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317" r:id="rId2"/>
    <p:sldId id="272" r:id="rId3"/>
    <p:sldId id="318" r:id="rId4"/>
    <p:sldId id="262" r:id="rId5"/>
    <p:sldId id="257" r:id="rId6"/>
    <p:sldId id="263" r:id="rId7"/>
    <p:sldId id="265" r:id="rId8"/>
    <p:sldId id="266" r:id="rId9"/>
    <p:sldId id="303" r:id="rId10"/>
    <p:sldId id="276" r:id="rId11"/>
    <p:sldId id="277" r:id="rId12"/>
    <p:sldId id="278" r:id="rId13"/>
    <p:sldId id="315" r:id="rId14"/>
    <p:sldId id="304" r:id="rId15"/>
    <p:sldId id="311" r:id="rId16"/>
    <p:sldId id="279" r:id="rId17"/>
    <p:sldId id="280" r:id="rId18"/>
    <p:sldId id="281" r:id="rId19"/>
    <p:sldId id="282" r:id="rId20"/>
    <p:sldId id="283" r:id="rId21"/>
    <p:sldId id="284" r:id="rId22"/>
    <p:sldId id="285" r:id="rId23"/>
    <p:sldId id="286" r:id="rId24"/>
    <p:sldId id="287" r:id="rId25"/>
    <p:sldId id="288" r:id="rId26"/>
    <p:sldId id="289" r:id="rId27"/>
    <p:sldId id="290" r:id="rId28"/>
    <p:sldId id="291" r:id="rId29"/>
    <p:sldId id="292" r:id="rId30"/>
    <p:sldId id="310" r:id="rId31"/>
    <p:sldId id="293" r:id="rId32"/>
    <p:sldId id="294" r:id="rId33"/>
    <p:sldId id="295" r:id="rId34"/>
    <p:sldId id="312" r:id="rId35"/>
    <p:sldId id="313" r:id="rId36"/>
    <p:sldId id="306" r:id="rId37"/>
    <p:sldId id="307" r:id="rId38"/>
    <p:sldId id="308" r:id="rId39"/>
    <p:sldId id="309" r:id="rId40"/>
    <p:sldId id="296" r:id="rId41"/>
    <p:sldId id="297" r:id="rId42"/>
    <p:sldId id="298" r:id="rId43"/>
    <p:sldId id="299" r:id="rId44"/>
    <p:sldId id="305" r:id="rId45"/>
    <p:sldId id="314" r:id="rId46"/>
    <p:sldId id="316" r:id="rId47"/>
    <p:sldId id="275" r:id="rId4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C0047D"/>
    <a:srgbClr val="4B0131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>
        <p:scale>
          <a:sx n="54" d="100"/>
          <a:sy n="54" d="100"/>
        </p:scale>
        <p:origin x="-1782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9B602C-28CD-4D3A-AAA3-159BE5402F66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A86460-12B2-4AD3-AC29-1373044212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M7CyFNnuZu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3212976"/>
            <a:ext cx="4067944" cy="2713287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352928" cy="4275907"/>
          </a:xfrm>
        </p:spPr>
        <p:txBody>
          <a:bodyPr>
            <a:normAutofit fontScale="90000"/>
          </a:bodyPr>
          <a:lstStyle/>
          <a:p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  <a:t>Муниципальное дошкольное образовательное учреждение</a:t>
            </a:r>
            <a:b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</a:rPr>
              <a:t>«Детский сад №1» </a:t>
            </a:r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2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i="1" dirty="0" smtClean="0">
                <a:solidFill>
                  <a:srgbClr val="C0047D"/>
                </a:solidFill>
              </a:rPr>
              <a:t>Мастер-класс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«Как и зачем развивать межполушарное взаимодействие</a:t>
            </a:r>
            <a:b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4000" b="1" smtClean="0">
                <a:solidFill>
                  <a:schemeClr val="accent5">
                    <a:lumMod val="75000"/>
                  </a:schemeClr>
                </a:solidFill>
              </a:rPr>
              <a:t>у ребёнка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»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b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</a:br>
            <a: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  <a:t/>
            </a:r>
            <a:br>
              <a:rPr lang="ru-RU" sz="2700" dirty="0" smtClean="0">
                <a:solidFill>
                  <a:schemeClr val="accent5">
                    <a:lumMod val="75000"/>
                  </a:schemeClr>
                </a:solidFill>
              </a:rPr>
            </a:br>
            <a:endParaRPr lang="ru-RU" sz="4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4005064"/>
            <a:ext cx="7232848" cy="2495128"/>
          </a:xfrm>
        </p:spPr>
        <p:txBody>
          <a:bodyPr>
            <a:normAutofit/>
          </a:bodyPr>
          <a:lstStyle/>
          <a:p>
            <a:pPr algn="r"/>
            <a:r>
              <a:rPr lang="ru-RU" sz="2400" b="1" i="1" dirty="0" smtClean="0">
                <a:solidFill>
                  <a:srgbClr val="C0047D"/>
                </a:solidFill>
              </a:rPr>
              <a:t>Подготовила: учитель-логопед</a:t>
            </a:r>
          </a:p>
          <a:p>
            <a:pPr algn="r"/>
            <a:r>
              <a:rPr lang="ru-RU" sz="2400" b="1" i="1" dirty="0" smtClean="0">
                <a:solidFill>
                  <a:srgbClr val="C0047D"/>
                </a:solidFill>
              </a:rPr>
              <a:t>МДОУ «Детский сад №1» </a:t>
            </a:r>
            <a:r>
              <a:rPr lang="ru-RU" sz="2400" b="1" i="1" dirty="0" err="1" smtClean="0">
                <a:solidFill>
                  <a:srgbClr val="C0047D"/>
                </a:solidFill>
              </a:rPr>
              <a:t>Чикина</a:t>
            </a:r>
            <a:r>
              <a:rPr lang="ru-RU" sz="2400" b="1" i="1" dirty="0" smtClean="0">
                <a:solidFill>
                  <a:srgbClr val="C0047D"/>
                </a:solidFill>
              </a:rPr>
              <a:t> А.А.</a:t>
            </a:r>
          </a:p>
          <a:p>
            <a:endParaRPr lang="ru-RU" dirty="0" smtClean="0"/>
          </a:p>
          <a:p>
            <a:pPr algn="ctr"/>
            <a:r>
              <a:rPr lang="ru-RU" sz="2400" b="1" dirty="0" smtClean="0"/>
              <a:t>г. Ярославль</a:t>
            </a:r>
          </a:p>
          <a:p>
            <a:pPr algn="ctr"/>
            <a:r>
              <a:rPr lang="ru-RU" sz="2400" b="1" dirty="0" smtClean="0"/>
              <a:t>2020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188640"/>
            <a:ext cx="7848872" cy="522288"/>
          </a:xfrm>
        </p:spPr>
        <p:txBody>
          <a:bodyPr>
            <a:noAutofit/>
          </a:bodyPr>
          <a:lstStyle/>
          <a:p>
            <a:pPr algn="ctr"/>
            <a:r>
              <a:rPr lang="ru-RU" sz="3200" dirty="0" err="1" smtClean="0">
                <a:solidFill>
                  <a:srgbClr val="C0047D"/>
                </a:solidFill>
              </a:rPr>
              <a:t>Синкинезии</a:t>
            </a:r>
            <a:r>
              <a:rPr lang="ru-RU" sz="3200" dirty="0" smtClean="0">
                <a:solidFill>
                  <a:srgbClr val="C0047D"/>
                </a:solidFill>
              </a:rPr>
              <a:t> (</a:t>
            </a:r>
            <a:r>
              <a:rPr lang="ru-RU" sz="3200" dirty="0" err="1" smtClean="0">
                <a:solidFill>
                  <a:srgbClr val="C0047D"/>
                </a:solidFill>
              </a:rPr>
              <a:t>содружественные</a:t>
            </a:r>
            <a:r>
              <a:rPr lang="ru-RU" sz="3200" dirty="0" smtClean="0">
                <a:solidFill>
                  <a:srgbClr val="C0047D"/>
                </a:solidFill>
              </a:rPr>
              <a:t> движения)</a:t>
            </a:r>
            <a:endParaRPr lang="ru-RU" sz="3200" dirty="0">
              <a:solidFill>
                <a:srgbClr val="C0047D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35696" y="764704"/>
            <a:ext cx="5486400" cy="530352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Рисование двумя руками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027" name="Picture 3" descr="D:\Межполушарные связи\Картинки\142221983_Pravednikova_I_I_Neyropsikhologia_Igry_i_uprazhnenia_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2987822" y="1164028"/>
            <a:ext cx="3194228" cy="456922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72285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Межполушарные связи\Картинки\142222032_Pravednikova_I_I_Neyropsikhologia_Igry_i_uprazhnenia_76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04664"/>
            <a:ext cx="3878263" cy="57054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79013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Межполушарные связи\Картинки\142222039_Pravednikova_I_I_Neyropsikhologia_Igry_i_uprazhnenia_8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8163" y="-4010"/>
            <a:ext cx="5590853" cy="269307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Межполушарные связи\Картинки\142222040_Pravednikova_I_I_Neyropsikhologia_Igry_i_uprazhnenia_8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02162" y="2568341"/>
            <a:ext cx="5448753" cy="42896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33161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Picture 2" descr="D:\Графомоторика\3316009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69" y="125272"/>
            <a:ext cx="9082831" cy="67327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07485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Межполушарные связи\Картинки\10291739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34240"/>
            <a:ext cx="7992888" cy="60266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71291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D:\Межполушарные связи\Картинки\0221_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548680"/>
            <a:ext cx="8605258" cy="60212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46419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147248" cy="634082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solidFill>
                  <a:srgbClr val="C0047D"/>
                </a:solidFill>
              </a:rPr>
              <a:t>Общая расторможенность</a:t>
            </a:r>
            <a:endParaRPr lang="ru-RU" sz="3200" b="1" dirty="0">
              <a:solidFill>
                <a:srgbClr val="C0047D"/>
              </a:solidFill>
            </a:endParaRPr>
          </a:p>
        </p:txBody>
      </p:sp>
      <p:pic>
        <p:nvPicPr>
          <p:cNvPr id="4098" name="Picture 2" descr="D:\Межполушарные связи\Картинки\142221986_Pravednikova_I_I_Neyropsikhologia_Igry_i_uprazhnenia_3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6712"/>
            <a:ext cx="4300385" cy="56897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92642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Нос – пол - потолок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Взрослый показывает рукой на свой нос, затем на пол, затем на потолок, одновременно называя их. Ребёнок повторяет. Затем взрослый, увеличивая скорость, начинает путать ребёнка, показывая одно, а называя другое. Ребёнок показывает то, что называет взрослый, игнорируя его показывание.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34093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Мышка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Взрослый «бегает» пальцами, как мышка, по телу ребёнка и останавливается на какой-то его части. Ребёнок должен назвать эту часть тела. Сначала берутся простые понятия: левая рука, правая нога и т.д. Затем сложные: локоть, безымянный палец и т.д.</a:t>
            </a:r>
          </a:p>
          <a:p>
            <a:r>
              <a:rPr lang="ru-RU" sz="2400" dirty="0" smtClean="0"/>
              <a:t>Игра в доктора. Можно взять молоточек из детского набора доктора. Взрослый легко стучит по разным частям тела ребёнка и спрашивает, например: </a:t>
            </a:r>
          </a:p>
          <a:p>
            <a:pPr marL="285750" indent="-285750">
              <a:buFontTx/>
              <a:buChar char="-"/>
            </a:pPr>
            <a:r>
              <a:rPr lang="ru-RU" sz="2400" dirty="0" smtClean="0"/>
              <a:t>Больной, правое колено у вас болит?</a:t>
            </a:r>
          </a:p>
          <a:p>
            <a:pPr marL="0" indent="0">
              <a:buNone/>
            </a:pPr>
            <a:r>
              <a:rPr lang="ru-RU" sz="2400" dirty="0" smtClean="0"/>
              <a:t>Постепенно обследуются разные части тела. Потом можно поменяться ролями.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538740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Межполушарные связи\Картинки\142222031_Pravednikova_I_I_Neyropsikhologia_Igry_i_uprazhnenia_7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1052736"/>
            <a:ext cx="4380632" cy="510622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3321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s12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3140968"/>
            <a:ext cx="3600400" cy="2909123"/>
          </a:xfrm>
          <a:prstGeom prst="rect">
            <a:avLst/>
          </a:prstGeom>
          <a:effectLst>
            <a:softEdge rad="63500"/>
          </a:effectLst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620688"/>
            <a:ext cx="5857916" cy="5760640"/>
          </a:xfrm>
        </p:spPr>
        <p:txBody>
          <a:bodyPr>
            <a:normAutofit fontScale="92500"/>
          </a:bodyPr>
          <a:lstStyle/>
          <a:p>
            <a:r>
              <a:rPr lang="ru-RU" sz="4400" b="1" i="1" dirty="0" smtClean="0">
                <a:solidFill>
                  <a:srgbClr val="C0047D"/>
                </a:solidFill>
              </a:rPr>
              <a:t>«Мозг, </a:t>
            </a:r>
            <a:r>
              <a:rPr lang="en-US" sz="4400" b="1" i="1" dirty="0" smtClean="0">
                <a:solidFill>
                  <a:srgbClr val="C0047D"/>
                </a:solidFill>
              </a:rPr>
              <a:t> </a:t>
            </a:r>
            <a:r>
              <a:rPr lang="ru-RU" sz="4400" b="1" i="1" dirty="0" smtClean="0">
                <a:solidFill>
                  <a:srgbClr val="C0047D"/>
                </a:solidFill>
              </a:rPr>
              <a:t>хорошо устроенный, стоит больше, чем мозг, хорошо наполненный».</a:t>
            </a:r>
          </a:p>
          <a:p>
            <a:endParaRPr lang="ru-RU" sz="4400" b="1" i="1" dirty="0" smtClean="0">
              <a:solidFill>
                <a:schemeClr val="tx1"/>
              </a:solidFill>
            </a:endParaRPr>
          </a:p>
          <a:p>
            <a:endParaRPr lang="ru-RU" sz="4400" b="1" i="1" dirty="0">
              <a:solidFill>
                <a:schemeClr val="tx1"/>
              </a:solidFill>
            </a:endParaRPr>
          </a:p>
          <a:p>
            <a:endParaRPr lang="en-US" sz="4400" b="1" i="1" dirty="0" smtClean="0">
              <a:solidFill>
                <a:schemeClr val="tx1"/>
              </a:solidFill>
            </a:endParaRPr>
          </a:p>
          <a:p>
            <a:r>
              <a:rPr lang="en-US" sz="3600" b="1" i="1" dirty="0" smtClean="0">
                <a:solidFill>
                  <a:schemeClr val="tx1"/>
                </a:solidFill>
              </a:rPr>
              <a:t>          </a:t>
            </a:r>
            <a:r>
              <a:rPr lang="ru-RU" sz="3600" b="1" i="1" dirty="0" smtClean="0">
                <a:solidFill>
                  <a:schemeClr val="accent5">
                    <a:lumMod val="75000"/>
                  </a:schemeClr>
                </a:solidFill>
              </a:rPr>
              <a:t>Мишель де Монтень</a:t>
            </a:r>
          </a:p>
          <a:p>
            <a:endParaRPr lang="ru-RU" b="1" dirty="0"/>
          </a:p>
        </p:txBody>
      </p:sp>
    </p:spTree>
    <p:extLst>
      <p:ext uri="{BB962C8B-B14F-4D97-AF65-F5344CB8AC3E}">
        <p14:creationId xmlns="" xmlns:p14="http://schemas.microsoft.com/office/powerpoint/2010/main" val="13578689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79. Штанга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Релаксация и расслабление мышц, снятие повышенного тонуса</a:t>
            </a:r>
          </a:p>
          <a:p>
            <a:pPr marL="0" indent="0">
              <a:buNone/>
            </a:pPr>
            <a:r>
              <a:rPr lang="ru-RU" sz="2400" dirty="0" smtClean="0"/>
              <a:t>Ребенок делает вид, что поднимает тяжелую штангу. Мышцы напрягаются максимально. Затем нужно задержать воображаемую штангу вверху на 3-4 секунды, потом бросить её и максимально расслабить мышцы. Сделать 2-3 подхода.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323245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47D"/>
                </a:solidFill>
              </a:rPr>
              <a:t>Недостаточный уровень мелкой моторики</a:t>
            </a:r>
            <a:r>
              <a:rPr lang="ru-RU" sz="3200" b="1" dirty="0" smtClean="0">
                <a:solidFill>
                  <a:srgbClr val="FF0000"/>
                </a:solidFill>
              </a:rPr>
              <a:t/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Лабиринт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194" name="Picture 2" descr="D:\Межполушарные связи\Картинки\142221968_Pravednikova_I_I_Neyropsikhologia_Igry_i_uprazhnenia_1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19450" y="2034381"/>
            <a:ext cx="2705100" cy="3657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252516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Межполушарные связи\Картинки\pravednocova-neiro4-500x500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00050"/>
            <a:ext cx="4770437" cy="64579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948645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Анна\Desktop\Межполушарные связи\Картинки\142221985_Pravednikova_I_I_Neyropsikhologia_Igry_i_uprazhnenia_31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859660"/>
            <a:ext cx="4176464" cy="535109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235630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Дорисуй фигуру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26626" name="Picture 2" descr="D:\Межполушарные связи\Картинки\142221993_Pravednikova_I_I_Neyropsikhologia_Igry_i_uprazhnenia_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196752"/>
            <a:ext cx="3431939" cy="507987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50427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Цветные карточки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У взрослого в руках четыре цветные карточки. Он показывает их в произвольном порядке и сопровождает инструкцией. Ребёнок должен делать шаги согласно инструкции. Например: «Желтая – шаг вперёд, зелёная – шаг назад, синяя – шаг влево, красная – вправо.» Спустя время инструкцию к цвету карточки можно поменять, тем самым сломав стереотип.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2128132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Рисование двумя руками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11266" name="Picture 2" descr="C:\Users\Анна\Desktop\Межполушарные связи\Картинки\origin_0_e60a1b8788d85d7e4c68d9795622f0e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55337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D:\Межполушарные связи\Картинки\142222054_Pravednikova_I_I_Neyropsikhologia_Igry_i_uprazhnenia_97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691542"/>
            <a:ext cx="5456275" cy="5473762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09014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rgbClr val="C0047D"/>
                </a:solidFill>
              </a:rPr>
              <a:t>Зеркалит</a:t>
            </a:r>
            <a:r>
              <a:rPr lang="ru-RU" sz="3200" b="1" dirty="0" smtClean="0">
                <a:solidFill>
                  <a:srgbClr val="C0047D"/>
                </a:solidFill>
              </a:rPr>
              <a:t> буквы при написании</a:t>
            </a:r>
            <a:endParaRPr lang="ru-RU" sz="3200" b="1" dirty="0">
              <a:solidFill>
                <a:srgbClr val="C0047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Графический диктант</a:t>
            </a:r>
          </a:p>
          <a:p>
            <a:r>
              <a:rPr lang="ru-RU" sz="2400" dirty="0" smtClean="0"/>
              <a:t>Вариант 1. Ребёнок рисует по устной инструкции взрослого.</a:t>
            </a:r>
          </a:p>
          <a:p>
            <a:r>
              <a:rPr lang="ru-RU" sz="2400" dirty="0" smtClean="0"/>
              <a:t>Вариант 2. Диктант «Наоборот» (повышаем самоконтроль)</a:t>
            </a:r>
          </a:p>
          <a:p>
            <a:pPr marL="0" indent="0">
              <a:buNone/>
            </a:pPr>
            <a:r>
              <a:rPr lang="ru-RU" sz="2400" dirty="0" smtClean="0"/>
              <a:t>Ребёнок рисует по устной инструкции взрослого, но делает всё наоборот.</a:t>
            </a:r>
          </a:p>
          <a:p>
            <a:r>
              <a:rPr lang="ru-RU" sz="2400" dirty="0" smtClean="0"/>
              <a:t>Вариант 3. Ребёнок рисует, опираясь на зрительную инструкцию в таблице. Цифрами обозначено количество шагов, стрелкой – направление.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83205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D:\Межполушарные связи\Картинки\142221975_Pravednikova_I_I_Neyropsikhologia_Igry_i_uprazhnenia_2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548680"/>
            <a:ext cx="3702136" cy="540060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70157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i="1" dirty="0" smtClean="0">
                <a:solidFill>
                  <a:srgbClr val="C0047D"/>
                </a:solidFill>
              </a:rPr>
              <a:t>Теория межполушарной асимметрии мозга</a:t>
            </a:r>
            <a:br>
              <a:rPr lang="ru-RU" sz="3200" b="1" i="1" dirty="0" smtClean="0">
                <a:solidFill>
                  <a:srgbClr val="C0047D"/>
                </a:solidFill>
              </a:rPr>
            </a:br>
            <a:r>
              <a:rPr lang="ru-RU" sz="3200" b="1" i="1" dirty="0" smtClean="0">
                <a:solidFill>
                  <a:srgbClr val="C0047D"/>
                </a:solidFill>
              </a:rPr>
              <a:t>(различная функциональная специализация полушарий)</a:t>
            </a:r>
            <a:endParaRPr lang="ru-RU" sz="3200" b="1" i="1" dirty="0"/>
          </a:p>
        </p:txBody>
      </p:sp>
      <p:pic>
        <p:nvPicPr>
          <p:cNvPr id="6" name="Содержимое 5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99592" y="1988840"/>
            <a:ext cx="7379834" cy="4525963"/>
          </a:xfrm>
          <a:effectLst>
            <a:softEdge rad="63500"/>
          </a:effectLst>
        </p:spPr>
      </p:pic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D:\Межполушарные связи\Картинки\142221976_Pravednikova_I_I_Neyropsikhologia_Igry_i_uprazhnenia_2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620688"/>
            <a:ext cx="3670722" cy="547046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842527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Межполушарные связи\Картинки\142222010_Pravednikova_I_I_Neyropsikhologia_Igry_i_uprazhnenia_5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844342"/>
            <a:ext cx="4994234" cy="44413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677444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Зеркальное рисование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Буквы на спине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Японские иероглифы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25734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rgbClr val="C0047D"/>
                </a:solidFill>
              </a:rPr>
              <a:t>Путает «право» и «лево», не может запомнить дни недели, месяцы и времена года</a:t>
            </a:r>
            <a:endParaRPr lang="ru-RU" sz="3200" b="1" dirty="0">
              <a:solidFill>
                <a:srgbClr val="C0047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Графический диктант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Муха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Зеркальное рисование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Цветные карточки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Посели цифру в домик</a:t>
            </a:r>
          </a:p>
        </p:txBody>
      </p:sp>
    </p:spTree>
    <p:extLst>
      <p:ext uri="{BB962C8B-B14F-4D97-AF65-F5344CB8AC3E}">
        <p14:creationId xmlns="" xmlns:p14="http://schemas.microsoft.com/office/powerpoint/2010/main" val="899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D:\Межполушарные связи\Картинки\142222006_Pravednikova_I_I_Neyropsikhologia_Igry_i_uprazhnenia_5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710636"/>
            <a:ext cx="5544616" cy="52904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4068258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Узоры-цепочки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dirty="0" smtClean="0"/>
              <a:t>Внимательно посмотреть на образец и скопировать его в три этапа.</a:t>
            </a:r>
            <a:endParaRPr lang="ru-RU" sz="2400" dirty="0"/>
          </a:p>
        </p:txBody>
      </p:sp>
      <p:pic>
        <p:nvPicPr>
          <p:cNvPr id="28675" name="Picture 3" descr="D:\Межполушарные связи\Картинки\142222044_Pravednikova_I_I_Neyropsikhologia_Igry_i_uprazhnenia_8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5977582" cy="390035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67734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Межполушарные связи\Картинки\142222024_Pravednikova_I_I_Neyropsikhologia_Igry_i_uprazhnenia_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620688"/>
            <a:ext cx="4242966" cy="583375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570791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D:\Межполушарные связи\Картинки\142222025_Pravednikova_I_I_Neyropsikhologia_Igry_i_uprazhnenia_69 (1)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457975"/>
            <a:ext cx="4392488" cy="617424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2132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D:\Межполушарные связи\Картинки\142222029_Pravednikova_I_I_Neyropsikhologia_Igry_i_uprazhnenia_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9752" y="619285"/>
            <a:ext cx="4530059" cy="280971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D:\Межполушарные связи\Картинки\142222030_Pravednikova_I_I_Neyropsikhologia_Igry_i_uprazhnenia_74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57298" y="3573016"/>
            <a:ext cx="3694966" cy="295232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999688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D:\Межполушарные связи\Картинки\142222044_Pravednikova_I_I_Neyropsikhologia_Igry_i_uprazhnenia_88 — копия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052736"/>
            <a:ext cx="4824536" cy="44680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308788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000132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rgbClr val="C0047D"/>
                </a:solidFill>
              </a:rPr>
              <a:t>Теория межполушарной асимметрии мозга</a:t>
            </a:r>
            <a:br>
              <a:rPr lang="ru-RU" sz="2400" dirty="0" smtClean="0">
                <a:solidFill>
                  <a:srgbClr val="C0047D"/>
                </a:solidFill>
              </a:rPr>
            </a:br>
            <a:r>
              <a:rPr lang="ru-RU" sz="2400" dirty="0" smtClean="0">
                <a:solidFill>
                  <a:srgbClr val="C0047D"/>
                </a:solidFill>
              </a:rPr>
              <a:t>(различная функциональная специализация полушарий)</a:t>
            </a:r>
            <a:endParaRPr lang="ru-RU" sz="2400" dirty="0">
              <a:solidFill>
                <a:srgbClr val="C0047D"/>
              </a:solidFill>
            </a:endParaRPr>
          </a:p>
        </p:txBody>
      </p:sp>
      <p:pic>
        <p:nvPicPr>
          <p:cNvPr id="6" name="Picture 2" descr="C:\Documents and Settings\admin\Рабочий стол\мозг (2).bmp"/>
          <p:cNvPicPr>
            <a:picLocks noChangeAspect="1" noChangeArrowheads="1"/>
          </p:cNvPicPr>
          <p:nvPr/>
        </p:nvPicPr>
        <p:blipFill>
          <a:blip r:embed="rId2" cstate="print"/>
          <a:srcRect l="3529" t="51389"/>
          <a:stretch>
            <a:fillRect/>
          </a:stretch>
        </p:blipFill>
        <p:spPr bwMode="auto">
          <a:xfrm>
            <a:off x="1428728" y="1357298"/>
            <a:ext cx="5857974" cy="250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Заголовок 1"/>
          <p:cNvSpPr txBox="1">
            <a:spLocks/>
          </p:cNvSpPr>
          <p:nvPr/>
        </p:nvSpPr>
        <p:spPr>
          <a:xfrm>
            <a:off x="285688" y="4714884"/>
            <a:ext cx="8858312" cy="1071570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600" b="1" i="0" u="none" strike="noStrike" kern="1200" cap="none" spc="0" normalizeH="0" baseline="0" noProof="0" dirty="0" smtClean="0">
                <a:ln w="6350">
                  <a:noFill/>
                </a:ln>
                <a:solidFill>
                  <a:srgbClr val="4B013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Правое полушарие обеспечивает функционирование</a:t>
            </a:r>
            <a:r>
              <a:rPr kumimoji="0" lang="ru-RU" sz="3600" b="1" i="0" u="none" strike="noStrike" kern="1200" cap="none" spc="0" normalizeH="0" noProof="0" dirty="0" smtClean="0">
                <a:ln w="6350">
                  <a:noFill/>
                </a:ln>
                <a:solidFill>
                  <a:srgbClr val="4B0131"/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человека как биологического существа</a:t>
            </a:r>
            <a:endParaRPr kumimoji="0" lang="ru-RU" sz="3600" b="1" i="0" u="none" strike="noStrike" kern="1200" cap="none" spc="0" normalizeH="0" baseline="0" noProof="0" dirty="0">
              <a:ln w="6350">
                <a:noFill/>
              </a:ln>
              <a:solidFill>
                <a:srgbClr val="4B0131"/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Межполушарные связи\Картинки\142222015_Pravednikova_I_I_Neyropsikhologia_Igry_i_uprazhnenia_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836712"/>
            <a:ext cx="3746847" cy="530555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09251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C0047D"/>
                </a:solidFill>
              </a:rPr>
              <a:t>Плохо запоминает стихи</a:t>
            </a:r>
            <a:endParaRPr lang="ru-RU" sz="3200" b="1" dirty="0">
              <a:solidFill>
                <a:srgbClr val="C0047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Чтение стихотворения под хлопки</a:t>
            </a:r>
          </a:p>
          <a:p>
            <a:pPr marL="0" indent="0">
              <a:buNone/>
            </a:pPr>
            <a:r>
              <a:rPr lang="ru-RU" sz="2400" dirty="0" smtClean="0"/>
              <a:t>Взрослый читает и одновременно прохлопывает стихотворение. Голосом и хлопками выделяют ударные слоги. Это полезно: включается левая височная доля мозга (речь, текст, стихотворение) и правая височная доля (ритм, мелодика).</a:t>
            </a:r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882809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D:\Межполушарные связи\Картинки\142222005_Pravednikova_I_I_Neyropsikhologia_Igry_i_uprazhnenia_5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399966"/>
            <a:ext cx="4417715" cy="282913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</a:rPr>
              <a:t>«Мы идем на День рождения к Мишке»</a:t>
            </a:r>
            <a:endParaRPr lang="ru-RU" sz="24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85726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>
                <a:solidFill>
                  <a:srgbClr val="C0047D"/>
                </a:solidFill>
              </a:rPr>
              <a:t>Импульсивность</a:t>
            </a:r>
            <a:endParaRPr lang="ru-RU" sz="3200" b="1" dirty="0">
              <a:solidFill>
                <a:srgbClr val="C0047D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Графический диктант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(вариант 2 – «Наоборот»)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Зеркальное рисование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Нос – пол – потолок</a:t>
            </a:r>
          </a:p>
          <a:p>
            <a:pPr algn="ctr"/>
            <a:r>
              <a:rPr lang="ru-RU" b="1" dirty="0" smtClean="0">
                <a:solidFill>
                  <a:schemeClr val="accent5">
                    <a:lumMod val="75000"/>
                  </a:schemeClr>
                </a:solidFill>
              </a:rPr>
              <a:t>Японские иероглифы</a:t>
            </a:r>
            <a:endParaRPr lang="ru-RU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6375644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Межполушарные связи\Картинки\201801280403420489c7398_650x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340768"/>
            <a:ext cx="3290987" cy="439248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995936" y="1988840"/>
            <a:ext cx="4680520" cy="2664296"/>
          </a:xfrm>
        </p:spPr>
        <p:txBody>
          <a:bodyPr>
            <a:normAutofit/>
          </a:bodyPr>
          <a:lstStyle/>
          <a:p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Праведникова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И.И. Нейропсихология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. Игры и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упражнения. Практическое пособие. – М.: Айрис-пресс, 2017. – 112 с.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067944" y="404664"/>
            <a:ext cx="3826768" cy="15121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C0047D"/>
                </a:solidFill>
              </a:rPr>
              <a:t>И</a:t>
            </a:r>
            <a:r>
              <a:rPr lang="ru-RU" sz="4400" b="1" dirty="0" smtClean="0">
                <a:solidFill>
                  <a:srgbClr val="C0047D"/>
                </a:solidFill>
              </a:rPr>
              <a:t>сточники</a:t>
            </a:r>
            <a:r>
              <a:rPr lang="ru-RU" sz="4400" b="1" dirty="0" smtClean="0">
                <a:solidFill>
                  <a:srgbClr val="C0047D"/>
                </a:solidFill>
              </a:rPr>
              <a:t>:</a:t>
            </a:r>
            <a:endParaRPr lang="ru-RU" sz="4400" b="1" dirty="0">
              <a:solidFill>
                <a:srgbClr val="C0047D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915037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D:\Межполушарные связи\Картинки\10291739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548680"/>
            <a:ext cx="4891923" cy="368851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79715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</a:rPr>
              <a:t>О.А. Давыдова «Развитие межполушарного взаимодействия и пространственного мышления. Альбом графических упражнений. – М.: Школьная пресса, 2018. – 64 с.</a:t>
            </a:r>
            <a:endParaRPr lang="ru-RU" sz="32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19383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Давыдова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О. А.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Графомоторика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. Тренажер по развитию межполушарного взаимодействия и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графомоторных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навыков. – М.: Школьная пресса, 2017. – 32 с.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Трясорукова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 Т. П. Развитие межполушарного взаимодействия у детей (рабочие тетради и прописи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). – Ростов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н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/Д: Феникс.</a:t>
            </a:r>
            <a:endParaRPr lang="ru-RU" sz="2800" b="1" dirty="0" smtClean="0">
              <a:solidFill>
                <a:schemeClr val="accent5">
                  <a:lumMod val="75000"/>
                </a:schemeClr>
              </a:solidFill>
            </a:endParaRPr>
          </a:p>
          <a:p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Воронина Т.П. Логические 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прописи. Рисуем по точкам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. – Ростов </a:t>
            </a:r>
            <a:r>
              <a:rPr lang="ru-RU" sz="2800" b="1" dirty="0" err="1" smtClean="0">
                <a:solidFill>
                  <a:schemeClr val="accent5">
                    <a:lumMod val="75000"/>
                  </a:schemeClr>
                </a:solidFill>
              </a:rPr>
              <a:t>н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</a:rPr>
              <a:t>/Д: Феникс, 2016. – 31 с.</a:t>
            </a:r>
            <a:endParaRPr lang="ru-RU" sz="2800" b="1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3236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786742" cy="1938358"/>
          </a:xfrm>
        </p:spPr>
        <p:txBody>
          <a:bodyPr/>
          <a:lstStyle/>
          <a:p>
            <a:pPr algn="ctr"/>
            <a:r>
              <a:rPr lang="ru-RU" sz="5400" i="1" dirty="0" smtClean="0">
                <a:solidFill>
                  <a:srgbClr val="C0047D"/>
                </a:solidFill>
              </a:rPr>
              <a:t>Спасибо </a:t>
            </a:r>
            <a:br>
              <a:rPr lang="ru-RU" sz="5400" i="1" dirty="0" smtClean="0">
                <a:solidFill>
                  <a:srgbClr val="C0047D"/>
                </a:solidFill>
              </a:rPr>
            </a:br>
            <a:r>
              <a:rPr lang="ru-RU" sz="5400" i="1" dirty="0" smtClean="0">
                <a:solidFill>
                  <a:srgbClr val="C0047D"/>
                </a:solidFill>
              </a:rPr>
              <a:t>за внимание!</a:t>
            </a:r>
            <a:endParaRPr lang="ru-RU" sz="5400" i="1" dirty="0">
              <a:solidFill>
                <a:srgbClr val="C0047D"/>
              </a:solidFill>
            </a:endParaRPr>
          </a:p>
        </p:txBody>
      </p:sp>
      <p:pic>
        <p:nvPicPr>
          <p:cNvPr id="3" name="Рисунок 2" descr="560576f41300008400ea772b.jpe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132856"/>
            <a:ext cx="5367889" cy="429279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214414" y="3143248"/>
            <a:ext cx="7086600" cy="714380"/>
          </a:xfrm>
        </p:spPr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восприятие схемы тела, </a:t>
            </a:r>
          </a:p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rPr>
              <a:t>пространственно – временная чувствительность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  <a:latin typeface="+mj-lt"/>
            </a:endParaRPr>
          </a:p>
        </p:txBody>
      </p:sp>
      <p:pic>
        <p:nvPicPr>
          <p:cNvPr id="4" name="Picture 2" descr="C:\Documents and Settings\admin\Рабочий стол\мозг (2).bmp"/>
          <p:cNvPicPr>
            <a:picLocks noChangeAspect="1" noChangeArrowheads="1"/>
          </p:cNvPicPr>
          <p:nvPr/>
        </p:nvPicPr>
        <p:blipFill>
          <a:blip r:embed="rId2" cstate="print"/>
          <a:srcRect l="3529" t="51389"/>
          <a:stretch>
            <a:fillRect/>
          </a:stretch>
        </p:blipFill>
        <p:spPr bwMode="auto">
          <a:xfrm>
            <a:off x="2500298" y="1142984"/>
            <a:ext cx="3929090" cy="16770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низ 4"/>
          <p:cNvSpPr/>
          <p:nvPr/>
        </p:nvSpPr>
        <p:spPr>
          <a:xfrm>
            <a:off x="4143372" y="2786058"/>
            <a:ext cx="428628" cy="50006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1500166" y="4071942"/>
            <a:ext cx="60722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>
                <a:latin typeface="+mj-lt"/>
              </a:rPr>
              <a:t>р</a:t>
            </a:r>
            <a:r>
              <a:rPr lang="ru-RU" sz="2000" b="1" i="1" dirty="0" smtClean="0">
                <a:latin typeface="+mj-lt"/>
              </a:rPr>
              <a:t>итм, мелодика</a:t>
            </a:r>
            <a:endParaRPr lang="ru-RU" sz="2000" b="1" i="1" dirty="0"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728" y="4857760"/>
            <a:ext cx="65008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i="1" dirty="0" smtClean="0">
                <a:latin typeface="+mj-lt"/>
              </a:rPr>
              <a:t> опознание лиц, цветов и оттенков, музыкальные функции</a:t>
            </a:r>
            <a:endParaRPr lang="ru-RU" sz="2000" b="1" i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79712" y="332656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47D"/>
                </a:solidFill>
              </a:rPr>
              <a:t>Правое полушарие</a:t>
            </a:r>
            <a:endParaRPr lang="ru-RU" sz="3600" dirty="0">
              <a:solidFill>
                <a:srgbClr val="C0047D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8000"/>
                            </p:stCondLst>
                            <p:childTnLst>
                              <p:par>
                                <p:cTn id="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5" grpId="0" animBg="1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Documents and Settings\admin\Рабочий стол\мозг (2).bmp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b="50000"/>
          <a:stretch>
            <a:fillRect/>
          </a:stretch>
        </p:blipFill>
        <p:spPr bwMode="auto">
          <a:xfrm>
            <a:off x="2500298" y="1142984"/>
            <a:ext cx="4048153" cy="1714512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sp>
        <p:nvSpPr>
          <p:cNvPr id="6" name="TextBox 5"/>
          <p:cNvSpPr txBox="1"/>
          <p:nvPr/>
        </p:nvSpPr>
        <p:spPr>
          <a:xfrm>
            <a:off x="2627784" y="404664"/>
            <a:ext cx="37958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C0047D"/>
                </a:solidFill>
              </a:rPr>
              <a:t>Левое полушарие</a:t>
            </a:r>
            <a:endParaRPr lang="ru-RU" sz="3600" dirty="0">
              <a:solidFill>
                <a:srgbClr val="C0047D"/>
              </a:solidFill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357686" y="2571744"/>
            <a:ext cx="428628" cy="57150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Текст 2"/>
          <p:cNvSpPr>
            <a:spLocks noGrp="1"/>
          </p:cNvSpPr>
          <p:nvPr>
            <p:ph type="body" idx="1"/>
          </p:nvPr>
        </p:nvSpPr>
        <p:spPr>
          <a:xfrm>
            <a:off x="714348" y="3143248"/>
            <a:ext cx="7929618" cy="7143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/>
              <a:t>занимается обработкой абстрактных знаков (буквы, цифры, геометрические фигуры, алгебраические знаки)</a:t>
            </a:r>
            <a:endParaRPr lang="ru-RU" sz="2400" b="1" i="1" dirty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8596" y="5072074"/>
            <a:ext cx="82153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отвечает за счёт, зрительные обобщения, конструктивно – пространственную деятельность</a:t>
            </a:r>
            <a:endParaRPr lang="ru-RU" sz="2400" b="1" i="1" dirty="0">
              <a:latin typeface="+mj-l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6150114"/>
            <a:ext cx="650085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latin typeface="+mj-lt"/>
              </a:rPr>
              <a:t> </a:t>
            </a:r>
            <a:r>
              <a:rPr lang="ru-RU" sz="2400" b="1" i="1" dirty="0" smtClean="0"/>
              <a:t>за дискретно – логическое мышление.</a:t>
            </a:r>
            <a:endParaRPr lang="ru-RU" sz="2400" b="1" i="1" dirty="0">
              <a:latin typeface="+mj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42910" y="4143380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/>
              <a:t>линейность, осознанность, тенденция к созданию схем, классификаций, понятий, суждений.</a:t>
            </a:r>
            <a:endParaRPr lang="ru-RU" sz="2400" b="1" i="1" dirty="0">
              <a:latin typeface="+mj-lt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572132" y="1357298"/>
            <a:ext cx="3786182" cy="1569660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Является доминирующим</a:t>
            </a:r>
          </a:p>
          <a:p>
            <a:pPr algn="ctr"/>
            <a:r>
              <a:rPr lang="ru-RU" sz="3200" b="1" dirty="0" smtClean="0">
                <a:ln w="11430"/>
                <a:solidFill>
                  <a:srgbClr val="FF000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по речи!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500"/>
                            </p:stCondLst>
                            <p:childTnLst>
                              <p:par>
                                <p:cTn id="2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500"/>
                            </p:stCondLst>
                            <p:childTnLst>
                              <p:par>
                                <p:cTn id="31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build="p"/>
      <p:bldP spid="9" grpId="0"/>
      <p:bldP spid="10" grpId="0"/>
      <p:bldP spid="11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57234" y="332656"/>
            <a:ext cx="8186766" cy="1143008"/>
          </a:xfrm>
        </p:spPr>
        <p:txBody>
          <a:bodyPr>
            <a:normAutofit fontScale="90000"/>
          </a:bodyPr>
          <a:lstStyle/>
          <a:p>
            <a:r>
              <a:rPr lang="ru-RU" sz="7200" i="1" dirty="0" smtClean="0">
                <a:solidFill>
                  <a:srgbClr val="C0047D"/>
                </a:solidFill>
              </a:rPr>
              <a:t>Мозолистое тело</a:t>
            </a:r>
            <a:endParaRPr lang="ru-RU" sz="7200" i="1" dirty="0">
              <a:solidFill>
                <a:srgbClr val="C0047D"/>
              </a:solidFill>
            </a:endParaRPr>
          </a:p>
        </p:txBody>
      </p:sp>
      <p:pic>
        <p:nvPicPr>
          <p:cNvPr id="4" name="Picture 2" descr="C:\Documents and Settings\admin\Рабочий стол\мозг (2).bmp"/>
          <p:cNvPicPr>
            <a:picLocks noChangeAspect="1" noChangeArrowheads="1"/>
          </p:cNvPicPr>
          <p:nvPr/>
        </p:nvPicPr>
        <p:blipFill>
          <a:blip r:embed="rId2" cstate="print"/>
          <a:srcRect l="3529" t="51389"/>
          <a:stretch>
            <a:fillRect/>
          </a:stretch>
        </p:blipFill>
        <p:spPr bwMode="auto">
          <a:xfrm>
            <a:off x="1000100" y="1714488"/>
            <a:ext cx="4351638" cy="1857388"/>
          </a:xfrm>
          <a:prstGeom prst="rect">
            <a:avLst/>
          </a:prstGeom>
          <a:ln>
            <a:noFill/>
          </a:ln>
          <a:effectLst>
            <a:softEdge rad="317500"/>
          </a:effectLst>
          <a:scene3d>
            <a:camera prst="perspectiveContrastingRightFacing"/>
            <a:lightRig rig="threePt" dir="t"/>
          </a:scene3d>
        </p:spPr>
      </p:pic>
      <p:sp>
        <p:nvSpPr>
          <p:cNvPr id="9" name="Цилиндр 8"/>
          <p:cNvSpPr/>
          <p:nvPr/>
        </p:nvSpPr>
        <p:spPr>
          <a:xfrm>
            <a:off x="3571868" y="2786058"/>
            <a:ext cx="214314" cy="157163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Picture 2" descr="C:\Documents and Settings\admin\Рабочий стол\мозг (2).bmp"/>
          <p:cNvPicPr>
            <a:picLocks noChangeAspect="1" noChangeArrowheads="1"/>
          </p:cNvPicPr>
          <p:nvPr/>
        </p:nvPicPr>
        <p:blipFill>
          <a:blip r:embed="rId2" cstate="print">
            <a:lum bright="10000" contrast="20000"/>
          </a:blip>
          <a:srcRect b="50000"/>
          <a:stretch>
            <a:fillRect/>
          </a:stretch>
        </p:blipFill>
        <p:spPr bwMode="auto">
          <a:xfrm>
            <a:off x="1285852" y="3857628"/>
            <a:ext cx="4572000" cy="1936377"/>
          </a:xfrm>
          <a:prstGeom prst="rect">
            <a:avLst/>
          </a:prstGeom>
          <a:ln>
            <a:noFill/>
          </a:ln>
          <a:effectLst>
            <a:softEdge rad="317500"/>
          </a:effectLst>
          <a:scene3d>
            <a:camera prst="perspectiveContrastingRightFacing"/>
            <a:lightRig rig="threePt" dir="t"/>
          </a:scene3d>
        </p:spPr>
      </p:pic>
      <p:sp>
        <p:nvSpPr>
          <p:cNvPr id="10" name="TextBox 9"/>
          <p:cNvSpPr txBox="1"/>
          <p:nvPr/>
        </p:nvSpPr>
        <p:spPr>
          <a:xfrm>
            <a:off x="5214942" y="1857364"/>
            <a:ext cx="35719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smtClean="0"/>
              <a:t>это пучок нервных волокон, соединяющих два полушария и обеспечивающих целостность работы головного мозга</a:t>
            </a:r>
            <a:endParaRPr lang="ru-RU" sz="3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i="1" dirty="0" smtClean="0">
                <a:solidFill>
                  <a:srgbClr val="C0047D"/>
                </a:solidFill>
              </a:rPr>
              <a:t>Упражнения</a:t>
            </a:r>
            <a:r>
              <a:rPr lang="ru-RU" sz="4400" i="1" dirty="0" smtClean="0">
                <a:solidFill>
                  <a:srgbClr val="C0047D"/>
                </a:solidFill>
              </a:rPr>
              <a:t>, </a:t>
            </a:r>
            <a:r>
              <a:rPr lang="ru-RU" i="1" dirty="0" smtClean="0">
                <a:solidFill>
                  <a:srgbClr val="C0047D"/>
                </a:solidFill>
              </a:rPr>
              <a:t>развивающие</a:t>
            </a:r>
            <a:r>
              <a:rPr lang="ru-RU" sz="4400" i="1" dirty="0" smtClean="0">
                <a:solidFill>
                  <a:srgbClr val="C0047D"/>
                </a:solidFill>
              </a:rPr>
              <a:t> </a:t>
            </a:r>
            <a:r>
              <a:rPr lang="ru-RU" sz="4000" i="1" dirty="0" smtClean="0">
                <a:solidFill>
                  <a:srgbClr val="C0047D"/>
                </a:solidFill>
              </a:rPr>
              <a:t>межполушарное взаимодействие </a:t>
            </a:r>
            <a:endParaRPr lang="ru-RU" sz="4400" i="1" dirty="0">
              <a:solidFill>
                <a:srgbClr val="C0047D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14282" y="4000480"/>
            <a:ext cx="8929718" cy="2857520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- </a:t>
            </a:r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способствуют улучшению памяти и внимания, облегчают процесс чтения и письма</a:t>
            </a:r>
            <a:r>
              <a:rPr lang="ru-RU" sz="3600" b="1" dirty="0" smtClean="0">
                <a:solidFill>
                  <a:schemeClr val="accent5">
                    <a:lumMod val="75000"/>
                  </a:schemeClr>
                </a:solidFill>
              </a:rPr>
              <a:t>. </a:t>
            </a:r>
          </a:p>
          <a:p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0" y="2060848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  <a:t>   - повышают </a:t>
            </a:r>
            <a:r>
              <a:rPr lang="ru-RU" sz="4400" b="1" dirty="0" err="1" smtClean="0">
                <a:solidFill>
                  <a:schemeClr val="accent5">
                    <a:lumMod val="75000"/>
                  </a:schemeClr>
                </a:solidFill>
              </a:rPr>
              <a:t>стрессоустойчивость</a:t>
            </a:r>
            <a:r>
              <a:rPr lang="ru-RU" sz="4400" b="1" dirty="0" smtClean="0">
                <a:solidFill>
                  <a:schemeClr val="accent5">
                    <a:lumMod val="75000"/>
                  </a:schemeClr>
                </a:solidFill>
              </a:rPr>
              <a:t>;</a:t>
            </a:r>
            <a:endParaRPr lang="ru-RU" sz="4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996952"/>
            <a:ext cx="885828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- улучшают мыслительную деятельность;</a:t>
            </a:r>
            <a:endParaRPr lang="ru-RU" sz="4000" dirty="0">
              <a:solidFill>
                <a:schemeClr val="accent5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 txBox="1">
            <a:spLocks/>
          </p:cNvSpPr>
          <p:nvPr/>
        </p:nvSpPr>
        <p:spPr>
          <a:xfrm>
            <a:off x="422030" y="1371600"/>
            <a:ext cx="8229600" cy="1828800"/>
          </a:xfrm>
          <a:prstGeom prst="rect">
            <a:avLst/>
          </a:prstGeom>
        </p:spPr>
        <p:txBody>
          <a:bodyPr vert="horz" bIns="0" anchor="b">
            <a:normAutofit fontScale="97500"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/>
          <a:p>
            <a:pPr algn="ctr">
              <a:spcBef>
                <a:spcPct val="0"/>
              </a:spcBef>
              <a:defRPr/>
            </a:pPr>
            <a:r>
              <a:rPr lang="ru-RU" sz="4400" b="1" dirty="0" smtClean="0">
                <a:ln w="6350">
                  <a:noFill/>
                </a:ln>
                <a:solidFill>
                  <a:schemeClr val="accent5">
                    <a:lumMod val="7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Как развивать межполушарное взаимодействие</a:t>
            </a:r>
            <a:endParaRPr lang="ru-RU" sz="4400" b="1" dirty="0">
              <a:ln w="6350">
                <a:noFill/>
              </a:ln>
              <a:solidFill>
                <a:schemeClr val="accent5">
                  <a:lumMod val="7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14678" y="3087737"/>
            <a:ext cx="3286148" cy="37702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39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</a:t>
            </a:r>
            <a:endParaRPr lang="ru-RU" sz="23900" b="1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52850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1703</TotalTime>
  <Words>764</Words>
  <Application>Microsoft Office PowerPoint</Application>
  <PresentationFormat>Экран (4:3)</PresentationFormat>
  <Paragraphs>91</Paragraphs>
  <Slides>47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47</vt:i4>
      </vt:variant>
    </vt:vector>
  </HeadingPairs>
  <TitlesOfParts>
    <vt:vector size="48" baseType="lpstr">
      <vt:lpstr>Тема Office</vt:lpstr>
      <vt:lpstr>        Муниципальное дошкольное образовательное учреждение «Детский сад №1»    Мастер-класс «Как и зачем развивать межполушарное взаимодействие у ребёнка»         </vt:lpstr>
      <vt:lpstr>Слайд 2</vt:lpstr>
      <vt:lpstr>Теория межполушарной асимметрии мозга (различная функциональная специализация полушарий)</vt:lpstr>
      <vt:lpstr>Теория межполушарной асимметрии мозга (различная функциональная специализация полушарий)</vt:lpstr>
      <vt:lpstr>Слайд 5</vt:lpstr>
      <vt:lpstr>Слайд 6</vt:lpstr>
      <vt:lpstr>Мозолистое тело</vt:lpstr>
      <vt:lpstr>Упражнения, развивающие межполушарное взаимодействие </vt:lpstr>
      <vt:lpstr>Слайд 9</vt:lpstr>
      <vt:lpstr>Синкинезии (содружественные движения)</vt:lpstr>
      <vt:lpstr>Слайд 11</vt:lpstr>
      <vt:lpstr>Слайд 12</vt:lpstr>
      <vt:lpstr>Слайд 13</vt:lpstr>
      <vt:lpstr>Слайд 14</vt:lpstr>
      <vt:lpstr>Слайд 15</vt:lpstr>
      <vt:lpstr>Общая расторможенность</vt:lpstr>
      <vt:lpstr>Нос – пол - потолок</vt:lpstr>
      <vt:lpstr>Мышка</vt:lpstr>
      <vt:lpstr>Слайд 19</vt:lpstr>
      <vt:lpstr>79. Штанга</vt:lpstr>
      <vt:lpstr>Недостаточный уровень мелкой моторики Лабиринт</vt:lpstr>
      <vt:lpstr>Слайд 22</vt:lpstr>
      <vt:lpstr>Слайд 23</vt:lpstr>
      <vt:lpstr>Дорисуй фигуру</vt:lpstr>
      <vt:lpstr>Цветные карточки</vt:lpstr>
      <vt:lpstr>Рисование двумя руками</vt:lpstr>
      <vt:lpstr>Слайд 27</vt:lpstr>
      <vt:lpstr>Зеркалит буквы при написании</vt:lpstr>
      <vt:lpstr>Слайд 29</vt:lpstr>
      <vt:lpstr>Слайд 30</vt:lpstr>
      <vt:lpstr>Слайд 31</vt:lpstr>
      <vt:lpstr>Слайд 32</vt:lpstr>
      <vt:lpstr>Путает «право» и «лево», не может запомнить дни недели, месяцы и времена года</vt:lpstr>
      <vt:lpstr>Слайд 34</vt:lpstr>
      <vt:lpstr>Узоры-цепочки</vt:lpstr>
      <vt:lpstr>Слайд 36</vt:lpstr>
      <vt:lpstr>Слайд 37</vt:lpstr>
      <vt:lpstr>Слайд 38</vt:lpstr>
      <vt:lpstr>Слайд 39</vt:lpstr>
      <vt:lpstr>Слайд 40</vt:lpstr>
      <vt:lpstr>Плохо запоминает стихи</vt:lpstr>
      <vt:lpstr>Слайд 42</vt:lpstr>
      <vt:lpstr>Импульсивность</vt:lpstr>
      <vt:lpstr>Праведникова И.И. Нейропсихология. Игры и упражнения. Практическое пособие. – М.: Айрис-пресс, 2017. – 112 с.</vt:lpstr>
      <vt:lpstr>О.А. Давыдова «Развитие межполушарного взаимодействия и пространственного мышления. Альбом графических упражнений. – М.: Школьная пресса, 2018. – 64 с.</vt:lpstr>
      <vt:lpstr>Слайд 46</vt:lpstr>
      <vt:lpstr>Спасибо 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межполушарного взаимодействия</dc:title>
  <dc:creator>admin</dc:creator>
  <cp:lastModifiedBy>User</cp:lastModifiedBy>
  <cp:revision>88</cp:revision>
  <dcterms:created xsi:type="dcterms:W3CDTF">2012-12-12T09:24:05Z</dcterms:created>
  <dcterms:modified xsi:type="dcterms:W3CDTF">2020-08-31T13:03:04Z</dcterms:modified>
</cp:coreProperties>
</file>