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65" r:id="rId4"/>
    <p:sldId id="271" r:id="rId5"/>
    <p:sldId id="264" r:id="rId6"/>
    <p:sldId id="270" r:id="rId7"/>
    <p:sldId id="272" r:id="rId8"/>
    <p:sldId id="269" r:id="rId9"/>
    <p:sldId id="276" r:id="rId10"/>
    <p:sldId id="274" r:id="rId11"/>
    <p:sldId id="275" r:id="rId12"/>
    <p:sldId id="273" r:id="rId13"/>
    <p:sldId id="26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003964"/>
    <a:srgbClr val="FB7FFE"/>
    <a:srgbClr val="15A6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4660"/>
  </p:normalViewPr>
  <p:slideViewPr>
    <p:cSldViewPr>
      <p:cViewPr varScale="1">
        <p:scale>
          <a:sx n="70" d="100"/>
          <a:sy n="70" d="100"/>
        </p:scale>
        <p:origin x="120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51873-4056-4555-8749-812D8408A370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1017-B19C-42B1-938F-EFDC808E9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774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51873-4056-4555-8749-812D8408A370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1017-B19C-42B1-938F-EFDC808E9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1822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51873-4056-4555-8749-812D8408A370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1017-B19C-42B1-938F-EFDC808E9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6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51873-4056-4555-8749-812D8408A370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1017-B19C-42B1-938F-EFDC808E9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935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51873-4056-4555-8749-812D8408A370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1017-B19C-42B1-938F-EFDC808E9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713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51873-4056-4555-8749-812D8408A370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1017-B19C-42B1-938F-EFDC808E9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803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51873-4056-4555-8749-812D8408A370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1017-B19C-42B1-938F-EFDC808E9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709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51873-4056-4555-8749-812D8408A370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1017-B19C-42B1-938F-EFDC808E9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340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51873-4056-4555-8749-812D8408A370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1017-B19C-42B1-938F-EFDC808E9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957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51873-4056-4555-8749-812D8408A370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1017-B19C-42B1-938F-EFDC808E9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2079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51873-4056-4555-8749-812D8408A370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1017-B19C-42B1-938F-EFDC808E9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200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751873-4056-4555-8749-812D8408A370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41017-B19C-42B1-938F-EFDC808E9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18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pixabay.com/photo-1265204/" TargetMode="External"/><Relationship Id="rId3" Type="http://schemas.openxmlformats.org/officeDocument/2006/relationships/image" Target="../media/image22.png"/><Relationship Id="rId7" Type="http://schemas.openxmlformats.org/officeDocument/2006/relationships/hyperlink" Target="https://pixabay.com/photo-1300667/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10" Type="http://schemas.openxmlformats.org/officeDocument/2006/relationships/hyperlink" Target="https://pixabay.com/photo-1252199/" TargetMode="External"/><Relationship Id="rId4" Type="http://schemas.openxmlformats.org/officeDocument/2006/relationships/image" Target="../media/image23.png"/><Relationship Id="rId9" Type="http://schemas.openxmlformats.org/officeDocument/2006/relationships/hyperlink" Target="https://pixabay.com/photo-1296204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antonina-abozina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680" y="-27296"/>
            <a:ext cx="9144000" cy="689299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8304" y="5308979"/>
            <a:ext cx="1831016" cy="154902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11307" y="1988840"/>
            <a:ext cx="7704855" cy="212365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6600" b="1" dirty="0" smtClean="0">
                <a:ln>
                  <a:solidFill>
                    <a:srgbClr val="7030A0"/>
                  </a:solidFill>
                </a:ln>
                <a:solidFill>
                  <a:srgbClr val="FF0000"/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BeeskneesC" pitchFamily="82" charset="0"/>
              </a:rPr>
              <a:t>ПОРТФОЛИО ВОСПИТАТЕЛЯ</a:t>
            </a:r>
            <a:endParaRPr lang="ru-RU" sz="6600" b="1" dirty="0">
              <a:ln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2700000" scaled="1"/>
                <a:tileRect/>
              </a:gradFill>
              <a:effectLst>
                <a:reflection blurRad="6350" stA="50000" endA="300" endPos="50000" dist="60007" dir="5400000" sy="-100000" algn="bl" rotWithShape="0"/>
              </a:effectLst>
              <a:latin typeface="BeeskneesC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16632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 - детский сад комбинированного вида №11 «Радуга» г. Моздока РСО-Алания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68200" y="4423602"/>
            <a:ext cx="4927360" cy="992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</a:t>
            </a:r>
          </a:p>
          <a:p>
            <a:endParaRPr lang="ru-RU" sz="105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Абозина Антонина Геннадьевна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6488668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Моздок - 2020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9120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-171400"/>
            <a:ext cx="6768752" cy="212365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endParaRPr lang="ru-RU" sz="2800" b="1" dirty="0" smtClean="0">
              <a:ln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000082"/>
                  </a:gs>
                  <a:gs pos="13000">
                    <a:srgbClr val="0047FF"/>
                  </a:gs>
                  <a:gs pos="28000">
                    <a:srgbClr val="000082"/>
                  </a:gs>
                  <a:gs pos="42999">
                    <a:srgbClr val="0047FF"/>
                  </a:gs>
                  <a:gs pos="58000">
                    <a:srgbClr val="000082"/>
                  </a:gs>
                  <a:gs pos="72000">
                    <a:srgbClr val="0047FF"/>
                  </a:gs>
                  <a:gs pos="87000">
                    <a:srgbClr val="000082"/>
                  </a:gs>
                  <a:gs pos="100000">
                    <a:srgbClr val="0047FF"/>
                  </a:gs>
                </a:gsLst>
                <a:lin ang="13500000" scaled="1"/>
                <a:tileRect/>
              </a:gradFill>
              <a:effectLst>
                <a:glow rad="228600">
                  <a:schemeClr val="bg1">
                    <a:alpha val="40000"/>
                  </a:schemeClr>
                </a:glo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«Как </a:t>
            </a:r>
            <a:r>
              <a:rPr lang="ru-RU" sz="24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нет детей без воображения, </a:t>
            </a:r>
            <a:r>
              <a:rPr lang="ru-RU" sz="24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так </a:t>
            </a:r>
            <a:r>
              <a:rPr lang="ru-RU" sz="24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нет </a:t>
            </a:r>
            <a:r>
              <a:rPr lang="ru-RU" sz="24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 </a:t>
            </a:r>
            <a:r>
              <a:rPr lang="ru-RU" sz="24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педагога без творческих </a:t>
            </a:r>
            <a:r>
              <a:rPr lang="ru-RU" sz="24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порывов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»</a:t>
            </a:r>
            <a:endParaRPr lang="ru-RU" sz="2800" b="1" dirty="0">
              <a:ln>
                <a:solidFill>
                  <a:srgbClr val="7030A0"/>
                </a:solidFill>
              </a:ln>
              <a:solidFill>
                <a:srgbClr val="FF0000"/>
              </a:solidFill>
              <a:effectLst>
                <a:glow rad="228600">
                  <a:schemeClr val="bg1">
                    <a:alpha val="40000"/>
                  </a:schemeClr>
                </a:glo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endParaRPr lang="ru-RU" sz="2800" b="1" dirty="0" smtClean="0">
              <a:ln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000082"/>
                  </a:gs>
                  <a:gs pos="13000">
                    <a:srgbClr val="0047FF"/>
                  </a:gs>
                  <a:gs pos="28000">
                    <a:srgbClr val="000082"/>
                  </a:gs>
                  <a:gs pos="42999">
                    <a:srgbClr val="0047FF"/>
                  </a:gs>
                  <a:gs pos="58000">
                    <a:srgbClr val="000082"/>
                  </a:gs>
                  <a:gs pos="72000">
                    <a:srgbClr val="0047FF"/>
                  </a:gs>
                  <a:gs pos="87000">
                    <a:srgbClr val="000082"/>
                  </a:gs>
                  <a:gs pos="100000">
                    <a:srgbClr val="0047FF"/>
                  </a:gs>
                </a:gsLst>
                <a:lin ang="13500000" scaled="1"/>
                <a:tileRect/>
              </a:gradFill>
              <a:effectLst>
                <a:glow rad="228600">
                  <a:schemeClr val="bg1">
                    <a:alpha val="40000"/>
                  </a:schemeClr>
                </a:glo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6905" y="2564904"/>
            <a:ext cx="8424936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технологии;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проектной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деятельности;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исследовательской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деятельности;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информационно-коммуникационные технологии;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портфолио дошкольника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воспитателя;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b="0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личностно-ориентированные технологии;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технология.</a:t>
            </a:r>
            <a:endParaRPr lang="ru-RU" sz="2800" b="0" i="0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1865148"/>
            <a:ext cx="7200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педагогические технологии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моей деятельности:</a:t>
            </a:r>
          </a:p>
        </p:txBody>
      </p:sp>
    </p:spTree>
    <p:extLst>
      <p:ext uri="{BB962C8B-B14F-4D97-AF65-F5344CB8AC3E}">
        <p14:creationId xmlns:p14="http://schemas.microsoft.com/office/powerpoint/2010/main" val="2446727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-222162"/>
            <a:ext cx="6480720" cy="212365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endParaRPr lang="ru-RU" sz="2800" b="1" dirty="0" smtClean="0">
              <a:ln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000082"/>
                  </a:gs>
                  <a:gs pos="13000">
                    <a:srgbClr val="0047FF"/>
                  </a:gs>
                  <a:gs pos="28000">
                    <a:srgbClr val="000082"/>
                  </a:gs>
                  <a:gs pos="42999">
                    <a:srgbClr val="0047FF"/>
                  </a:gs>
                  <a:gs pos="58000">
                    <a:srgbClr val="000082"/>
                  </a:gs>
                  <a:gs pos="72000">
                    <a:srgbClr val="0047FF"/>
                  </a:gs>
                  <a:gs pos="87000">
                    <a:srgbClr val="000082"/>
                  </a:gs>
                  <a:gs pos="100000">
                    <a:srgbClr val="0047FF"/>
                  </a:gs>
                </a:gsLst>
                <a:lin ang="13500000" scaled="1"/>
                <a:tileRect/>
              </a:gradFill>
              <a:effectLst>
                <a:glow rad="228600">
                  <a:schemeClr val="bg1">
                    <a:alpha val="40000"/>
                  </a:schemeClr>
                </a:glo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r>
              <a:rPr lang="ru-RU" sz="24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«Лучший способ сделать </a:t>
            </a:r>
            <a:r>
              <a:rPr lang="ru-RU" sz="24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детей хорошими </a:t>
            </a:r>
            <a:r>
              <a:rPr lang="ru-RU" sz="24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– это сделать </a:t>
            </a:r>
            <a:r>
              <a:rPr lang="ru-RU" sz="24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их счастливыми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»</a:t>
            </a:r>
            <a:endParaRPr lang="ru-RU" sz="2800" b="1" dirty="0">
              <a:ln>
                <a:solidFill>
                  <a:srgbClr val="7030A0"/>
                </a:solidFill>
              </a:ln>
              <a:solidFill>
                <a:srgbClr val="FF0000"/>
              </a:solidFill>
              <a:effectLst>
                <a:glow rad="228600">
                  <a:schemeClr val="bg1">
                    <a:alpha val="40000"/>
                  </a:schemeClr>
                </a:glo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endParaRPr lang="ru-RU" sz="2800" b="1" dirty="0" smtClean="0">
              <a:ln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000082"/>
                  </a:gs>
                  <a:gs pos="13000">
                    <a:srgbClr val="0047FF"/>
                  </a:gs>
                  <a:gs pos="28000">
                    <a:srgbClr val="000082"/>
                  </a:gs>
                  <a:gs pos="42999">
                    <a:srgbClr val="0047FF"/>
                  </a:gs>
                  <a:gs pos="58000">
                    <a:srgbClr val="000082"/>
                  </a:gs>
                  <a:gs pos="72000">
                    <a:srgbClr val="0047FF"/>
                  </a:gs>
                  <a:gs pos="87000">
                    <a:srgbClr val="000082"/>
                  </a:gs>
                  <a:gs pos="100000">
                    <a:srgbClr val="0047FF"/>
                  </a:gs>
                </a:gsLst>
                <a:lin ang="13500000" scaled="1"/>
                <a:tileRect/>
              </a:gradFill>
              <a:effectLst>
                <a:glow rad="228600">
                  <a:schemeClr val="bg1">
                    <a:alpha val="40000"/>
                  </a:schemeClr>
                </a:glo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3068960"/>
            <a:ext cx="842493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семейных реликвий;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сайт воспитателя;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в приложении </a:t>
            </a:r>
            <a:r>
              <a:rPr lang="en-US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Whats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, которую создают либо воспитатель, либо родители;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2132856"/>
            <a:ext cx="77876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Новые формы с родителями в моей группе: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7544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404664"/>
            <a:ext cx="7308304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4400" b="1" dirty="0" smtClean="0">
                <a:ln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13500000" scaled="1"/>
                  <a:tileRect/>
                </a:gra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Литература:</a:t>
            </a:r>
            <a:endParaRPr lang="ru-RU" sz="4400" b="1" dirty="0">
              <a:ln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000082"/>
                  </a:gs>
                  <a:gs pos="13000">
                    <a:srgbClr val="0047FF"/>
                  </a:gs>
                  <a:gs pos="28000">
                    <a:srgbClr val="000082"/>
                  </a:gs>
                  <a:gs pos="42999">
                    <a:srgbClr val="0047FF"/>
                  </a:gs>
                  <a:gs pos="58000">
                    <a:srgbClr val="000082"/>
                  </a:gs>
                  <a:gs pos="72000">
                    <a:srgbClr val="0047FF"/>
                  </a:gs>
                  <a:gs pos="87000">
                    <a:srgbClr val="000082"/>
                  </a:gs>
                  <a:gs pos="100000">
                    <a:srgbClr val="0047FF"/>
                  </a:gs>
                </a:gsLst>
                <a:lin ang="13500000" scaled="1"/>
                <a:tileRect/>
              </a:gradFill>
              <a:effectLst>
                <a:glow rad="228600">
                  <a:schemeClr val="bg1">
                    <a:alpha val="40000"/>
                  </a:schemeClr>
                </a:glo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504003"/>
            <a:ext cx="8424936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  <a:p>
            <a:pPr indent="531813"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Главные нормативные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документы: 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531813" algn="ctr"/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Конвенцию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ООН «О правах ребенка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 основных гарантиях прав ребенка в Российской Федерации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 образовании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Президента РФ от 1.06.2012 «О национальной стратегии действий в интересах детей на 2012-2017 г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.»;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Сан.Пин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2.4.1.2660-10.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95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323528" y="1772816"/>
            <a:ext cx="8568952" cy="4752528"/>
          </a:xfrm>
          <a:prstGeom prst="rect">
            <a:avLst/>
          </a:prstGeom>
          <a:solidFill>
            <a:schemeClr val="bg1">
              <a:alpha val="69000"/>
            </a:schemeClr>
          </a:solidFill>
          <a:ln w="28575">
            <a:noFill/>
          </a:ln>
          <a:effectLst>
            <a:glow rad="228600">
              <a:schemeClr val="bg1"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313071" y="260648"/>
            <a:ext cx="8568952" cy="1152128"/>
          </a:xfrm>
          <a:prstGeom prst="rect">
            <a:avLst/>
          </a:prstGeom>
          <a:solidFill>
            <a:schemeClr val="bg1">
              <a:alpha val="69000"/>
            </a:schemeClr>
          </a:solidFill>
          <a:ln w="28575">
            <a:noFill/>
          </a:ln>
          <a:effectLst>
            <a:glow rad="228600">
              <a:schemeClr val="bg1"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6" name="Picture 4" descr="C:\Users\1\Desktop\plants-1252199_960_720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2588" y="4125227"/>
            <a:ext cx="660400" cy="6540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1\Desktop\здравствуй, лето! - шаблон\44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408156">
            <a:off x="1865859" y="3635131"/>
            <a:ext cx="476980" cy="4899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1\Desktop\здравствуй, лето! - шаблон\45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2122721"/>
            <a:ext cx="658207" cy="658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1\Desktop\здравствуй, лето! - шаблон\72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5890" y="2830238"/>
            <a:ext cx="873796" cy="7427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99686" y="2122721"/>
            <a:ext cx="412364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>
                <a:hlinkClick r:id="rId7"/>
              </a:rPr>
              <a:t>https://pixabay.com/photo-1300667/</a:t>
            </a:r>
            <a:endParaRPr lang="ru-RU" b="1" dirty="0"/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u="sng" dirty="0">
                <a:hlinkClick r:id="rId8"/>
              </a:rPr>
              <a:t>https://pixabay.com/photo-1265204/</a:t>
            </a:r>
            <a:endParaRPr lang="ru-RU" b="1" dirty="0"/>
          </a:p>
          <a:p>
            <a:endParaRPr lang="ru-RU" b="1" dirty="0" smtClean="0"/>
          </a:p>
          <a:p>
            <a:r>
              <a:rPr lang="ru-RU" b="1" u="sng" dirty="0" smtClean="0">
                <a:hlinkClick r:id="rId9"/>
              </a:rPr>
              <a:t>https</a:t>
            </a:r>
            <a:r>
              <a:rPr lang="ru-RU" b="1" u="sng" dirty="0">
                <a:hlinkClick r:id="rId9"/>
              </a:rPr>
              <a:t>://pixabay.com/photo-1296204/</a:t>
            </a:r>
            <a:endParaRPr lang="ru-RU" b="1" dirty="0"/>
          </a:p>
          <a:p>
            <a:endParaRPr lang="ru-RU" b="1" u="sng" dirty="0" smtClean="0"/>
          </a:p>
          <a:p>
            <a:r>
              <a:rPr lang="ru-RU" b="1" u="sng" dirty="0" smtClean="0">
                <a:hlinkClick r:id="rId10"/>
              </a:rPr>
              <a:t>https</a:t>
            </a:r>
            <a:r>
              <a:rPr lang="ru-RU" b="1" u="sng" dirty="0">
                <a:hlinkClick r:id="rId10"/>
              </a:rPr>
              <a:t>://pixabay.com/photo-1252199/</a:t>
            </a:r>
            <a:endParaRPr lang="ru-RU" b="1" dirty="0"/>
          </a:p>
          <a:p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260648"/>
            <a:ext cx="58019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Интернет-ресурсы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4573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07704" y="274124"/>
            <a:ext cx="7236296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fontAlgn="b"/>
            <a:r>
              <a:rPr lang="ru-RU" sz="2700" b="1" dirty="0">
                <a:solidFill>
                  <a:srgbClr val="FF0000"/>
                </a:solidFill>
                <a:latin typeface="Verdana" panose="020B0604030504040204" pitchFamily="34" charset="0"/>
              </a:rPr>
              <a:t>«Воспитатель – это не только набор мотиваций, </a:t>
            </a:r>
            <a:r>
              <a:rPr lang="ru-RU" sz="2700" b="1" dirty="0" smtClean="0">
                <a:solidFill>
                  <a:srgbClr val="FF0000"/>
                </a:solidFill>
                <a:latin typeface="Verdana" panose="020B0604030504040204" pitchFamily="34" charset="0"/>
              </a:rPr>
              <a:t>это призвание</a:t>
            </a:r>
            <a:r>
              <a:rPr lang="ru-RU" sz="2700" b="1" dirty="0">
                <a:solidFill>
                  <a:srgbClr val="FF0000"/>
                </a:solidFill>
                <a:latin typeface="Verdana" panose="020B0604030504040204" pitchFamily="34" charset="0"/>
              </a:rPr>
              <a:t>»</a:t>
            </a:r>
            <a:endParaRPr lang="ru-RU" sz="2700" b="1" i="0" dirty="0">
              <a:solidFill>
                <a:srgbClr val="FF0000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7544" y="1916832"/>
            <a:ext cx="8280920" cy="4464496"/>
          </a:xfrm>
        </p:spPr>
        <p:txBody>
          <a:bodyPr>
            <a:normAutofit/>
          </a:bodyPr>
          <a:lstStyle/>
          <a:p>
            <a:pPr marL="4383087">
              <a:buFont typeface="Wingdings" panose="05000000000000000000" pitchFamily="2" charset="2"/>
              <a:buChar char="ü"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Дата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рождения: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________________;</a:t>
            </a:r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383087">
              <a:buFont typeface="Wingdings" panose="05000000000000000000" pitchFamily="2" charset="2"/>
              <a:buChar char="ü"/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Адрес проживания: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_____________;</a:t>
            </a:r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383087">
              <a:buFont typeface="Wingdings" panose="05000000000000000000" pitchFamily="2" charset="2"/>
              <a:buChar char="ü"/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Моб. телефон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:__________________; </a:t>
            </a:r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383087">
              <a:buFont typeface="Wingdings" panose="05000000000000000000" pitchFamily="2" charset="2"/>
              <a:buChar char="ü"/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E-</a:t>
            </a:r>
            <a:r>
              <a:rPr lang="ru-RU" sz="1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mail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________________________;</a:t>
            </a:r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383087">
              <a:buFont typeface="Wingdings" panose="05000000000000000000" pitchFamily="2" charset="2"/>
              <a:buChar char="ü"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Сайт:__________________________;</a:t>
            </a:r>
            <a:b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</a:t>
            </a:r>
            <a:r>
              <a:rPr lang="en-US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ps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:</a:t>
            </a:r>
            <a:r>
              <a:rPr lang="en-US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//</a:t>
            </a:r>
            <a:r>
              <a:rPr lang="en-US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nsportal.ru/</a:t>
            </a:r>
            <a:r>
              <a:rPr lang="en-US" sz="1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antonina-abozina</a:t>
            </a:r>
            <a:endParaRPr lang="en-US" sz="1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383087">
              <a:buFont typeface="Wingdings" panose="05000000000000000000" pitchFamily="2" charset="2"/>
              <a:buChar char="ü"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Образование:___________________;</a:t>
            </a:r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71600" y="2636912"/>
            <a:ext cx="3096344" cy="345638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869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16632"/>
            <a:ext cx="7056784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4400" b="1" dirty="0" smtClean="0">
                <a:ln>
                  <a:solidFill>
                    <a:srgbClr val="7030A0"/>
                  </a:solidFill>
                </a:ln>
                <a:solidFill>
                  <a:srgbClr val="FF0000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Профессиональные навыки:</a:t>
            </a:r>
            <a:endParaRPr lang="ru-RU" sz="4400" b="1" dirty="0">
              <a:ln>
                <a:solidFill>
                  <a:srgbClr val="7030A0"/>
                </a:solidFill>
              </a:ln>
              <a:solidFill>
                <a:srgbClr val="FF0000"/>
              </a:solidFill>
              <a:effectLst>
                <a:glow rad="228600">
                  <a:schemeClr val="bg1">
                    <a:alpha val="40000"/>
                  </a:schemeClr>
                </a:glo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51520" y="2060848"/>
            <a:ext cx="8640960" cy="4032448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ru-RU" sz="19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уверенный пользователь </a:t>
            </a:r>
            <a:r>
              <a:rPr lang="ru-RU" sz="1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ПК и офисных программ (MS </a:t>
            </a:r>
            <a:r>
              <a:rPr lang="ru-RU" sz="19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Offise</a:t>
            </a:r>
            <a:r>
              <a:rPr lang="ru-RU" sz="1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19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Excel</a:t>
            </a:r>
            <a:r>
              <a:rPr lang="ru-RU" sz="1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9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Word</a:t>
            </a:r>
            <a:r>
              <a:rPr lang="ru-RU" sz="1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9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PowerPoint</a:t>
            </a:r>
            <a:r>
              <a:rPr lang="ru-RU" sz="1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свидетельство об окончании курсов </a:t>
            </a:r>
            <a:r>
              <a:rPr lang="ru-RU" sz="19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_____________;</a:t>
            </a:r>
            <a:endParaRPr lang="ru-RU" sz="19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9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ИКТ </a:t>
            </a:r>
            <a:r>
              <a:rPr lang="ru-RU" sz="1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занятиях: </a:t>
            </a:r>
            <a:r>
              <a:rPr lang="ru-RU" sz="19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Adobe</a:t>
            </a:r>
            <a:r>
              <a:rPr lang="ru-RU" sz="1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</a:t>
            </a:r>
            <a:r>
              <a:rPr lang="ru-RU" sz="1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Sudio</a:t>
            </a:r>
            <a:r>
              <a:rPr lang="ru-RU" sz="1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9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Adobe</a:t>
            </a:r>
            <a:r>
              <a:rPr lang="ru-RU" sz="1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</a:t>
            </a:r>
            <a:r>
              <a:rPr lang="ru-RU" sz="1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Inspire</a:t>
            </a:r>
            <a:r>
              <a:rPr lang="ru-RU" sz="1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9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знание </a:t>
            </a:r>
            <a:r>
              <a:rPr lang="ru-RU" sz="1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основных документов о правах ребёнка и обязанностях взрослых по отношению к </a:t>
            </a:r>
            <a:r>
              <a:rPr lang="ru-RU" sz="19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детям</a:t>
            </a:r>
            <a:r>
              <a:rPr lang="ru-RU" sz="1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9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9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знание ФГОС </a:t>
            </a:r>
            <a:r>
              <a:rPr lang="ru-RU" sz="1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и программ обучения и воспитания детей дошкольного возраста;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9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знание детской </a:t>
            </a:r>
            <a:r>
              <a:rPr lang="ru-RU" sz="1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возрастной психологии: умение выстраивать положительные взаимоотношения с родителями и коллегами;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9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владение методиками </a:t>
            </a:r>
            <a:r>
              <a:rPr lang="ru-RU" sz="1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образования: умение сочетать требовательность и дисциплинированность с доброжелательностью, умение находить общий язык с детьми в разных ситуациях: гибкость </a:t>
            </a:r>
            <a:r>
              <a:rPr lang="ru-RU" sz="19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9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9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открытость в общении;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9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организаторские способности</a:t>
            </a:r>
            <a:r>
              <a:rPr lang="ru-RU" sz="1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умение заинтересовать и увлечь детей.</a:t>
            </a:r>
          </a:p>
          <a:p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983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16632"/>
            <a:ext cx="7056784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4400" b="1" dirty="0" smtClean="0">
                <a:ln>
                  <a:solidFill>
                    <a:srgbClr val="7030A0"/>
                  </a:solidFill>
                </a:ln>
                <a:solidFill>
                  <a:srgbClr val="FF0000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Профессиональные навыки:</a:t>
            </a:r>
            <a:endParaRPr lang="ru-RU" sz="4400" b="1" dirty="0">
              <a:ln>
                <a:solidFill>
                  <a:srgbClr val="7030A0"/>
                </a:solidFill>
              </a:ln>
              <a:solidFill>
                <a:srgbClr val="FF0000"/>
              </a:solidFill>
              <a:effectLst>
                <a:glow rad="228600">
                  <a:schemeClr val="bg1">
                    <a:alpha val="40000"/>
                  </a:schemeClr>
                </a:glo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647564" y="1988840"/>
            <a:ext cx="7848872" cy="4032448"/>
          </a:xfrm>
        </p:spPr>
        <p:txBody>
          <a:bodyPr>
            <a:noAutofit/>
          </a:bodyPr>
          <a:lstStyle/>
          <a:p>
            <a:pPr marL="0" indent="531813" algn="just">
              <a:buNone/>
            </a:pP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</a:rPr>
              <a:t>Современный воспитатель 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–</a:t>
            </a:r>
            <a:b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</a:rPr>
              <a:t>это грамотный специалист, разбирающийся в многообразии программ и методических разработок, это чуткий, всегда готовый 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к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</a:rPr>
              <a:t>сотрудничеству и взаимопомощи коллега, умеющий работать 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в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</a:rPr>
              <a:t>коллективе единомышленников.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016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414987"/>
            <a:ext cx="7308304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4400" b="1" dirty="0" smtClean="0">
                <a:ln>
                  <a:solidFill>
                    <a:srgbClr val="7030A0"/>
                  </a:solidFill>
                </a:ln>
                <a:solidFill>
                  <a:srgbClr val="FF0000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Личные качества</a:t>
            </a:r>
            <a:endParaRPr lang="ru-RU" sz="4400" b="1" dirty="0">
              <a:ln>
                <a:solidFill>
                  <a:srgbClr val="7030A0"/>
                </a:solidFill>
              </a:ln>
              <a:solidFill>
                <a:srgbClr val="FF0000"/>
              </a:solidFill>
              <a:effectLst>
                <a:glow rad="228600">
                  <a:schemeClr val="bg1">
                    <a:alpha val="40000"/>
                  </a:schemeClr>
                </a:glo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67544" y="2276872"/>
            <a:ext cx="8435280" cy="4464496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rgbClr val="0039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любовь </a:t>
            </a:r>
            <a:r>
              <a:rPr lang="ru-RU" sz="2400" b="1" dirty="0">
                <a:solidFill>
                  <a:srgbClr val="0039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400" b="1" dirty="0" smtClean="0">
                <a:solidFill>
                  <a:srgbClr val="0039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детям;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rgbClr val="0039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ответственность;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rgbClr val="0039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внимательность;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rgbClr val="0039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доброжелательность</a:t>
            </a:r>
            <a:r>
              <a:rPr lang="ru-RU" sz="2400" b="1" dirty="0">
                <a:solidFill>
                  <a:srgbClr val="0039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b="1" dirty="0" smtClean="0">
              <a:solidFill>
                <a:srgbClr val="00396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rgbClr val="0039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коммуникабельность;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rgbClr val="0039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мобильность;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rgbClr val="0039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легкая </a:t>
            </a:r>
            <a:r>
              <a:rPr lang="ru-RU" sz="2400" b="1" dirty="0">
                <a:solidFill>
                  <a:srgbClr val="0039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адаптация к новым условиям </a:t>
            </a:r>
            <a:r>
              <a:rPr lang="ru-RU" sz="2400" b="1" dirty="0" smtClean="0">
                <a:solidFill>
                  <a:srgbClr val="0039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труда</a:t>
            </a:r>
            <a:r>
              <a:rPr lang="ru-RU" sz="2400" b="1" dirty="0">
                <a:solidFill>
                  <a:srgbClr val="0039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b="1" dirty="0" smtClean="0">
              <a:solidFill>
                <a:srgbClr val="00396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rgbClr val="0039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креативность</a:t>
            </a:r>
            <a:r>
              <a:rPr lang="ru-RU" sz="2400" b="1" dirty="0">
                <a:solidFill>
                  <a:srgbClr val="0039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b="1" dirty="0" smtClean="0">
              <a:solidFill>
                <a:srgbClr val="00396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rgbClr val="0039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39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эмоциональная устойчивость.</a:t>
            </a:r>
          </a:p>
        </p:txBody>
      </p:sp>
    </p:spTree>
    <p:extLst>
      <p:ext uri="{BB962C8B-B14F-4D97-AF65-F5344CB8AC3E}">
        <p14:creationId xmlns:p14="http://schemas.microsoft.com/office/powerpoint/2010/main" val="309473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414987"/>
            <a:ext cx="583264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4400" b="1" dirty="0" smtClean="0">
                <a:ln>
                  <a:solidFill>
                    <a:srgbClr val="7030A0"/>
                  </a:solidFill>
                </a:ln>
                <a:solidFill>
                  <a:srgbClr val="FF0000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Достижения</a:t>
            </a:r>
            <a:endParaRPr lang="ru-RU" sz="4400" b="1" dirty="0">
              <a:ln>
                <a:solidFill>
                  <a:srgbClr val="7030A0"/>
                </a:solidFill>
              </a:ln>
              <a:solidFill>
                <a:srgbClr val="FF0000"/>
              </a:solidFill>
              <a:effectLst>
                <a:glow rad="228600">
                  <a:schemeClr val="bg1">
                    <a:alpha val="40000"/>
                  </a:schemeClr>
                </a:glo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3528" y="4622099"/>
            <a:ext cx="2400266" cy="1940547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1435" y="4197236"/>
            <a:ext cx="1572379" cy="236541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0823" y="4173532"/>
            <a:ext cx="1668524" cy="238911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1832" y="4132734"/>
            <a:ext cx="1658688" cy="238143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3005" y="4173532"/>
            <a:ext cx="1555370" cy="2365410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337931" y="2157757"/>
            <a:ext cx="846813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1813" algn="just"/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современном мире педагог всегда должен быть на информационной волне, быть творческим и 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инициативным.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414987"/>
            <a:ext cx="583264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4400" b="1" dirty="0" smtClean="0">
                <a:ln>
                  <a:solidFill>
                    <a:srgbClr val="7030A0"/>
                  </a:solidFill>
                </a:ln>
                <a:solidFill>
                  <a:srgbClr val="FF0000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Достижения</a:t>
            </a:r>
            <a:endParaRPr lang="ru-RU" sz="4400" b="1" dirty="0">
              <a:ln>
                <a:solidFill>
                  <a:srgbClr val="7030A0"/>
                </a:solidFill>
              </a:ln>
              <a:solidFill>
                <a:srgbClr val="FF0000"/>
              </a:solidFill>
              <a:effectLst>
                <a:glow rad="228600">
                  <a:schemeClr val="bg1">
                    <a:alpha val="40000"/>
                  </a:schemeClr>
                </a:glo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617" y="3443302"/>
            <a:ext cx="1663060" cy="309529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5522" y="3449436"/>
            <a:ext cx="1962020" cy="309074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0102" y="3436273"/>
            <a:ext cx="1655413" cy="309135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4849" y="3429000"/>
            <a:ext cx="1696437" cy="3078457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6990" y="3443302"/>
            <a:ext cx="2216026" cy="3135885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4287" y="3425587"/>
            <a:ext cx="1748611" cy="309135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16672" y="2085466"/>
            <a:ext cx="85995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1813" algn="just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постоянно должен совершенствовать свое мастерство, используя достижения педагогической науки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передовой практики.</a:t>
            </a:r>
          </a:p>
        </p:txBody>
      </p:sp>
    </p:spTree>
    <p:extLst>
      <p:ext uri="{BB962C8B-B14F-4D97-AF65-F5344CB8AC3E}">
        <p14:creationId xmlns:p14="http://schemas.microsoft.com/office/powerpoint/2010/main" val="220077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16632"/>
            <a:ext cx="7308304" cy="13849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2800" b="1" dirty="0" smtClean="0">
                <a:ln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13500000" scaled="1"/>
                  <a:tileRect/>
                </a:gra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Моей перспективой в улучшении </a:t>
            </a:r>
            <a:r>
              <a:rPr lang="ru-RU" sz="2800" b="1" dirty="0" err="1" smtClean="0">
                <a:ln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13500000" scaled="1"/>
                  <a:tileRect/>
                </a:gra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воспитательно</a:t>
            </a:r>
            <a:r>
              <a:rPr lang="ru-RU" sz="2800" b="1" dirty="0" smtClean="0">
                <a:ln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13500000" scaled="1"/>
                  <a:tileRect/>
                </a:gra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-образовательной работы является:</a:t>
            </a:r>
            <a:endParaRPr lang="ru-RU" sz="2800" b="1" dirty="0">
              <a:ln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000082"/>
                  </a:gs>
                  <a:gs pos="13000">
                    <a:srgbClr val="0047FF"/>
                  </a:gs>
                  <a:gs pos="28000">
                    <a:srgbClr val="000082"/>
                  </a:gs>
                  <a:gs pos="42999">
                    <a:srgbClr val="0047FF"/>
                  </a:gs>
                  <a:gs pos="58000">
                    <a:srgbClr val="000082"/>
                  </a:gs>
                  <a:gs pos="72000">
                    <a:srgbClr val="0047FF"/>
                  </a:gs>
                  <a:gs pos="87000">
                    <a:srgbClr val="000082"/>
                  </a:gs>
                  <a:gs pos="100000">
                    <a:srgbClr val="0047FF"/>
                  </a:gs>
                </a:gsLst>
                <a:lin ang="13500000" scaled="1"/>
                <a:tileRect/>
              </a:gradFill>
              <a:effectLst>
                <a:glow rad="228600">
                  <a:schemeClr val="bg1">
                    <a:alpha val="40000"/>
                  </a:schemeClr>
                </a:glo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504003"/>
            <a:ext cx="842493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  <a:p>
            <a:pPr indent="531813"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педагогического мастерства. 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531813" algn="just"/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достижения этой цели необходимо повышать самообразование путем: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ознакомления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новыми нормативными документами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вопросам дошкольного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воспитания;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изучения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учебной и научно-методической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литературы;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ознакомления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новыми достижениями педагогики, детской психологии, анатомии,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физиологии;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изучения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новых программ и педагогических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технологий;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ознакомления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передовой практикой дошкольных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учреждений;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общекультурного уровня.</a:t>
            </a:r>
          </a:p>
        </p:txBody>
      </p:sp>
    </p:spTree>
    <p:extLst>
      <p:ext uri="{BB962C8B-B14F-4D97-AF65-F5344CB8AC3E}">
        <p14:creationId xmlns:p14="http://schemas.microsoft.com/office/powerpoint/2010/main" val="352226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656" y="2276872"/>
            <a:ext cx="5688632" cy="42664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1835696" y="476672"/>
            <a:ext cx="7308304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3200" b="1" dirty="0" smtClean="0">
                <a:ln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13500000" scaled="1"/>
                  <a:tileRect/>
                </a:gra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Тема по самообразованию:</a:t>
            </a:r>
            <a:endParaRPr lang="ru-RU" sz="3200" b="1" dirty="0">
              <a:ln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000082"/>
                  </a:gs>
                  <a:gs pos="13000">
                    <a:srgbClr val="0047FF"/>
                  </a:gs>
                  <a:gs pos="28000">
                    <a:srgbClr val="000082"/>
                  </a:gs>
                  <a:gs pos="42999">
                    <a:srgbClr val="0047FF"/>
                  </a:gs>
                  <a:gs pos="58000">
                    <a:srgbClr val="000082"/>
                  </a:gs>
                  <a:gs pos="72000">
                    <a:srgbClr val="0047FF"/>
                  </a:gs>
                  <a:gs pos="87000">
                    <a:srgbClr val="000082"/>
                  </a:gs>
                  <a:gs pos="100000">
                    <a:srgbClr val="0047FF"/>
                  </a:gs>
                </a:gsLst>
                <a:lin ang="13500000" scaled="1"/>
                <a:tileRect/>
              </a:gradFill>
              <a:effectLst>
                <a:glow rad="228600">
                  <a:schemeClr val="bg1">
                    <a:alpha val="40000"/>
                  </a:schemeClr>
                </a:glo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9532" y="1916832"/>
            <a:ext cx="8424936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  <a:p>
            <a:pPr indent="531813" algn="just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«Формирование у детей дошкольного возраста навыков безопасного поведения через ознакомление с правилами дорожного движения».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455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</TotalTime>
  <Words>410</Words>
  <Application>Microsoft Office PowerPoint</Application>
  <PresentationFormat>Экран (4:3)</PresentationFormat>
  <Paragraphs>86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BeeskneesC</vt:lpstr>
      <vt:lpstr>Calibri</vt:lpstr>
      <vt:lpstr>Times New Roman</vt:lpstr>
      <vt:lpstr>Verdana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Пользователь</cp:lastModifiedBy>
  <cp:revision>39</cp:revision>
  <dcterms:created xsi:type="dcterms:W3CDTF">2016-06-29T12:04:20Z</dcterms:created>
  <dcterms:modified xsi:type="dcterms:W3CDTF">2020-08-31T19:56:10Z</dcterms:modified>
</cp:coreProperties>
</file>