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010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755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362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116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831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012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100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351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96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1137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129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61CD7A-BEAD-445B-9894-AC10016EAD95}" type="datetimeFigureOut">
              <a:rPr lang="ru-RU" smtClean="0"/>
              <a:t>15.07.2020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35771-4904-4084-B2E0-22488F2E14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6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1124744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 smtClean="0">
                <a:solidFill>
                  <a:schemeClr val="accent6">
                    <a:lumMod val="50000"/>
                  </a:schemeClr>
                </a:solidFill>
              </a:rPr>
              <a:t>А.И.Куприн</a:t>
            </a:r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  «Чудесный доктор»</a:t>
            </a:r>
          </a:p>
          <a:p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</a:rPr>
              <a:t>«Служение людям как высшее предназначение» </a:t>
            </a:r>
            <a:endParaRPr lang="ru-RU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4509120"/>
            <a:ext cx="48245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К уроку литературы в 6          классе</a:t>
            </a:r>
          </a:p>
          <a:p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             Фадеева Г.Б. 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3330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sp>
        <p:nvSpPr>
          <p:cNvPr id="5" name="TextBox 4"/>
          <p:cNvSpPr txBox="1"/>
          <p:nvPr/>
        </p:nvSpPr>
        <p:spPr>
          <a:xfrm>
            <a:off x="755577" y="836712"/>
            <a:ext cx="81369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1. Почему рассказ называется «Чудесный доктор»? 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5577" y="2852936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2. Почему Куприн использовал именно это определение?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883717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6" y="-34788"/>
            <a:ext cx="9190384" cy="6892788"/>
          </a:xfrm>
        </p:spPr>
      </p:pic>
      <p:sp>
        <p:nvSpPr>
          <p:cNvPr id="5" name="TextBox 4"/>
          <p:cNvSpPr txBox="1"/>
          <p:nvPr/>
        </p:nvSpPr>
        <p:spPr>
          <a:xfrm>
            <a:off x="971600" y="1052736"/>
            <a:ext cx="770485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1.Гастрономический магазин.</a:t>
            </a:r>
          </a:p>
          <a:p>
            <a:r>
              <a:rPr lang="ru-RU" sz="4000" b="1" dirty="0" smtClean="0"/>
              <a:t>2.В доме </a:t>
            </a:r>
            <a:r>
              <a:rPr lang="ru-RU" sz="4000" b="1" dirty="0" err="1" smtClean="0"/>
              <a:t>Мерцаловых</a:t>
            </a:r>
            <a:r>
              <a:rPr lang="ru-RU" sz="4000" b="1" dirty="0" smtClean="0"/>
              <a:t>.</a:t>
            </a:r>
          </a:p>
          <a:p>
            <a:r>
              <a:rPr lang="ru-RU" sz="4000" b="1" dirty="0" smtClean="0"/>
              <a:t>3.Доктор.</a:t>
            </a:r>
          </a:p>
          <a:p>
            <a:r>
              <a:rPr lang="ru-RU" sz="4000" b="1" dirty="0" smtClean="0"/>
              <a:t>4.Перемены в жизни </a:t>
            </a:r>
            <a:r>
              <a:rPr lang="ru-RU" sz="4000" b="1" dirty="0" err="1" smtClean="0"/>
              <a:t>Мерцаловых</a:t>
            </a:r>
            <a:r>
              <a:rPr lang="ru-RU" sz="4000" b="1" dirty="0" smtClean="0"/>
              <a:t>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037817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sp>
        <p:nvSpPr>
          <p:cNvPr id="5" name="TextBox 4"/>
          <p:cNvSpPr txBox="1"/>
          <p:nvPr/>
        </p:nvSpPr>
        <p:spPr>
          <a:xfrm>
            <a:off x="1115616" y="1484784"/>
            <a:ext cx="74168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1. Как автор описывает нищенское положение семьи </a:t>
            </a:r>
            <a:r>
              <a:rPr lang="ru-RU" sz="3600" b="1" dirty="0" err="1" smtClean="0"/>
              <a:t>Мерцаловых</a:t>
            </a:r>
            <a:r>
              <a:rPr lang="ru-RU" sz="3600" b="1" dirty="0" smtClean="0"/>
              <a:t>?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 2. Для чего в рассказ введено описание гастрономического магазина?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560940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1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971600" y="1124744"/>
            <a:ext cx="734481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“Выйдя на улицу, он (</a:t>
            </a:r>
            <a:r>
              <a:rPr lang="ru-RU" sz="3200" b="1" dirty="0" err="1" smtClean="0"/>
              <a:t>Мерцалов</a:t>
            </a:r>
            <a:r>
              <a:rPr lang="ru-RU" sz="3200" b="1" dirty="0" smtClean="0"/>
              <a:t>) пошел бесцельно вперед... Он уже хотел... исполнить свое страшное намерение...”.</a:t>
            </a:r>
          </a:p>
          <a:p>
            <a:endParaRPr lang="ru-RU" sz="3200" b="1" dirty="0"/>
          </a:p>
          <a:p>
            <a:r>
              <a:rPr lang="ru-RU" sz="3200" b="1" dirty="0" smtClean="0"/>
              <a:t>Почему глава семейства решил покончить с собой?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348089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sp>
        <p:nvSpPr>
          <p:cNvPr id="5" name="TextBox 4"/>
          <p:cNvSpPr txBox="1"/>
          <p:nvPr/>
        </p:nvSpPr>
        <p:spPr>
          <a:xfrm>
            <a:off x="683568" y="1009650"/>
            <a:ext cx="367240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3200" b="1" dirty="0" smtClean="0"/>
              <a:t>Случайно ли появился в саду чудесный старик?</a:t>
            </a:r>
          </a:p>
          <a:p>
            <a:pPr marL="457200" indent="-457200">
              <a:buAutoNum type="arabicPeriod"/>
            </a:pPr>
            <a:endParaRPr lang="ru-RU" sz="3200" b="1" dirty="0"/>
          </a:p>
          <a:p>
            <a:pPr marL="457200" indent="-457200">
              <a:buAutoNum type="arabicPeriod"/>
            </a:pPr>
            <a:r>
              <a:rPr lang="ru-RU" sz="3200" b="1" dirty="0" smtClean="0"/>
              <a:t>С помощью каких средств автор передает ожидание чего-то особенного?</a:t>
            </a:r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009650"/>
            <a:ext cx="468052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4747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sp>
        <p:nvSpPr>
          <p:cNvPr id="5" name="TextBox 4"/>
          <p:cNvSpPr txBox="1"/>
          <p:nvPr/>
        </p:nvSpPr>
        <p:spPr>
          <a:xfrm>
            <a:off x="971600" y="908720"/>
            <a:ext cx="71287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Как происходит встреча </a:t>
            </a:r>
            <a:r>
              <a:rPr lang="ru-RU" sz="3200" b="1" dirty="0" err="1" smtClean="0"/>
              <a:t>Мерцалова</a:t>
            </a:r>
            <a:r>
              <a:rPr lang="ru-RU" sz="3200" b="1" dirty="0" smtClean="0"/>
              <a:t> со стариком?</a:t>
            </a:r>
          </a:p>
          <a:p>
            <a:endParaRPr lang="ru-RU" sz="3200" b="1" dirty="0"/>
          </a:p>
          <a:p>
            <a:r>
              <a:rPr lang="ru-RU" sz="3200" b="1" dirty="0" smtClean="0"/>
              <a:t>Прочитайте по ролям отрывок с ее описанием.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460336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6" y="-34788"/>
            <a:ext cx="9190384" cy="6892788"/>
          </a:xfrm>
        </p:spPr>
      </p:pic>
      <p:sp>
        <p:nvSpPr>
          <p:cNvPr id="5" name="TextBox 4"/>
          <p:cNvSpPr txBox="1"/>
          <p:nvPr/>
        </p:nvSpPr>
        <p:spPr>
          <a:xfrm>
            <a:off x="899592" y="980728"/>
            <a:ext cx="74888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Почему «чудесный доктор» не захотел назвать свое имя?</a:t>
            </a:r>
          </a:p>
          <a:p>
            <a:endParaRPr lang="ru-RU" sz="3200" b="1" dirty="0"/>
          </a:p>
          <a:p>
            <a:endParaRPr lang="ru-RU" sz="32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145294"/>
            <a:ext cx="5688632" cy="274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7597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sp>
        <p:nvSpPr>
          <p:cNvPr id="5" name="TextBox 4"/>
          <p:cNvSpPr txBox="1"/>
          <p:nvPr/>
        </p:nvSpPr>
        <p:spPr>
          <a:xfrm>
            <a:off x="1259633" y="1412776"/>
            <a:ext cx="6840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Как с тех пор изменилась жизнь </a:t>
            </a:r>
            <a:r>
              <a:rPr lang="ru-RU" sz="3200" b="1" dirty="0" err="1" smtClean="0"/>
              <a:t>Мерцаловых</a:t>
            </a:r>
            <a:r>
              <a:rPr lang="ru-RU" sz="3200" b="1" dirty="0" smtClean="0"/>
              <a:t>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1094397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sp>
        <p:nvSpPr>
          <p:cNvPr id="6" name="TextBox 5"/>
          <p:cNvSpPr txBox="1"/>
          <p:nvPr/>
        </p:nvSpPr>
        <p:spPr>
          <a:xfrm>
            <a:off x="899592" y="692696"/>
            <a:ext cx="76328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Прототипом доктора в рассказе «Чудесный доктор» является реальный человек- русский хирург </a:t>
            </a:r>
            <a:r>
              <a:rPr lang="ru-RU" sz="3200" b="1" dirty="0" smtClean="0"/>
              <a:t>Николай Иванович Пирогов.</a:t>
            </a:r>
            <a:endParaRPr lang="ru-RU" sz="32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084744"/>
            <a:ext cx="7704856" cy="436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077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278"/>
            <a:ext cx="9223036" cy="6917277"/>
          </a:xfrm>
        </p:spPr>
      </p:pic>
      <p:sp>
        <p:nvSpPr>
          <p:cNvPr id="5" name="TextBox 4"/>
          <p:cNvSpPr txBox="1"/>
          <p:nvPr/>
        </p:nvSpPr>
        <p:spPr>
          <a:xfrm>
            <a:off x="1115615" y="1207660"/>
            <a:ext cx="734481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Что такое </a:t>
            </a:r>
            <a:r>
              <a:rPr lang="ru-RU" sz="3200" b="1" i="1" dirty="0" smtClean="0"/>
              <a:t>милосердие</a:t>
            </a:r>
            <a:r>
              <a:rPr lang="ru-RU" sz="3200" b="1" dirty="0" smtClean="0"/>
              <a:t>?</a:t>
            </a:r>
          </a:p>
          <a:p>
            <a:endParaRPr lang="ru-RU" sz="3200" b="1" dirty="0"/>
          </a:p>
          <a:p>
            <a:r>
              <a:rPr lang="ru-RU" sz="3200" b="1" dirty="0" smtClean="0"/>
              <a:t>Почему так важно быть сочувствующим, сострадающим человеком?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841118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6" y="19218"/>
            <a:ext cx="9183356" cy="6887517"/>
          </a:xfrm>
        </p:spPr>
      </p:pic>
      <p:sp>
        <p:nvSpPr>
          <p:cNvPr id="5" name="TextBox 4"/>
          <p:cNvSpPr txBox="1"/>
          <p:nvPr/>
        </p:nvSpPr>
        <p:spPr>
          <a:xfrm>
            <a:off x="742129" y="980728"/>
            <a:ext cx="763284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/>
              <a:t>Цель урока:</a:t>
            </a:r>
            <a:r>
              <a:rPr lang="ru-RU" sz="4000" b="1" dirty="0" smtClean="0"/>
              <a:t> </a:t>
            </a:r>
            <a:r>
              <a:rPr lang="ru-RU" sz="2800" b="1" dirty="0" smtClean="0"/>
              <a:t>Познакомиться с личностью </a:t>
            </a:r>
            <a:r>
              <a:rPr lang="ru-RU" sz="2800" b="1" dirty="0" err="1" smtClean="0"/>
              <a:t>Н.И.Пирогова</a:t>
            </a:r>
            <a:r>
              <a:rPr lang="ru-RU" sz="2800" b="1" dirty="0" smtClean="0"/>
              <a:t> и его деятельностью. Сравнить характеры и проследить судьбу героев рассказа. Способствовать развитию гуманности, понимания, милосердия и целеустремленности на примере Способствовать развитию речи.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19679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sp>
        <p:nvSpPr>
          <p:cNvPr id="5" name="TextBox 4"/>
          <p:cNvSpPr txBox="1"/>
          <p:nvPr/>
        </p:nvSpPr>
        <p:spPr>
          <a:xfrm>
            <a:off x="1043608" y="1412776"/>
            <a:ext cx="5071004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Продолжите фразу:</a:t>
            </a:r>
          </a:p>
          <a:p>
            <a:endParaRPr lang="ru-RU" sz="3600" b="1" dirty="0" smtClean="0"/>
          </a:p>
          <a:p>
            <a:r>
              <a:rPr lang="ru-RU" sz="2800" b="1" dirty="0" smtClean="0"/>
              <a:t>Сегодня на уроке я узнал……</a:t>
            </a:r>
          </a:p>
          <a:p>
            <a:r>
              <a:rPr lang="ru-RU" sz="2800" b="1" dirty="0" smtClean="0"/>
              <a:t>Было интересно, потому что…..</a:t>
            </a:r>
          </a:p>
          <a:p>
            <a:r>
              <a:rPr lang="ru-RU" sz="2800" b="1" dirty="0" smtClean="0"/>
              <a:t>Такой урок интересен  тем ……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018655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sp>
        <p:nvSpPr>
          <p:cNvPr id="5" name="TextBox 4"/>
          <p:cNvSpPr txBox="1"/>
          <p:nvPr/>
        </p:nvSpPr>
        <p:spPr>
          <a:xfrm>
            <a:off x="1403648" y="1700808"/>
            <a:ext cx="684076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Написать сочинение-рассуждение на одну из предложенных тем:</a:t>
            </a:r>
            <a:r>
              <a:rPr lang="ru-RU" sz="2800" b="1" dirty="0" smtClean="0"/>
              <a:t> </a:t>
            </a:r>
          </a:p>
          <a:p>
            <a:endParaRPr lang="ru-RU" sz="2800" b="1" dirty="0"/>
          </a:p>
          <a:p>
            <a:r>
              <a:rPr lang="ru-RU" sz="2800" b="1" dirty="0" smtClean="0"/>
              <a:t>1.Надо ли в сегодняшней жизни следовать совету Пирогова: “... главное – не падайте никогда духом”? </a:t>
            </a:r>
          </a:p>
          <a:p>
            <a:endParaRPr lang="ru-RU" sz="2800" b="1" dirty="0" smtClean="0"/>
          </a:p>
          <a:p>
            <a:r>
              <a:rPr lang="ru-RU" sz="2800" b="1" dirty="0"/>
              <a:t>2</a:t>
            </a:r>
            <a:r>
              <a:rPr lang="ru-RU" sz="2800" b="1" dirty="0" smtClean="0"/>
              <a:t>. В какие чудеса следует верить людям? 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323325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sp>
        <p:nvSpPr>
          <p:cNvPr id="6" name="TextBox 5"/>
          <p:cNvSpPr txBox="1"/>
          <p:nvPr/>
        </p:nvSpPr>
        <p:spPr>
          <a:xfrm>
            <a:off x="683569" y="692696"/>
            <a:ext cx="79928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«…человеку надлежит быть…верным в дружбе, милостивым к больному и падшему, ласковым к зверям.»</a:t>
            </a:r>
          </a:p>
          <a:p>
            <a:endParaRPr lang="ru-RU" sz="4000" b="1" dirty="0"/>
          </a:p>
          <a:p>
            <a:r>
              <a:rPr lang="ru-RU" sz="4000" b="1" dirty="0" smtClean="0"/>
              <a:t>                                  </a:t>
            </a:r>
            <a:r>
              <a:rPr lang="ru-RU" sz="4000" b="1" dirty="0" err="1" smtClean="0"/>
              <a:t>А.И.Куприн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5843588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sp>
        <p:nvSpPr>
          <p:cNvPr id="5" name="TextBox 4"/>
          <p:cNvSpPr txBox="1"/>
          <p:nvPr/>
        </p:nvSpPr>
        <p:spPr>
          <a:xfrm>
            <a:off x="755576" y="908720"/>
            <a:ext cx="78488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«Милосердие – это готовность помочь кому-нибудь, простить кого-нибудь, человеколюбие».</a:t>
            </a:r>
          </a:p>
          <a:p>
            <a:endParaRPr lang="ru-RU" sz="3600" b="1" dirty="0"/>
          </a:p>
          <a:p>
            <a:r>
              <a:rPr lang="ru-RU" sz="3600" b="1" dirty="0" smtClean="0"/>
              <a:t>                                      </a:t>
            </a:r>
            <a:r>
              <a:rPr lang="ru-RU" sz="3600" b="1" dirty="0" err="1" smtClean="0"/>
              <a:t>С.И.Ожегов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310408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6" y="-34788"/>
            <a:ext cx="9190384" cy="6892788"/>
          </a:xfrm>
        </p:spPr>
      </p:pic>
      <p:sp>
        <p:nvSpPr>
          <p:cNvPr id="7" name="TextBox 6"/>
          <p:cNvSpPr txBox="1"/>
          <p:nvPr/>
        </p:nvSpPr>
        <p:spPr>
          <a:xfrm>
            <a:off x="683569" y="1052736"/>
            <a:ext cx="30243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1. Что вы знаете об авторе рассказа? 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83570" y="2564904"/>
            <a:ext cx="30243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2. Какие детские впечатления оказали влияние на творчество писателя?</a:t>
            </a:r>
            <a:endParaRPr lang="ru-RU" sz="28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76671"/>
            <a:ext cx="4248472" cy="528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161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88640"/>
            <a:ext cx="5328592" cy="64087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9" y="1124744"/>
            <a:ext cx="21602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Какова история создания рассказа «Чудесный доктор»?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52850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272"/>
            <a:ext cx="9151028" cy="6863271"/>
          </a:xfrm>
        </p:spPr>
      </p:pic>
      <p:sp>
        <p:nvSpPr>
          <p:cNvPr id="5" name="TextBox 4"/>
          <p:cNvSpPr txBox="1"/>
          <p:nvPr/>
        </p:nvSpPr>
        <p:spPr>
          <a:xfrm>
            <a:off x="683569" y="980729"/>
            <a:ext cx="799288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Словарная работа: </a:t>
            </a:r>
          </a:p>
          <a:p>
            <a:r>
              <a:rPr lang="ru-RU" sz="2000" b="1" dirty="0" smtClean="0"/>
              <a:t>Досужий (вымысел) - появившийся от безделья (от слова «досуг» - свободное время или развлечение). </a:t>
            </a:r>
          </a:p>
          <a:p>
            <a:r>
              <a:rPr lang="ru-RU" sz="2000" b="1" dirty="0" smtClean="0"/>
              <a:t>Предания - легенды, переходящие от поколения к поколению, рассказы о былом. </a:t>
            </a:r>
          </a:p>
          <a:p>
            <a:r>
              <a:rPr lang="ru-RU" sz="2000" b="1" dirty="0" smtClean="0"/>
              <a:t>Плачевно-здесь безрезультатно. </a:t>
            </a:r>
          </a:p>
          <a:p>
            <a:r>
              <a:rPr lang="ru-RU" sz="2000" b="1" dirty="0" smtClean="0"/>
              <a:t>Пустые щи - щи, сваренные на воде, а не на мясном бульоне. </a:t>
            </a:r>
          </a:p>
          <a:p>
            <a:r>
              <a:rPr lang="ru-RU" sz="2000" b="1" dirty="0" smtClean="0"/>
              <a:t>Изможденный - крайне изнуренный, утомленный. </a:t>
            </a:r>
          </a:p>
          <a:p>
            <a:r>
              <a:rPr lang="ru-RU" sz="2000" b="1" dirty="0" smtClean="0"/>
              <a:t>Управляющий - человек, который ведет дела какого-либо хозяйства. </a:t>
            </a:r>
          </a:p>
          <a:p>
            <a:r>
              <a:rPr lang="ru-RU" sz="2000" b="1" dirty="0" smtClean="0"/>
              <a:t>Швейцар - сторож при подъездах. </a:t>
            </a:r>
          </a:p>
          <a:p>
            <a:r>
              <a:rPr lang="ru-RU" sz="2000" b="1" dirty="0" smtClean="0"/>
              <a:t>Поденная работа - работа, для выполнения которой человека нанимают только на один день. </a:t>
            </a:r>
          </a:p>
          <a:p>
            <a:r>
              <a:rPr lang="ru-RU" sz="2000" b="1" dirty="0" smtClean="0"/>
              <a:t>Сочельник (устаревшее) - канун церковных праздников Рождества и Крещения. </a:t>
            </a:r>
          </a:p>
          <a:p>
            <a:r>
              <a:rPr lang="ru-RU" sz="2000" b="1" dirty="0" smtClean="0"/>
              <a:t>Залог - отдача имущества в обеспечение обязательств.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413030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9278"/>
            <a:ext cx="9223036" cy="6917277"/>
          </a:xfrm>
        </p:spPr>
      </p:pic>
      <p:sp>
        <p:nvSpPr>
          <p:cNvPr id="6" name="TextBox 5"/>
          <p:cNvSpPr txBox="1"/>
          <p:nvPr/>
        </p:nvSpPr>
        <p:spPr>
          <a:xfrm>
            <a:off x="1259632" y="908720"/>
            <a:ext cx="66247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Подберите синонимы к слову </a:t>
            </a:r>
            <a:r>
              <a:rPr lang="ru-RU" sz="3600" b="1" i="1" dirty="0" smtClean="0"/>
              <a:t>милосердие</a:t>
            </a:r>
            <a:r>
              <a:rPr lang="ru-RU" sz="3200" b="1" dirty="0" smtClean="0"/>
              <a:t>. </a:t>
            </a:r>
          </a:p>
          <a:p>
            <a:r>
              <a:rPr lang="ru-RU" sz="3200" b="1" dirty="0" smtClean="0"/>
              <a:t>     </a:t>
            </a:r>
          </a:p>
          <a:p>
            <a:r>
              <a:rPr lang="ru-RU" sz="3200" b="1" dirty="0" smtClean="0"/>
              <a:t>Как вы понимаете слова </a:t>
            </a:r>
            <a:r>
              <a:rPr lang="ru-RU" sz="3600" b="1" i="1" dirty="0" smtClean="0"/>
              <a:t>сочувствие, сострадание</a:t>
            </a:r>
            <a:r>
              <a:rPr lang="ru-RU" sz="3200" b="1" dirty="0" smtClean="0"/>
              <a:t>?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592731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6" y="19218"/>
            <a:ext cx="9183356" cy="6887517"/>
          </a:xfrm>
        </p:spPr>
      </p:pic>
      <p:sp>
        <p:nvSpPr>
          <p:cNvPr id="6" name="TextBox 5"/>
          <p:cNvSpPr txBox="1"/>
          <p:nvPr/>
        </p:nvSpPr>
        <p:spPr>
          <a:xfrm>
            <a:off x="683569" y="692696"/>
            <a:ext cx="7704855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/>
              <a:t>Рождественский рассказ </a:t>
            </a:r>
            <a:r>
              <a:rPr lang="ru-RU" sz="2800" b="1" dirty="0" smtClean="0"/>
              <a:t>повествует о событиях, произошедших на святках. В основе сюжета- чудесное превращение, перевоплощение. Чудо, которое случается с героями такого рассказа, демонстрирует милосердие, добродетель. Главными героями всегда являются дети. Рождественский рассказ является назиданием, содержит мораль.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4316068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745</TotalTime>
  <Words>512</Words>
  <Application>Microsoft Office PowerPoint</Application>
  <PresentationFormat>Экран (4:3)</PresentationFormat>
  <Paragraphs>64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17</cp:revision>
  <dcterms:created xsi:type="dcterms:W3CDTF">2020-07-15T07:59:06Z</dcterms:created>
  <dcterms:modified xsi:type="dcterms:W3CDTF">2020-07-15T20:24:41Z</dcterms:modified>
</cp:coreProperties>
</file>