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76" r:id="rId5"/>
    <p:sldId id="261" r:id="rId6"/>
    <p:sldId id="277" r:id="rId7"/>
    <p:sldId id="278" r:id="rId8"/>
    <p:sldId id="260" r:id="rId9"/>
    <p:sldId id="262" r:id="rId10"/>
    <p:sldId id="279" r:id="rId11"/>
    <p:sldId id="263" r:id="rId12"/>
    <p:sldId id="264" r:id="rId13"/>
    <p:sldId id="280" r:id="rId14"/>
    <p:sldId id="281" r:id="rId15"/>
    <p:sldId id="282" r:id="rId16"/>
    <p:sldId id="283" r:id="rId17"/>
    <p:sldId id="284" r:id="rId18"/>
    <p:sldId id="270" r:id="rId19"/>
    <p:sldId id="269" r:id="rId20"/>
    <p:sldId id="268" r:id="rId21"/>
    <p:sldId id="285" r:id="rId22"/>
    <p:sldId id="286" r:id="rId23"/>
    <p:sldId id="288" r:id="rId24"/>
    <p:sldId id="272" r:id="rId25"/>
    <p:sldId id="292" r:id="rId26"/>
    <p:sldId id="274" r:id="rId27"/>
  </p:sldIdLst>
  <p:sldSz cx="7559675" cy="1069181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A50021"/>
    <a:srgbClr val="0000FF"/>
    <a:srgbClr val="66FFFF"/>
    <a:srgbClr val="F7F7F7"/>
    <a:srgbClr val="00FFCC"/>
    <a:srgbClr val="00FF00"/>
    <a:srgbClr val="FF505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8" d="100"/>
          <a:sy n="68" d="100"/>
        </p:scale>
        <p:origin x="13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3D9AB-1EF1-4154-8F35-D6FF95ED6B23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D4CE-F6FF-4D26-8E2E-995370983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626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3D9AB-1EF1-4154-8F35-D6FF95ED6B23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D4CE-F6FF-4D26-8E2E-995370983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364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3D9AB-1EF1-4154-8F35-D6FF95ED6B23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D4CE-F6FF-4D26-8E2E-995370983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33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3D9AB-1EF1-4154-8F35-D6FF95ED6B23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D4CE-F6FF-4D26-8E2E-995370983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646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3D9AB-1EF1-4154-8F35-D6FF95ED6B23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D4CE-F6FF-4D26-8E2E-995370983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025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3D9AB-1EF1-4154-8F35-D6FF95ED6B23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D4CE-F6FF-4D26-8E2E-995370983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6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3D9AB-1EF1-4154-8F35-D6FF95ED6B23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D4CE-F6FF-4D26-8E2E-995370983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49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3D9AB-1EF1-4154-8F35-D6FF95ED6B23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D4CE-F6FF-4D26-8E2E-995370983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555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3D9AB-1EF1-4154-8F35-D6FF95ED6B23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D4CE-F6FF-4D26-8E2E-995370983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309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3D9AB-1EF1-4154-8F35-D6FF95ED6B23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D4CE-F6FF-4D26-8E2E-995370983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924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3D9AB-1EF1-4154-8F35-D6FF95ED6B23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3D4CE-F6FF-4D26-8E2E-995370983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480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3D9AB-1EF1-4154-8F35-D6FF95ED6B23}" type="datetimeFigureOut">
              <a:rPr lang="ru-RU" smtClean="0"/>
              <a:t>31.08.2020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3D4CE-F6FF-4D26-8E2E-995370983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74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94340" y="177515"/>
            <a:ext cx="7170995" cy="10336783"/>
          </a:xfrm>
          <a:prstGeom prst="roundRect">
            <a:avLst/>
          </a:prstGeom>
          <a:gradFill>
            <a:gsLst>
              <a:gs pos="0">
                <a:schemeClr val="bg1"/>
              </a:gs>
              <a:gs pos="66000">
                <a:schemeClr val="accent1">
                  <a:lumMod val="40000"/>
                  <a:lumOff val="60000"/>
                </a:schemeClr>
              </a:gs>
              <a:gs pos="100000">
                <a:srgbClr val="0070C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4454" y="213783"/>
            <a:ext cx="7132003" cy="3647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Союзмультфильм</a:t>
            </a:r>
            <a:r>
              <a:rPr lang="ru-RU" sz="2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– советская и российская государственная киностудия мультипликационных фильмов. За время ее существования выпущено более 1,5 тысяч мультфильмов в разных жанрах и художественных техниках: кукольной, пластилиновой и рисованной. Многие фильмы обогатили «золотой фонд» мировой анимационной классики, были отмечены престижными международными и российскими премиями и наградами, стали неотъемлемой частью русской культуры</a:t>
            </a:r>
            <a:r>
              <a:rPr lang="ru-RU" sz="2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21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6993" y="7404085"/>
            <a:ext cx="7132003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Киностудия сохраняет преемственность по отношению к классическому наследию советской мультипликации и в то же время ориентируется на молодую аудиторию. Сегодня «</a:t>
            </a:r>
            <a:r>
              <a:rPr lang="ru-RU" sz="235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Союзмультфильм</a:t>
            </a:r>
            <a:r>
              <a:rPr lang="ru-RU" sz="23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активно занимается развитием сериальной продукции, адаптацией отечественной анимации под иностранные рынки, а также создаёт развивающий контент для детей.</a:t>
            </a:r>
          </a:p>
        </p:txBody>
      </p:sp>
      <p:pic>
        <p:nvPicPr>
          <p:cNvPr id="1032" name="Picture 8" descr="https://online47.ru/media/photo/22/2019/10/a585d74ff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86222" y="2830105"/>
            <a:ext cx="9132118" cy="513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38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94340" y="177515"/>
            <a:ext cx="7170995" cy="10336783"/>
          </a:xfrm>
          <a:prstGeom prst="roundRect">
            <a:avLst/>
          </a:prstGeom>
          <a:gradFill>
            <a:gsLst>
              <a:gs pos="0">
                <a:schemeClr val="bg1"/>
              </a:gs>
              <a:gs pos="66000">
                <a:srgbClr val="00FF00">
                  <a:alpha val="46000"/>
                </a:srgbClr>
              </a:gs>
              <a:gs pos="100000">
                <a:srgbClr val="00FFCC">
                  <a:alpha val="46667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1026" name="Picture 2" descr="https://avatars.mds.yandex.net/get-pdb/1536452/41b8bda4-c313-4218-8d55-d26f299a589e/s1200?webp=false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05273" y="379258"/>
            <a:ext cx="2549126" cy="35793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6166" y="3958657"/>
            <a:ext cx="7267341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Georgia" panose="02040502050405020303" pitchFamily="18" charset="0"/>
                <a:cs typeface="Times New Roman" panose="02020603050405020304" pitchFamily="18" charset="0"/>
              </a:rPr>
              <a:t>Из-под пера писательницы вышла трилогия приключений семилетнего мальчика и его летающего товарища. Книжка «Малыш и </a:t>
            </a:r>
            <a:r>
              <a:rPr lang="ru-RU" sz="28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Карлсон</a:t>
            </a:r>
            <a:r>
              <a:rPr lang="ru-RU" sz="28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который живет на крыше», опубликованная в 1955 году, сразу покорила детские сердца. Популярность дуэта убедила Линдгрен продолжить сказочную историю: в 1962 году юные читатели получили вторую книгу «</a:t>
            </a:r>
            <a:r>
              <a:rPr lang="ru-RU" sz="28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Карлсон</a:t>
            </a:r>
            <a:r>
              <a:rPr lang="ru-RU" sz="28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который живет на крыше, опять прилетел», а в 1968 году и третью – «</a:t>
            </a:r>
            <a:r>
              <a:rPr lang="ru-RU" sz="28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Карлсон</a:t>
            </a:r>
            <a:r>
              <a:rPr lang="ru-RU" sz="28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который живет на крыше, проказничает опять».</a:t>
            </a:r>
          </a:p>
        </p:txBody>
      </p:sp>
    </p:spTree>
    <p:extLst>
      <p:ext uri="{BB962C8B-B14F-4D97-AF65-F5344CB8AC3E}">
        <p14:creationId xmlns:p14="http://schemas.microsoft.com/office/powerpoint/2010/main" val="1090162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94340" y="177515"/>
            <a:ext cx="7170995" cy="10336783"/>
          </a:xfrm>
          <a:prstGeom prst="roundRect">
            <a:avLst/>
          </a:prstGeom>
          <a:gradFill>
            <a:gsLst>
              <a:gs pos="0">
                <a:schemeClr val="bg1"/>
              </a:gs>
              <a:gs pos="66000">
                <a:srgbClr val="00FF00">
                  <a:alpha val="46000"/>
                </a:srgbClr>
              </a:gs>
              <a:gs pos="100000">
                <a:srgbClr val="00FFCC">
                  <a:alpha val="46667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5133" y="5753683"/>
            <a:ext cx="654940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Georgia" panose="02040502050405020303" pitchFamily="18" charset="0"/>
                <a:cs typeface="Times New Roman" panose="02020603050405020304" pitchFamily="18" charset="0"/>
              </a:rPr>
              <a:t>До России первая книжка о </a:t>
            </a:r>
            <a:r>
              <a:rPr lang="ru-RU" sz="32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Карлсоне</a:t>
            </a:r>
            <a:r>
              <a:rPr lang="ru-RU" sz="3200" b="1" dirty="0">
                <a:latin typeface="Georgia" panose="02040502050405020303" pitchFamily="18" charset="0"/>
                <a:cs typeface="Times New Roman" panose="02020603050405020304" pitchFamily="18" charset="0"/>
              </a:rPr>
              <a:t> и Малыше дошла в 1957 году в переводе </a:t>
            </a:r>
            <a:r>
              <a:rPr lang="ru-RU" sz="32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Лилианны</a:t>
            </a:r>
            <a:r>
              <a:rPr lang="ru-RU" sz="3200" b="1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Лунгиной</a:t>
            </a:r>
            <a:r>
              <a:rPr lang="ru-RU" sz="3200" b="1" dirty="0">
                <a:latin typeface="Georgia" panose="02040502050405020303" pitchFamily="18" charset="0"/>
                <a:cs typeface="Times New Roman" panose="02020603050405020304" pitchFamily="18" charset="0"/>
              </a:rPr>
              <a:t>. Мир увидел персонажей глазами художницы Илон </a:t>
            </a:r>
            <a:r>
              <a:rPr lang="ru-RU" sz="32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Викланд</a:t>
            </a:r>
            <a:r>
              <a:rPr lang="ru-RU" sz="32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а позднее ей составил компанию иллюстратор Анатолий Савченко.</a:t>
            </a:r>
          </a:p>
        </p:txBody>
      </p:sp>
      <p:pic>
        <p:nvPicPr>
          <p:cNvPr id="2052" name="Picture 4" descr="https://tlum.ru/uploads/f8e60f5dd556a536b8766b5aa2cdf8a8eb6e25e2c711290e791dc1733bcdf88f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4753" y="360244"/>
            <a:ext cx="6650165" cy="535359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907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94340" y="177515"/>
            <a:ext cx="7170995" cy="10336783"/>
          </a:xfrm>
          <a:prstGeom prst="roundRect">
            <a:avLst/>
          </a:prstGeom>
          <a:gradFill>
            <a:gsLst>
              <a:gs pos="0">
                <a:schemeClr val="bg1"/>
              </a:gs>
              <a:gs pos="66000">
                <a:srgbClr val="00FF00">
                  <a:alpha val="46000"/>
                </a:srgbClr>
              </a:gs>
              <a:gs pos="100000">
                <a:srgbClr val="00FFCC">
                  <a:alpha val="46667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4340" y="254485"/>
            <a:ext cx="717099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Georgia" panose="02040502050405020303" pitchFamily="18" charset="0"/>
                <a:cs typeface="Times New Roman" panose="02020603050405020304" pitchFamily="18" charset="0"/>
              </a:rPr>
              <a:t>В Швеции фамилия </a:t>
            </a:r>
            <a:r>
              <a:rPr lang="ru-RU" sz="28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Карлсон</a:t>
            </a:r>
            <a:r>
              <a:rPr lang="ru-RU" sz="2800" b="1" dirty="0"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endParaRPr lang="ru-RU" sz="2800" b="1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третья </a:t>
            </a:r>
            <a:r>
              <a:rPr lang="ru-RU" sz="2800" b="1" dirty="0">
                <a:latin typeface="Georgia" panose="02040502050405020303" pitchFamily="18" charset="0"/>
                <a:cs typeface="Times New Roman" panose="02020603050405020304" pitchFamily="18" charset="0"/>
              </a:rPr>
              <a:t>по распространённости. </a:t>
            </a:r>
            <a:endParaRPr lang="ru-RU" sz="2800" b="1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В </a:t>
            </a:r>
            <a:r>
              <a:rPr lang="ru-RU" sz="2800" b="1" dirty="0">
                <a:latin typeface="Georgia" panose="02040502050405020303" pitchFamily="18" charset="0"/>
                <a:cs typeface="Times New Roman" panose="02020603050405020304" pitchFamily="18" charset="0"/>
              </a:rPr>
              <a:t>2008 году в Швеции были зарегистрированы 201 681 носителей этой фамилии.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8487" y="7575530"/>
            <a:ext cx="738269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>
                <a:latin typeface="Georgia" panose="02040502050405020303" pitchFamily="18" charset="0"/>
                <a:cs typeface="Times New Roman" panose="02020603050405020304" pitchFamily="18" charset="0"/>
              </a:rPr>
              <a:t>Вопреки советскому мультфильму, в книге нигде не упомянуто, что самая любимая еда </a:t>
            </a:r>
            <a:r>
              <a:rPr lang="ru-RU" sz="27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Карлсона</a:t>
            </a:r>
            <a:r>
              <a:rPr lang="ru-RU" sz="2700" b="1" dirty="0">
                <a:latin typeface="Georgia" panose="02040502050405020303" pitchFamily="18" charset="0"/>
                <a:cs typeface="Times New Roman" panose="02020603050405020304" pitchFamily="18" charset="0"/>
              </a:rPr>
              <a:t> — варенье. Согласно книге, самые любимые блюда </a:t>
            </a:r>
            <a:r>
              <a:rPr lang="ru-RU" sz="27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Карлсона</a:t>
            </a:r>
            <a:r>
              <a:rPr lang="ru-RU" sz="2700" b="1" dirty="0">
                <a:latin typeface="Georgia" panose="02040502050405020303" pitchFamily="18" charset="0"/>
                <a:cs typeface="Times New Roman" panose="02020603050405020304" pitchFamily="18" charset="0"/>
              </a:rPr>
              <a:t> — мясные тефтели и торт со взбитыми сливками.</a:t>
            </a:r>
            <a:br>
              <a:rPr lang="ru-RU" sz="2700" b="1" dirty="0"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b="1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pbs.twimg.com/ext_tw_video_thumb/1098216769771241472/pu/img/VztNZMBW3pVKr82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569" y="2621088"/>
            <a:ext cx="6586537" cy="49092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3305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94340" y="177515"/>
            <a:ext cx="7170995" cy="10336783"/>
          </a:xfrm>
          <a:prstGeom prst="roundRect">
            <a:avLst/>
          </a:prstGeom>
          <a:gradFill>
            <a:gsLst>
              <a:gs pos="0">
                <a:schemeClr val="bg1"/>
              </a:gs>
              <a:gs pos="66000">
                <a:srgbClr val="00FF00">
                  <a:alpha val="46000"/>
                </a:srgbClr>
              </a:gs>
              <a:gs pos="100000">
                <a:srgbClr val="00FFCC">
                  <a:alpha val="46667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807" y="427072"/>
            <a:ext cx="6816060" cy="5759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000" b="1" dirty="0">
                <a:latin typeface="Georgia" panose="02040502050405020303" pitchFamily="18" charset="0"/>
                <a:cs typeface="Times New Roman" panose="02020603050405020304" pitchFamily="18" charset="0"/>
              </a:rPr>
              <a:t>Дебютный выход </a:t>
            </a:r>
            <a:r>
              <a:rPr lang="ru-RU" sz="20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Карлсона</a:t>
            </a:r>
            <a:r>
              <a:rPr lang="ru-RU" sz="2000" b="1" dirty="0">
                <a:latin typeface="Georgia" panose="02040502050405020303" pitchFamily="18" charset="0"/>
                <a:cs typeface="Times New Roman" panose="02020603050405020304" pitchFamily="18" charset="0"/>
              </a:rPr>
              <a:t> на литературную арену связан с забавной ситуацией. Автор отметила в сказке, что лично встречалась с летающим персонажем и даже поведала ему адрес Малыша, который сохранит от читателей в тайне. Естественно, детей заинтересовало место проживания «в меру упитанного» весельчака и проказника. Местные журналисты решили поддержать шумиху по поводу выхода сказки и пошутили, разместив в газете объявление о том, что нашедшему крышу </a:t>
            </a:r>
            <a:r>
              <a:rPr lang="ru-RU" sz="20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Карлсона</a:t>
            </a:r>
            <a:r>
              <a:rPr lang="ru-RU" sz="2000" b="1" dirty="0">
                <a:latin typeface="Georgia" panose="02040502050405020303" pitchFamily="18" charset="0"/>
                <a:cs typeface="Times New Roman" panose="02020603050405020304" pitchFamily="18" charset="0"/>
              </a:rPr>
              <a:t> полагается 10 тысяч крон.</a:t>
            </a:r>
          </a:p>
          <a:p>
            <a:pPr algn="ctr" fontAlgn="base"/>
            <a:r>
              <a:rPr lang="ru-RU" sz="20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Астрид</a:t>
            </a:r>
            <a:r>
              <a:rPr lang="ru-RU" sz="2000" b="1" dirty="0">
                <a:latin typeface="Georgia" panose="02040502050405020303" pitchFamily="18" charset="0"/>
                <a:cs typeface="Times New Roman" panose="02020603050405020304" pitchFamily="18" charset="0"/>
              </a:rPr>
              <a:t> Линдгрен, испугавшись последствий такой необдуманной акции (ведь дети тут же бросятся на поиски, покоряя вершины стокгольмских домов), поспешила опубликовать адрес Малыша:</a:t>
            </a:r>
          </a:p>
          <a:p>
            <a:pPr algn="ctr" fontAlgn="base"/>
            <a:endParaRPr lang="ru-RU" sz="2829" b="1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656292" y="5777268"/>
            <a:ext cx="2640858" cy="2360995"/>
          </a:xfrm>
          <a:prstGeom prst="roundRect">
            <a:avLst/>
          </a:prstGeom>
          <a:solidFill>
            <a:srgbClr val="D4ED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«</a:t>
            </a:r>
            <a:r>
              <a:rPr lang="ru-RU" sz="2000" b="1" dirty="0" err="1" smtClean="0">
                <a:solidFill>
                  <a:schemeClr val="tx1"/>
                </a:solidFill>
              </a:rPr>
              <a:t>Карлсон</a:t>
            </a:r>
            <a:r>
              <a:rPr lang="ru-RU" sz="2000" b="1" dirty="0" smtClean="0">
                <a:solidFill>
                  <a:schemeClr val="tx1"/>
                </a:solidFill>
              </a:rPr>
              <a:t> живет совсем недалеко от </a:t>
            </a:r>
            <a:r>
              <a:rPr lang="ru-RU" sz="2000" b="1" dirty="0">
                <a:solidFill>
                  <a:schemeClr val="tx1"/>
                </a:solidFill>
              </a:rPr>
              <a:t>моего дома, на другом краю парка, который у меня под окнами. Это улица </a:t>
            </a:r>
            <a:r>
              <a:rPr lang="ru-RU" sz="2000" b="1" dirty="0" err="1">
                <a:solidFill>
                  <a:schemeClr val="tx1"/>
                </a:solidFill>
              </a:rPr>
              <a:t>Вулканус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</a:rPr>
              <a:t>Гатан</a:t>
            </a:r>
            <a:r>
              <a:rPr lang="ru-RU" sz="2000" b="1" dirty="0">
                <a:solidFill>
                  <a:schemeClr val="tx1"/>
                </a:solidFill>
              </a:rPr>
              <a:t>, 12».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s://avatars.mds.yandex.net/get-pdb/2885550/3bcd7169-5f26-41b8-bf8a-b95e3a80b542/s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9571" y="8248650"/>
            <a:ext cx="2715736" cy="20594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get-zen_doc/235990/pub_5d5a3e8ef0d4f400ae21be46_5d5a3ea443863f00ae6da949/scale_1200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76721" y="8172972"/>
            <a:ext cx="2937731" cy="22113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620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94340" y="177515"/>
            <a:ext cx="7170995" cy="10336783"/>
          </a:xfrm>
          <a:prstGeom prst="roundRect">
            <a:avLst/>
          </a:prstGeom>
          <a:gradFill>
            <a:gsLst>
              <a:gs pos="0">
                <a:schemeClr val="bg1"/>
              </a:gs>
              <a:gs pos="66000">
                <a:srgbClr val="00FF00">
                  <a:alpha val="46000"/>
                </a:srgbClr>
              </a:gs>
              <a:gs pos="100000">
                <a:srgbClr val="00FFCC">
                  <a:alpha val="46667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2314" y="594397"/>
            <a:ext cx="673504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800" b="1" dirty="0">
                <a:latin typeface="Georgia" panose="02040502050405020303" pitchFamily="18" charset="0"/>
                <a:cs typeface="Times New Roman" panose="02020603050405020304" pitchFamily="18" charset="0"/>
              </a:rPr>
              <a:t>Советские мультики про Малыша и </a:t>
            </a:r>
            <a:r>
              <a:rPr lang="ru-RU" sz="28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Карлсона</a:t>
            </a:r>
            <a:r>
              <a:rPr lang="ru-RU" sz="2800" b="1" dirty="0">
                <a:latin typeface="Georgia" panose="02040502050405020303" pitchFamily="18" charset="0"/>
                <a:cs typeface="Times New Roman" panose="02020603050405020304" pitchFamily="18" charset="0"/>
              </a:rPr>
              <a:t> были </a:t>
            </a:r>
            <a:r>
              <a:rPr lang="ru-RU" sz="2800" b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первой </a:t>
            </a:r>
            <a:r>
              <a:rPr lang="ru-RU" sz="2800" b="1" dirty="0">
                <a:latin typeface="Georgia" panose="02040502050405020303" pitchFamily="18" charset="0"/>
                <a:cs typeface="Times New Roman" panose="02020603050405020304" pitchFamily="18" charset="0"/>
              </a:rPr>
              <a:t>экранизацией бессмертного произведения </a:t>
            </a:r>
            <a:r>
              <a:rPr lang="ru-RU" sz="28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Астрид</a:t>
            </a:r>
            <a:r>
              <a:rPr lang="ru-RU" sz="2800" b="1" dirty="0">
                <a:latin typeface="Georgia" panose="02040502050405020303" pitchFamily="18" charset="0"/>
                <a:cs typeface="Times New Roman" panose="02020603050405020304" pitchFamily="18" charset="0"/>
              </a:rPr>
              <a:t> Линдгрен. К сожалению экранизированы были только две книги из трех.</a:t>
            </a:r>
          </a:p>
        </p:txBody>
      </p:sp>
      <p:pic>
        <p:nvPicPr>
          <p:cNvPr id="3074" name="Picture 2" descr="https://tlum.ru/uploads/9095d3534bee4a7b8622424caca31340adfcb9e97f99ca2b6d9a67e21c714ff8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698" y="3371847"/>
            <a:ext cx="6936681" cy="25606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06158" y="5972959"/>
            <a:ext cx="7147359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Карлсона</a:t>
            </a:r>
            <a:r>
              <a:rPr lang="ru-RU" sz="2600" b="1" dirty="0">
                <a:latin typeface="Georgia" panose="02040502050405020303" pitchFamily="18" charset="0"/>
                <a:cs typeface="Times New Roman" panose="02020603050405020304" pitchFamily="18" charset="0"/>
              </a:rPr>
              <a:t> озвучил актёр Василий Ливанов. Существовали также планы снять и третью часть, но они не были реализованы. Плёнка, подготовленная для третьей части, хранится в архивах киностудии «</a:t>
            </a:r>
            <a:r>
              <a:rPr lang="ru-RU" sz="26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Союзмультфильм</a:t>
            </a:r>
            <a:r>
              <a:rPr lang="ru-RU" sz="2600" b="1" dirty="0">
                <a:latin typeface="Georgia" panose="02040502050405020303" pitchFamily="18" charset="0"/>
                <a:cs typeface="Times New Roman" panose="02020603050405020304" pitchFamily="18" charset="0"/>
              </a:rPr>
              <a:t>». Киностудия «</a:t>
            </a:r>
            <a:r>
              <a:rPr lang="ru-RU" sz="26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Союзмультфильм</a:t>
            </a:r>
            <a:r>
              <a:rPr lang="ru-RU" sz="2600" b="1" dirty="0">
                <a:latin typeface="Georgia" panose="02040502050405020303" pitchFamily="18" charset="0"/>
                <a:cs typeface="Times New Roman" panose="02020603050405020304" pitchFamily="18" charset="0"/>
              </a:rPr>
              <a:t>» ведёт переговоры с правообладателями и наследниками </a:t>
            </a:r>
            <a:r>
              <a:rPr lang="ru-RU" sz="26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Астрид</a:t>
            </a:r>
            <a:r>
              <a:rPr lang="ru-RU" sz="2600" b="1" dirty="0">
                <a:latin typeface="Georgia" panose="02040502050405020303" pitchFamily="18" charset="0"/>
                <a:cs typeface="Times New Roman" panose="02020603050405020304" pitchFamily="18" charset="0"/>
              </a:rPr>
              <a:t> Линдгрен о создании мультсериала о </a:t>
            </a:r>
            <a:r>
              <a:rPr lang="ru-RU" sz="26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Карлсоне</a:t>
            </a:r>
            <a:r>
              <a:rPr lang="ru-RU" sz="2600" b="1" dirty="0">
                <a:latin typeface="Georgia" panose="02040502050405020303" pitchFamily="18" charset="0"/>
                <a:cs typeface="Times New Roman" panose="02020603050405020304" pitchFamily="18" charset="0"/>
              </a:rPr>
              <a:t>.  </a:t>
            </a:r>
          </a:p>
        </p:txBody>
      </p:sp>
    </p:spTree>
    <p:extLst>
      <p:ext uri="{BB962C8B-B14F-4D97-AF65-F5344CB8AC3E}">
        <p14:creationId xmlns:p14="http://schemas.microsoft.com/office/powerpoint/2010/main" val="369077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94340" y="177515"/>
            <a:ext cx="7170995" cy="10336783"/>
          </a:xfrm>
          <a:prstGeom prst="roundRect">
            <a:avLst/>
          </a:prstGeom>
          <a:gradFill>
            <a:gsLst>
              <a:gs pos="0">
                <a:schemeClr val="bg1"/>
              </a:gs>
              <a:gs pos="66000">
                <a:srgbClr val="00FF00">
                  <a:alpha val="46000"/>
                </a:srgbClr>
              </a:gs>
              <a:gs pos="100000">
                <a:srgbClr val="00FFCC">
                  <a:alpha val="46667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9829" y="406217"/>
            <a:ext cx="628001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3600" b="1" dirty="0">
                <a:latin typeface="Georgia" panose="02040502050405020303" pitchFamily="18" charset="0"/>
                <a:cs typeface="Times New Roman" panose="02020603050405020304" pitchFamily="18" charset="0"/>
              </a:rPr>
              <a:t>Фрекен Бок в советском мультфильме рисовали </a:t>
            </a:r>
          </a:p>
          <a:p>
            <a:pPr algn="ctr" fontAlgn="base"/>
            <a:r>
              <a:rPr lang="ru-RU" sz="3600" b="1" dirty="0">
                <a:latin typeface="Georgia" panose="02040502050405020303" pitchFamily="18" charset="0"/>
                <a:cs typeface="Times New Roman" panose="02020603050405020304" pitchFamily="18" charset="0"/>
              </a:rPr>
              <a:t>по образу Фаины Раневской, которая  эту роль и озвучивала.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5614" y="6233540"/>
            <a:ext cx="7148446" cy="4270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394" b="1" dirty="0">
                <a:latin typeface="Georgia" panose="02040502050405020303" pitchFamily="18" charset="0"/>
                <a:cs typeface="Times New Roman" panose="02020603050405020304" pitchFamily="18" charset="0"/>
              </a:rPr>
              <a:t>В мультфильме также присутствует диковатая кошка «</a:t>
            </a:r>
            <a:r>
              <a:rPr lang="ru-RU" sz="3394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домомучительницы</a:t>
            </a:r>
            <a:r>
              <a:rPr lang="ru-RU" sz="3394" b="1" dirty="0">
                <a:latin typeface="Georgia" panose="02040502050405020303" pitchFamily="18" charset="0"/>
                <a:cs typeface="Times New Roman" panose="02020603050405020304" pitchFamily="18" charset="0"/>
              </a:rPr>
              <a:t>» по имени Матильда, невзлюбившая Малыша — это сугубое изобретение мультипликаторов, в книге такого нет.</a:t>
            </a:r>
          </a:p>
        </p:txBody>
      </p:sp>
      <p:pic>
        <p:nvPicPr>
          <p:cNvPr id="4098" name="Picture 2" descr="https://img04.rl0.ru/1535b2c13343aa992b45f769d2078a3b/c1424x1080/litobozrenie.com/wp-content/uploads/2016/04/8egxu71xa5wzfpsrm7qldm7yh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048" y="3414831"/>
            <a:ext cx="3549020" cy="26916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tatic.ngs.ru/news/99/preview/85d3c0e45e17343ae186de5e4af7532208cd64eb_9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9100" y="3433881"/>
            <a:ext cx="3588896" cy="26916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07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94340" y="177515"/>
            <a:ext cx="7170995" cy="10336783"/>
          </a:xfrm>
          <a:prstGeom prst="roundRect">
            <a:avLst/>
          </a:prstGeom>
          <a:gradFill>
            <a:gsLst>
              <a:gs pos="0">
                <a:schemeClr val="bg1"/>
              </a:gs>
              <a:gs pos="66000">
                <a:srgbClr val="66FFFF">
                  <a:alpha val="45882"/>
                </a:srgbClr>
              </a:gs>
              <a:gs pos="100000">
                <a:srgbClr val="00CCFF">
                  <a:alpha val="46667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4340" y="1898445"/>
            <a:ext cx="7170995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Трубочист Иванушка влюбляется в царевну Забаву, </a:t>
            </a:r>
          </a:p>
          <a:p>
            <a:pPr algn="ctr"/>
            <a:r>
              <a:rPr lang="ru-RU" sz="2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которую царь-отец хочет насильно выдать замуж за богатого боярина </a:t>
            </a:r>
            <a:r>
              <a:rPr lang="ru-RU" sz="21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Полкана</a:t>
            </a:r>
            <a:r>
              <a:rPr lang="ru-RU" sz="2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Забава соглашается стать женой того, кто построит волшебный летучий корабль. Добрый Водяной помогает Иванушке построить корабль. Секрет полётов на нём Иванушка узнаёт от Бабок-</a:t>
            </a:r>
            <a:r>
              <a:rPr lang="ru-RU" sz="21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Ёжек</a:t>
            </a:r>
            <a:r>
              <a:rPr lang="ru-RU" sz="2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но по простоте душевной выдаёт часть оного </a:t>
            </a:r>
            <a:r>
              <a:rPr lang="ru-RU" sz="21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Полкану</a:t>
            </a:r>
            <a:r>
              <a:rPr lang="ru-RU" sz="2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Ивана связывают и бросают в воду, но его спасает Водяной.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4340" y="7306125"/>
            <a:ext cx="72481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Полкан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врёт, что Летучий Корабль построил он, и Забава теперь его, а корабль отдаёт Царю. Царь говорит «Земля, прощай!» и попадает в засаду. Корабль только поднялся, но не долетел даже до облаков. Забава отказывается открывать дверь </a:t>
            </a:r>
            <a:r>
              <a:rPr lang="ru-RU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Полкану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Полкан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спасает Царя, но Корону забирает себе, и заявляет Забаве, что он теперь царь. </a:t>
            </a:r>
          </a:p>
        </p:txBody>
      </p:sp>
      <p:pic>
        <p:nvPicPr>
          <p:cNvPr id="2050" name="Picture 2" descr="https://rossaprimavera.ru/static/files/fb52d1b68e5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81285" y="4860397"/>
            <a:ext cx="3649236" cy="2378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get-pdb/1956063/582a3ecf-6bce-460a-8b05-b247bfa76dd9/s1200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4953" y="4860397"/>
            <a:ext cx="3312444" cy="23800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4649" y="223087"/>
            <a:ext cx="66703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М</a:t>
            </a:r>
            <a:r>
              <a:rPr lang="ru-RU" sz="3200" b="1" dirty="0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ультфильм</a:t>
            </a:r>
            <a:endParaRPr lang="ru-RU" sz="3200" b="1" dirty="0">
              <a:ln w="22225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Гарри Бардина </a:t>
            </a:r>
          </a:p>
          <a:p>
            <a:pPr algn="ctr"/>
            <a:r>
              <a:rPr lang="ru-RU" sz="3200" b="1" dirty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«Летучий корабль» (1979)</a:t>
            </a:r>
          </a:p>
        </p:txBody>
      </p:sp>
    </p:spTree>
    <p:extLst>
      <p:ext uri="{BB962C8B-B14F-4D97-AF65-F5344CB8AC3E}">
        <p14:creationId xmlns:p14="http://schemas.microsoft.com/office/powerpoint/2010/main" val="171541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94340" y="177515"/>
            <a:ext cx="7170995" cy="10336783"/>
          </a:xfrm>
          <a:prstGeom prst="roundRect">
            <a:avLst/>
          </a:prstGeom>
          <a:gradFill>
            <a:gsLst>
              <a:gs pos="0">
                <a:schemeClr val="bg1"/>
              </a:gs>
              <a:gs pos="66000">
                <a:srgbClr val="66FFFF">
                  <a:alpha val="45882"/>
                </a:srgbClr>
              </a:gs>
              <a:gs pos="100000">
                <a:srgbClr val="00CCFF">
                  <a:alpha val="46667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057" y="414678"/>
            <a:ext cx="6991849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 по трубе возвращается и говорит Забаве, </a:t>
            </a:r>
            <a:r>
              <a:rPr lang="ru-RU" sz="2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Летучий Корабль </a:t>
            </a:r>
            <a:r>
              <a:rPr lang="ru-RU" sz="2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построил </a:t>
            </a:r>
            <a:r>
              <a:rPr lang="ru-RU" sz="2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он, и сбегает с любимой. </a:t>
            </a:r>
            <a:r>
              <a:rPr lang="ru-RU" sz="26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Полкан</a:t>
            </a:r>
            <a:r>
              <a:rPr lang="ru-RU" sz="2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послушал и сломал двери, но Иван и Забава уже сбежали. Через трубу (в которой осталось верхнее пышное платье девушки, и зритель понимает, что на самом деле Забава стройная) и через замок влюблённые сбегают, забираются по лестнице на Корабль.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5122" y="7435133"/>
            <a:ext cx="6969430" cy="2964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111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 говорит оставшееся слово «В добрый </a:t>
            </a:r>
            <a:r>
              <a:rPr lang="ru-RU" sz="3111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путь!»и</a:t>
            </a:r>
            <a:r>
              <a:rPr lang="ru-RU" sz="3111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корабль летит, а </a:t>
            </a:r>
            <a:r>
              <a:rPr lang="ru-RU" sz="3111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Полкан</a:t>
            </a:r>
            <a:r>
              <a:rPr lang="ru-RU" sz="3111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подает с огромной высоты (неизвестно, погиб </a:t>
            </a:r>
            <a:r>
              <a:rPr lang="ru-RU" sz="3111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Полкан</a:t>
            </a:r>
            <a:r>
              <a:rPr lang="ru-RU" sz="3111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или выжил), а Иван и Забава улетают в неизвестном направлении.</a:t>
            </a:r>
          </a:p>
        </p:txBody>
      </p:sp>
      <p:pic>
        <p:nvPicPr>
          <p:cNvPr id="1028" name="Picture 4" descr="https://sun9-60.userapi.com/c846522/v846522263/388c3/aPpsnVpYtZg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4340" y="4261507"/>
            <a:ext cx="3663115" cy="3116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4.bp.blogspot.com/-tWsy5uE-Rkc/U7V3pV1SWEI/AAAAAAAAJrA/E1m09GwQffQ/s1600/7c196ae0d588d4c36ce6cd12eec76e23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64841" y="4259857"/>
            <a:ext cx="3714011" cy="31359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3174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94340" y="177515"/>
            <a:ext cx="7170995" cy="10336783"/>
          </a:xfrm>
          <a:prstGeom prst="roundRect">
            <a:avLst/>
          </a:prstGeom>
          <a:gradFill>
            <a:gsLst>
              <a:gs pos="0">
                <a:schemeClr val="bg1"/>
              </a:gs>
              <a:gs pos="66000">
                <a:srgbClr val="66FFFF">
                  <a:alpha val="45882"/>
                </a:srgbClr>
              </a:gs>
              <a:gs pos="100000">
                <a:srgbClr val="00CCFF">
                  <a:alpha val="46667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utoShape 2" descr="Картинки по запросу &quot;водяной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0376" y="356145"/>
            <a:ext cx="7358917" cy="23544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Мультфильм </a:t>
            </a:r>
            <a:r>
              <a:rPr lang="ru-RU" sz="2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продолжил славную традицию </a:t>
            </a:r>
            <a:endParaRPr lang="ru-RU" sz="21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1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советской </a:t>
            </a:r>
            <a:r>
              <a:rPr lang="ru-RU" sz="2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анимации. </a:t>
            </a:r>
            <a:r>
              <a:rPr lang="ru-RU" sz="21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Поставленный </a:t>
            </a:r>
            <a:r>
              <a:rPr lang="ru-RU" sz="2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мотивам </a:t>
            </a:r>
            <a:endParaRPr lang="ru-RU" sz="21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1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зачитанной </a:t>
            </a:r>
            <a:r>
              <a:rPr lang="ru-RU" sz="21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детворой до дыр русской сказки, он учил и учит доброте, честности и бескорыстной любви. Именно эти качества вкупе с широтой русской души во все времена побеждают чванство, злобу и коварство в любом проявлении.</a:t>
            </a:r>
          </a:p>
        </p:txBody>
      </p:sp>
      <p:pic>
        <p:nvPicPr>
          <p:cNvPr id="10" name="Picture 2" descr="https://avatars.mds.yandex.net/get-pdb/1819331/6d93b361-e609-4b13-be00-f66eb0700315/s1200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8712" y="2742803"/>
            <a:ext cx="5522247" cy="45322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100378" y="7275082"/>
            <a:ext cx="735891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создании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музыки к мультфильму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Энтина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получился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успешный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тандем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композитором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Максимом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Дунаевским.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создали знаменитый саундтрек к музыкальному мультфильму Гарри Бардина, снятому на основе русской народной сказки про Летучий корабль.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песни были замечательны.</a:t>
            </a:r>
          </a:p>
        </p:txBody>
      </p:sp>
    </p:spTree>
    <p:extLst>
      <p:ext uri="{BB962C8B-B14F-4D97-AF65-F5344CB8AC3E}">
        <p14:creationId xmlns:p14="http://schemas.microsoft.com/office/powerpoint/2010/main" val="228001320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94340" y="177515"/>
            <a:ext cx="7170995" cy="10336783"/>
          </a:xfrm>
          <a:prstGeom prst="roundRect">
            <a:avLst/>
          </a:prstGeom>
          <a:gradFill>
            <a:gsLst>
              <a:gs pos="0">
                <a:schemeClr val="bg1"/>
              </a:gs>
              <a:gs pos="66000">
                <a:srgbClr val="66FFFF">
                  <a:alpha val="45882"/>
                </a:srgbClr>
              </a:gs>
              <a:gs pos="100000">
                <a:srgbClr val="00CCFF">
                  <a:alpha val="46667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utoShape 2" descr="Картинки по запросу &quot;водяной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64440" y="368893"/>
            <a:ext cx="723079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600" b="1" dirty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Озвучка </a:t>
            </a:r>
            <a:r>
              <a:rPr lang="ru-RU" sz="3600" b="1" dirty="0" smtClean="0">
                <a:ln w="22225">
                  <a:solidFill>
                    <a:srgbClr val="0000FF"/>
                  </a:solidFill>
                  <a:prstDash val="solid"/>
                </a:ln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мультфильма</a:t>
            </a:r>
          </a:p>
          <a:p>
            <a:pPr algn="ctr" fontAlgn="base"/>
            <a:endParaRPr lang="ru-RU" sz="1200" b="1" dirty="0">
              <a:ln w="22225">
                <a:solidFill>
                  <a:srgbClr val="0000FF"/>
                </a:solidFill>
                <a:prstDash val="solid"/>
              </a:ln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23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процесс просто искрился от количества звезд. Импозантных старушек озвучивал весь столичный камерный хор. Михаил Боярский солировал за молодца Ивана, Анатолий Папанов – за Водяного, мастер дубляжа </a:t>
            </a:r>
            <a:r>
              <a:rPr lang="ru-RU" sz="23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Рогволд</a:t>
            </a:r>
            <a:r>
              <a:rPr lang="ru-RU" sz="23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Суховерко</a:t>
            </a:r>
            <a:r>
              <a:rPr lang="ru-RU" sz="23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за </a:t>
            </a:r>
            <a:r>
              <a:rPr lang="ru-RU" sz="23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Полкана</a:t>
            </a:r>
            <a:r>
              <a:rPr lang="ru-RU" sz="23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2408" y="7827685"/>
            <a:ext cx="693485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Пришлось помузицировать и режиссёру Гарри Бардину. Ему досталась партия Царя, а Татьяна </a:t>
            </a:r>
            <a:r>
              <a:rPr lang="ru-RU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Шабельская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«подарила» свой голос Забаве. Герои мультфильма «Летучий корабль» всегда ассоциируются с их песнями, которые распевала вся страна сразу после премьерного показа.</a:t>
            </a:r>
          </a:p>
        </p:txBody>
      </p:sp>
      <p:pic>
        <p:nvPicPr>
          <p:cNvPr id="5126" name="Picture 6" descr="https://irecommend.ru/sites/default/files/imagecache/copyright1/user-images/217526/mTmKpCJfqUZoMOuOMHZ9ow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1726" y="2900188"/>
            <a:ext cx="6696222" cy="50362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087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94340" y="177515"/>
            <a:ext cx="7170995" cy="10336783"/>
          </a:xfrm>
          <a:prstGeom prst="roundRect">
            <a:avLst/>
          </a:prstGeom>
          <a:gradFill>
            <a:gsLst>
              <a:gs pos="0">
                <a:schemeClr val="bg1"/>
              </a:gs>
              <a:gs pos="66000">
                <a:srgbClr val="FFFF00"/>
              </a:gs>
              <a:gs pos="100000">
                <a:srgbClr val="FF0000">
                  <a:alpha val="56000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4882" y="425007"/>
            <a:ext cx="705558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bg1"/>
                    </a:gs>
                    <a:gs pos="4000">
                      <a:srgbClr val="FFFF00"/>
                    </a:gs>
                    <a:gs pos="87000">
                      <a:srgbClr val="FF0000"/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киностудии </a:t>
            </a:r>
          </a:p>
          <a:p>
            <a:pPr algn="ctr"/>
            <a:r>
              <a:rPr lang="ru-RU" sz="5400" b="1" i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bg1"/>
                    </a:gs>
                    <a:gs pos="4000">
                      <a:srgbClr val="FFFF00"/>
                    </a:gs>
                    <a:gs pos="87000">
                      <a:srgbClr val="FF0000"/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5400" b="1" i="1" dirty="0" err="1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bg1"/>
                    </a:gs>
                    <a:gs pos="4000">
                      <a:srgbClr val="FFFF00"/>
                    </a:gs>
                    <a:gs pos="87000">
                      <a:srgbClr val="FF0000"/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Союзмультфильм</a:t>
            </a:r>
            <a:r>
              <a:rPr lang="ru-RU" sz="5400" b="1" i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bg1"/>
                    </a:gs>
                    <a:gs pos="4000">
                      <a:srgbClr val="FFFF00"/>
                    </a:gs>
                    <a:gs pos="87000">
                      <a:srgbClr val="FF0000"/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5400" b="1" i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bg1"/>
                  </a:gs>
                  <a:gs pos="4000">
                    <a:srgbClr val="FFFF00"/>
                  </a:gs>
                  <a:gs pos="87000">
                    <a:srgbClr val="FF0000"/>
                  </a:gs>
                </a:gsLst>
                <a:lin ang="5400000"/>
              </a:gra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2369" y="2116529"/>
            <a:ext cx="6640612" cy="778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июня 1936 года по распоряжению правительства московские анимационные студии объединились в одну - «</a:t>
            </a:r>
            <a:r>
              <a:rPr lang="ru-RU" sz="24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Союздетмультфильм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 </a:t>
            </a:r>
            <a:endParaRPr lang="ru-RU" sz="2400" b="1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уже через год слог «ДЕТ» отпал. </a:t>
            </a:r>
            <a:endParaRPr lang="ru-RU" sz="2400" b="1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звёзды студии — уже состоявшиеся режиссеры Иван Иванов-Вано, Валентина и Зинаида </a:t>
            </a:r>
            <a:r>
              <a:rPr lang="ru-RU" sz="24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Брумберг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Владимир </a:t>
            </a:r>
            <a:r>
              <a:rPr lang="ru-RU" sz="24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Сутеев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Дмитрий </a:t>
            </a:r>
            <a:r>
              <a:rPr lang="ru-RU" sz="24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Бабиченко</a:t>
            </a:r>
            <a:r>
              <a:rPr lang="ru-RU" sz="24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Поначалу они снимали исключительно короткометражные фильмы для детей в «диснеевской» манере, изучая целлулоидную технологию. Однако постепенно мастера осваивали новые жанры и техники.</a:t>
            </a:r>
          </a:p>
        </p:txBody>
      </p:sp>
    </p:spTree>
    <p:extLst>
      <p:ext uri="{BB962C8B-B14F-4D97-AF65-F5344CB8AC3E}">
        <p14:creationId xmlns:p14="http://schemas.microsoft.com/office/powerpoint/2010/main" val="555545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94340" y="177515"/>
            <a:ext cx="7170995" cy="10336783"/>
          </a:xfrm>
          <a:prstGeom prst="roundRect">
            <a:avLst/>
          </a:prstGeom>
          <a:gradFill>
            <a:gsLst>
              <a:gs pos="0">
                <a:schemeClr val="bg1"/>
              </a:gs>
              <a:gs pos="66000">
                <a:srgbClr val="66FFFF">
                  <a:alpha val="45882"/>
                </a:srgbClr>
              </a:gs>
              <a:gs pos="100000">
                <a:srgbClr val="00CCFF">
                  <a:alpha val="46667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utoShape 2" descr="Картинки по запросу &quot;водяной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60084" y="205777"/>
            <a:ext cx="683950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на этом не закончились, только </a:t>
            </a:r>
            <a:endParaRPr lang="ru-RU" sz="22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</a:t>
            </a:r>
            <a:r>
              <a:rPr lang="ru-RU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пришлось помучаться Дунаевскому – </a:t>
            </a:r>
            <a:r>
              <a:rPr lang="ru-RU" sz="22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Энтин</a:t>
            </a:r>
            <a:r>
              <a:rPr lang="ru-RU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заставлял композитора переделывать арию Водяного не менее 5 раз. </a:t>
            </a:r>
            <a:endParaRPr lang="ru-RU" sz="22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2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157" y="6073019"/>
            <a:ext cx="70573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мучения касались партии Бабы-Яги. </a:t>
            </a:r>
            <a:r>
              <a:rPr lang="ru-RU" sz="2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Да-да</a:t>
            </a:r>
            <a:r>
              <a:rPr lang="ru-RU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поначалу в мультфильме планировалось участие лишь одной представительницы сказочной нечисти. </a:t>
            </a:r>
            <a:endParaRPr lang="ru-RU" sz="22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2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Энтин</a:t>
            </a:r>
            <a:r>
              <a:rPr lang="ru-RU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уже написал для неё арию:</a:t>
            </a:r>
          </a:p>
          <a:p>
            <a:pPr algn="ctr"/>
            <a:r>
              <a:rPr lang="ru-RU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 вы знаете так слабо,</a:t>
            </a:r>
          </a:p>
          <a:p>
            <a:pPr algn="ctr"/>
            <a:r>
              <a:rPr lang="ru-RU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мне вы видите врага.</a:t>
            </a:r>
          </a:p>
          <a:p>
            <a:pPr algn="ctr"/>
            <a:r>
              <a:rPr lang="ru-RU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я, во-первых, просто баба,</a:t>
            </a:r>
          </a:p>
          <a:p>
            <a:pPr algn="ctr"/>
            <a:r>
              <a:rPr lang="ru-RU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только во-вторых, Яга</a:t>
            </a:r>
            <a:r>
              <a:rPr lang="ru-RU" sz="22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!...</a:t>
            </a:r>
            <a:endParaRPr lang="ru-RU" sz="22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режиссёр внезапно передумал, решив, что прикольнее будет выглядеть целый сводный хор Бабок-</a:t>
            </a:r>
            <a:r>
              <a:rPr lang="ru-RU" sz="22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Ёжек</a:t>
            </a:r>
            <a:r>
              <a:rPr lang="ru-RU" sz="22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Арию пришлось убрать в стол, а вместо неё написать частушки – не менее замечательные. </a:t>
            </a:r>
          </a:p>
        </p:txBody>
      </p:sp>
      <p:pic>
        <p:nvPicPr>
          <p:cNvPr id="3074" name="Picture 2" descr="https://botana.biz/prepod/_bloks/pic/jkfwagf-01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126" y="1603040"/>
            <a:ext cx="6603423" cy="45556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4505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94340" y="177515"/>
            <a:ext cx="7170995" cy="10336783"/>
          </a:xfrm>
          <a:prstGeom prst="roundRect">
            <a:avLst/>
          </a:prstGeom>
          <a:gradFill>
            <a:gsLst>
              <a:gs pos="0">
                <a:schemeClr val="bg1"/>
              </a:gs>
              <a:gs pos="66000">
                <a:srgbClr val="66FFFF">
                  <a:alpha val="45882"/>
                </a:srgbClr>
              </a:gs>
              <a:gs pos="100000">
                <a:srgbClr val="00CCFF">
                  <a:alpha val="46667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4045" y="362560"/>
            <a:ext cx="683158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сам </a:t>
            </a:r>
            <a:r>
              <a:rPr lang="ru-RU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Энтин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питал особую слабость </a:t>
            </a:r>
            <a:endParaRPr lang="ru-RU" sz="24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партии Водяного, нередко </a:t>
            </a:r>
            <a:r>
              <a:rPr lang="ru-RU" sz="2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называя 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этого персонажа самым любимым наряду с Антошкой. И было за что. Дело в том, что образ Водяного </a:t>
            </a:r>
            <a:r>
              <a:rPr lang="ru-RU" sz="24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Энтину</a:t>
            </a: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пришлось создавать практически «с нуля».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8866" y="5813342"/>
            <a:ext cx="7081941" cy="5184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55953"/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Ю. </a:t>
            </a:r>
            <a:r>
              <a:rPr lang="ru-RU" sz="28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Энтин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«Помню, я даже спросил у режиссера: «А кто такой Водяной? Про него в сценарии ничего не написано, кроме того, что он Ивану показывает дорогу…» А тот мне отвечает: «Ты у нас поэт, вот и придумывай!» Чтобы действительно почувствовать себя Водяным, залез в ванну, а рядом положил ручку и бумагу. Минут через 10 текст был готов».</a:t>
            </a:r>
          </a:p>
          <a:p>
            <a:pPr algn="ctr"/>
            <a:r>
              <a:rPr lang="ru-RU" sz="2400" dirty="0">
                <a:solidFill>
                  <a:srgbClr val="0000FF"/>
                </a:solidFill>
              </a:rPr>
              <a:t/>
            </a:r>
            <a:br>
              <a:rPr lang="ru-RU" sz="2400" dirty="0">
                <a:solidFill>
                  <a:srgbClr val="0000FF"/>
                </a:solidFill>
              </a:rPr>
            </a:br>
            <a:endParaRPr lang="ru-RU" sz="2400" dirty="0">
              <a:solidFill>
                <a:srgbClr val="0000FF"/>
              </a:solidFill>
            </a:endParaRPr>
          </a:p>
        </p:txBody>
      </p:sp>
      <p:pic>
        <p:nvPicPr>
          <p:cNvPr id="1026" name="Picture 2" descr="https://s5.afisha.ru/mediastorage/22/e4/c138af2ecb1a400ba039e76fe42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417" r="-159"/>
          <a:stretch/>
        </p:blipFill>
        <p:spPr bwMode="auto">
          <a:xfrm>
            <a:off x="408572" y="2078111"/>
            <a:ext cx="6742531" cy="37923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7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94340" y="177515"/>
            <a:ext cx="7170995" cy="10336783"/>
          </a:xfrm>
          <a:prstGeom prst="roundRect">
            <a:avLst/>
          </a:prstGeom>
          <a:gradFill>
            <a:gsLst>
              <a:gs pos="0">
                <a:schemeClr val="bg1"/>
              </a:gs>
              <a:gs pos="66000">
                <a:srgbClr val="66FFFF">
                  <a:alpha val="45882"/>
                </a:srgbClr>
              </a:gs>
              <a:gs pos="100000">
                <a:srgbClr val="00CCFF">
                  <a:alpha val="46667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0080" y="266746"/>
            <a:ext cx="707951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Песни из мультфильма уже распевала вся страна, </a:t>
            </a:r>
            <a:endParaRPr lang="ru-RU" sz="2000" b="1" dirty="0" smtClean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снова </a:t>
            </a:r>
            <a:r>
              <a:rPr lang="ru-RU" sz="20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проявились </a:t>
            </a:r>
            <a:r>
              <a:rPr lang="ru-RU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странности советской цензуры. Когда в 1985 году </a:t>
            </a:r>
            <a:r>
              <a:rPr lang="ru-RU" sz="20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Энтин</a:t>
            </a:r>
            <a:r>
              <a:rPr lang="ru-RU" sz="20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решил выпустить сборник стихов в издательстве «Советский композитор», ему неожиданно заявили, что песня Водяного – подозрительная. Мол, в ней можно услышать жалобы диссидента, недовольного существующим строем.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3531" y="5410199"/>
            <a:ext cx="705261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37637"/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Ю. </a:t>
            </a:r>
            <a:r>
              <a:rPr lang="ru-RU" sz="28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Энтин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«Книга должна была называться «Я – Водяной», а редактор мне и говорит: «Давайте назовем ее «Крылатые качели». Выходит сборник, написано «Крылатые качели» и нарисован... Водяной. Вот такая получилась книжка…».</a:t>
            </a:r>
          </a:p>
          <a:p>
            <a:pPr algn="ctr"/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Спустя время </a:t>
            </a:r>
            <a:r>
              <a:rPr lang="ru-RU" sz="2800" b="1" dirty="0" err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Энтин</a:t>
            </a:r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решил воздать должное своему любимцу </a:t>
            </a:r>
          </a:p>
          <a:p>
            <a:pPr algn="ctr"/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установил статую Водяного у себя на даче.</a:t>
            </a:r>
          </a:p>
        </p:txBody>
      </p:sp>
      <p:grpSp>
        <p:nvGrpSpPr>
          <p:cNvPr id="6" name="Группа 5"/>
          <p:cNvGrpSpPr/>
          <p:nvPr/>
        </p:nvGrpSpPr>
        <p:grpSpPr>
          <a:xfrm>
            <a:off x="312722" y="2602746"/>
            <a:ext cx="7006872" cy="2807454"/>
            <a:chOff x="316088" y="1914444"/>
            <a:chExt cx="9214356" cy="3447779"/>
          </a:xfrm>
        </p:grpSpPr>
        <p:pic>
          <p:nvPicPr>
            <p:cNvPr id="4098" name="Picture 2" descr="https://kino-nowosti.ru/uploads/posts/2017-07/15005484217uploadimage.jpe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088" y="1914444"/>
              <a:ext cx="4604711" cy="344777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0" name="Picture 4" descr="https://penzavzglyad.ru/images/uploads/d57f049497fd3fdc78397d17067ba11c.jp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741796" y="1914445"/>
              <a:ext cx="4788648" cy="3447778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58840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7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 descr="Картинки по запросу &quot;водяной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1471874"/>
            <a:ext cx="755967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Историю о фантастической деревне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Простоквашино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куда отправился жить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Дядя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Федор, Эдуард Успенский начал сочинять еще в 1967 году, когда работал в пионерском лагере. Хороших детских книг было недостаточно, и начинающий писатель стал придумывать сюжеты о приключениях жителей деревни Простоквашино. Так родились дядя Федор, кот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Матроскин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Шарик и почтальон Печкин. Изначально дядя Федор был взрослым лесником, проживающим в сказочной деревне, но по совету писателя Бориса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Заходера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Успенский сделал его 6-летним мальчиком – таким же, как его потенциальные читатели. Пришлось переписать всю книжку, а дядя Федор получился такой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взрословатый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8" name="Picture 2" descr="https://kotello.ru/wp-content/uploads/2015/12/tprostokvashino-kotello.ru_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6598" y="7104185"/>
            <a:ext cx="2534007" cy="34089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1854" y="25324"/>
            <a:ext cx="746782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ProximaNova"/>
              </a:rPr>
              <a:t>Мультфильм </a:t>
            </a:r>
          </a:p>
          <a:p>
            <a:pPr algn="ctr"/>
            <a:r>
              <a:rPr lang="ru-RU" sz="4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ProximaNova"/>
              </a:rPr>
              <a:t>"</a:t>
            </a:r>
            <a:r>
              <a:rPr lang="ru-RU" sz="4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ProximaNova"/>
              </a:rPr>
              <a:t>Трое из Простоквашино"</a:t>
            </a:r>
          </a:p>
        </p:txBody>
      </p:sp>
    </p:spTree>
    <p:extLst>
      <p:ext uri="{BB962C8B-B14F-4D97-AF65-F5344CB8AC3E}">
        <p14:creationId xmlns:p14="http://schemas.microsoft.com/office/powerpoint/2010/main" val="36558724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7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 descr="Картинки по запросу &quot;водяной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21047" y="47794"/>
            <a:ext cx="7317581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Услышав слово «Простоквашино», большинство из нас сразу же вспоминают известный советский мультфильм. Но, такая деревня, действительно, существует в Нижегородской области. Местные краеведы утверждают, что основана она была еще в восемнадцатом веке. По преданию, деревня получила свое название после того, как одна из местных хозяек пролила бадью с молоком, которое быстро прокисло на жаре. </a:t>
            </a:r>
            <a:r>
              <a:rPr lang="ru-RU" sz="23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жителей в Простоквашино практически не осталось.</a:t>
            </a:r>
            <a:endParaRPr lang="ru-RU" sz="23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cdn.cadelta.ru/media/articles/id3880/cove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045" y="3710402"/>
            <a:ext cx="5837584" cy="38868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6518" y="7636532"/>
            <a:ext cx="738663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Но, после выхода мультфильма на экраны страны, во многих городах появились микрорайоны или дачные поселки, неофициально носящие название Простоквашино. Например, в Пензе, Таганроге, Череповце. Если есть желающие написать письмо в реальную деревню Простоквашино, то точный адрес ее такой: 606970 , Нижегородская область, </a:t>
            </a:r>
            <a:r>
              <a:rPr lang="ru-RU" sz="23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Тонинский</a:t>
            </a:r>
            <a:r>
              <a:rPr lang="ru-RU" sz="2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район, деревня Простоквашино.</a:t>
            </a:r>
          </a:p>
        </p:txBody>
      </p:sp>
    </p:spTree>
    <p:extLst>
      <p:ext uri="{BB962C8B-B14F-4D97-AF65-F5344CB8AC3E}">
        <p14:creationId xmlns:p14="http://schemas.microsoft.com/office/powerpoint/2010/main" val="29319181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7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 descr="Картинки по запросу &quot;водяной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00025" y="3734376"/>
            <a:ext cx="7159624" cy="632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 дяди Федора стал предметом бурных споров – режиссер не был доволен конечным результатом. Во время работы над следующей серией – "Каникулы в Простоквашино" – к процессу подключился еще один художник-мультипликатор, Аркадий Шер. Он изменил внешний вид практически всех персонажей, но самые заметные трансформации произошли с дядей Федором. Из-за этого с режиссером повздорил Левон </a:t>
            </a:r>
            <a:r>
              <a:rPr lang="ru-RU" sz="27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Хачатрян</a:t>
            </a: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впоследствии ушел из проекта. В создании третьей серии – "Зима в Простоквашино" – он уже не принимал участия. А дядя Федор тем временем изменился до неузнаваемости.</a:t>
            </a:r>
          </a:p>
        </p:txBody>
      </p:sp>
      <p:pic>
        <p:nvPicPr>
          <p:cNvPr id="8" name="Picture 2" descr="https://avatars.mds.yandex.net/get-zen_doc/198554/pub_5acb9967bcf1bcb73f8a0566_5acbb57557906afe5de7380d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910" y="331788"/>
            <a:ext cx="6745854" cy="319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7320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97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2" descr="Картинки по запросу &quot;водяной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0034" y="160338"/>
            <a:ext cx="739960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самом деле впервые книга Успенского "Дядя Федор, пес и кот" была экранизирована еще в 1975 году, однако </a:t>
            </a: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трехсерийный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одноименный мультфильм не имел успеха. Спустя 3 года его решили переснять, для чего Эдуарду Успенскому пришлось переписать сценарий. К счастью, результат оправдал все потраченные усилия – "Трое из Простоквашино" пользовались невероятной популярностью, в сотни раз большей, чем сама книга.</a:t>
            </a:r>
          </a:p>
        </p:txBody>
      </p:sp>
      <p:pic>
        <p:nvPicPr>
          <p:cNvPr id="4098" name="Picture 2" descr="https://cdn.sm-news.ru/wp-content/uploads/2019/12/08/9c664882-228e-4f6b-810e-dea5fd551bfe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34" y="5036235"/>
            <a:ext cx="7358672" cy="55190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9572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94340" y="177515"/>
            <a:ext cx="7170995" cy="10336783"/>
          </a:xfrm>
          <a:prstGeom prst="roundRect">
            <a:avLst/>
          </a:prstGeom>
          <a:gradFill>
            <a:gsLst>
              <a:gs pos="0">
                <a:schemeClr val="bg1"/>
              </a:gs>
              <a:gs pos="66000">
                <a:srgbClr val="FFFF00"/>
              </a:gs>
              <a:gs pos="100000">
                <a:srgbClr val="FF0000">
                  <a:alpha val="56000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57185" y="397192"/>
            <a:ext cx="680326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1945 году вышел первый полнометражный мультфильм </a:t>
            </a:r>
            <a:r>
              <a:rPr lang="ru-RU" sz="2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«Пропавшая грамота</a:t>
            </a:r>
            <a:r>
              <a:rPr lang="ru-RU" sz="28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14554" y="1849929"/>
            <a:ext cx="391081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 студией начали работать великие театральные актеры, которые не только озвучивали героев, но и снимались, как в игровом кино — по этим съемкам аниматоры потом воспроизводили движение в рисунке.</a:t>
            </a:r>
          </a:p>
          <a:p>
            <a:pPr algn="ctr"/>
            <a:r>
              <a:rPr lang="ru-RU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метод назывался «эклером», или </a:t>
            </a:r>
            <a:r>
              <a:rPr lang="ru-RU" b="1" dirty="0" err="1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ротоскопированием</a:t>
            </a:r>
            <a:r>
              <a:rPr lang="ru-RU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://ekskluziv-smi.ru/wp-content/uploads/2019/01/propavshaya.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5" y="2001864"/>
            <a:ext cx="3017406" cy="22814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94340" y="4945659"/>
            <a:ext cx="342105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1969 году «</a:t>
            </a:r>
            <a:r>
              <a:rPr lang="ru-RU" sz="24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Союзмультфильм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подарил зрителям первый анимационный мюзикл «Бременские музыканты», первый рисованный цикл «Ну, погоди!» и </a:t>
            </a:r>
            <a:r>
              <a:rPr lang="ru-RU" sz="24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мультжурнал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«Веселая карусель», существующий и сегодня.</a:t>
            </a:r>
          </a:p>
        </p:txBody>
      </p:sp>
      <p:pic>
        <p:nvPicPr>
          <p:cNvPr id="7" name="Picture 4" descr="https://allmults.org/img/p_big/1/6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4318" y="5225292"/>
            <a:ext cx="3411288" cy="4488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90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194340" y="177515"/>
            <a:ext cx="7170995" cy="10336783"/>
          </a:xfrm>
          <a:prstGeom prst="roundRect">
            <a:avLst/>
          </a:prstGeom>
          <a:gradFill>
            <a:gsLst>
              <a:gs pos="0">
                <a:schemeClr val="bg1"/>
              </a:gs>
              <a:gs pos="66000">
                <a:srgbClr val="FFFF00"/>
              </a:gs>
              <a:gs pos="100000">
                <a:srgbClr val="FF0000">
                  <a:alpha val="56000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9" name="Picture 11" descr="https://pbs.twimg.com/media/CsOk-veW8AAQDeI.jpg:larg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884" y="7184626"/>
            <a:ext cx="2365003" cy="19548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https://avatars.mds.yandex.net/get-zen_doc/1328466/pub_5d2237bf399af200ad5bc1be_5d2237c7d5299900add2b79b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2887" y="7140299"/>
            <a:ext cx="4043089" cy="24528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ttps://www.comboplayer.ru/static/video_images/f33/b73/f33b7313334f566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2776" y="4538804"/>
            <a:ext cx="3250594" cy="2440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http://zabavnik.club/wp-content/uploads/2018/04/Zhuravl_i_caplya_2_1809574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472" y="4637370"/>
            <a:ext cx="3283365" cy="24807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084" y="380679"/>
            <a:ext cx="6547384" cy="39120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758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Юрий </a:t>
            </a:r>
            <a:r>
              <a:rPr lang="ru-RU" sz="2758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Норштейн</a:t>
            </a:r>
            <a:r>
              <a:rPr lang="ru-RU" sz="2758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завершает работу над картиной «Сказка сказок», получившей мировое признание и носившей с 1984 до 2003 г. титул «лучшего мультипликационного фильма всех времён и народов», и получает Государственную премию СССР за фильмы «Лиса и заяц», «Цапля и журавль» и «Ёжик в тумане».</a:t>
            </a:r>
          </a:p>
        </p:txBody>
      </p:sp>
    </p:spTree>
    <p:extLst>
      <p:ext uri="{BB962C8B-B14F-4D97-AF65-F5344CB8AC3E}">
        <p14:creationId xmlns:p14="http://schemas.microsoft.com/office/powerpoint/2010/main" val="761000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94340" y="177515"/>
            <a:ext cx="7170995" cy="10336783"/>
          </a:xfrm>
          <a:prstGeom prst="roundRect">
            <a:avLst/>
          </a:prstGeom>
          <a:gradFill>
            <a:gsLst>
              <a:gs pos="0">
                <a:schemeClr val="bg1"/>
              </a:gs>
              <a:gs pos="66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7428" y="828769"/>
            <a:ext cx="6324819" cy="9910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Замечательный </a:t>
            </a:r>
            <a:r>
              <a:rPr lang="ru-RU" sz="2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плюшевый медвежонок Винни Пух очень скоро после своего появления на свет стал очень популярен и начал путешествовать по всем странам мира. Книги о его приключениях были изданы на многих языках мира, в том числе и на русском языке.</a:t>
            </a:r>
          </a:p>
          <a:p>
            <a:pPr algn="ctr"/>
            <a:r>
              <a:rPr lang="ru-RU" sz="2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перевод произведений о Винни Пухе на русский язык был опубликован в 1958 году в Литве. Однако самым лучшим и известным переводом является тот, который выполнил писатель Борис Владимирович </a:t>
            </a:r>
            <a:r>
              <a:rPr lang="ru-RU" sz="2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Заходер</a:t>
            </a:r>
            <a:r>
              <a:rPr lang="ru-RU" sz="2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2200" b="1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2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200" b="1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2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200" b="1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2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 же 1958 году писатель просматривал в библиотеке английскую детскую энциклопедию и совершенно случайно наткнулся на изображение симпатичного медвежонка.</a:t>
            </a:r>
          </a:p>
          <a:p>
            <a:pPr algn="ctr"/>
            <a:r>
              <a:rPr lang="ru-RU" sz="2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медвежонок, по имени </a:t>
            </a:r>
            <a:r>
              <a:rPr lang="ru-RU" sz="22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Winnie-the-Pooh</a:t>
            </a:r>
            <a:r>
              <a:rPr lang="ru-RU" sz="2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так понравился писателю, что тот бросился искать про него книжку и приступил к работе по переводу ее на русский язык. Первое издание книги на русском языке было подписано к печати 13 июля 1960 года. </a:t>
            </a:r>
            <a:endParaRPr lang="ru-RU" sz="2200" b="1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2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</a:t>
            </a:r>
            <a:r>
              <a:rPr lang="ru-RU" sz="22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напечатано 215 000 экземпляров.</a:t>
            </a:r>
          </a:p>
        </p:txBody>
      </p:sp>
      <p:pic>
        <p:nvPicPr>
          <p:cNvPr id="6" name="Picture 2" descr="https://avatars.mds.yandex.net/get-zen_doc/1131118/pub_5c6bf61985460400ae46ab9f_5c6bfd4255507200af859cdb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21711" y="4666493"/>
            <a:ext cx="3516251" cy="1898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84525" y="278547"/>
            <a:ext cx="57906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bg1"/>
                    </a:gs>
                    <a:gs pos="4000">
                      <a:srgbClr val="FFFF00"/>
                    </a:gs>
                    <a:gs pos="87000">
                      <a:srgbClr val="FF0000"/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Винни-пух: путешествие в Россию</a:t>
            </a:r>
          </a:p>
        </p:txBody>
      </p:sp>
    </p:spTree>
    <p:extLst>
      <p:ext uri="{BB962C8B-B14F-4D97-AF65-F5344CB8AC3E}">
        <p14:creationId xmlns:p14="http://schemas.microsoft.com/office/powerpoint/2010/main" val="3875381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194340" y="177515"/>
            <a:ext cx="7170995" cy="10336783"/>
          </a:xfrm>
          <a:prstGeom prst="roundRect">
            <a:avLst/>
          </a:prstGeom>
          <a:gradFill>
            <a:gsLst>
              <a:gs pos="0">
                <a:schemeClr val="bg1"/>
              </a:gs>
              <a:gs pos="66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5305" y="228767"/>
            <a:ext cx="6349062" cy="746142"/>
          </a:xfrm>
          <a:prstGeom prst="rect">
            <a:avLst/>
          </a:prstGeom>
          <a:noFill/>
        </p:spPr>
        <p:txBody>
          <a:bodyPr wrap="none" lIns="129326" tIns="64663" rIns="129326" bIns="64663">
            <a:spAutoFit/>
          </a:bodyPr>
          <a:lstStyle/>
          <a:p>
            <a:pPr algn="ctr"/>
            <a:r>
              <a:rPr lang="ru-RU" sz="40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bg1"/>
                    </a:gs>
                    <a:gs pos="4000">
                      <a:srgbClr val="FFFF00"/>
                    </a:gs>
                    <a:gs pos="87000">
                      <a:srgbClr val="FF0000"/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Экранизация Винни-Пуха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94340" y="1160363"/>
            <a:ext cx="7170995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65614"/>
            <a:r>
              <a:rPr lang="ru-RU" sz="21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1960-х годов эта книга стала необычайно популярной не только среди детей, но и у их родителей, как замечательная книга для семейного чтения. Поэтому приключения друзей были экранизированы.</a:t>
            </a:r>
          </a:p>
          <a:p>
            <a:r>
              <a:rPr lang="ru-RU" sz="21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Режиссер Федор </a:t>
            </a:r>
            <a:r>
              <a:rPr lang="ru-RU" sz="21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Хитрук</a:t>
            </a:r>
            <a:r>
              <a:rPr lang="ru-RU" sz="21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киностудии «</a:t>
            </a:r>
            <a:r>
              <a:rPr lang="ru-RU" sz="21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Союзмультфильм</a:t>
            </a:r>
            <a:r>
              <a:rPr lang="ru-RU" sz="21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создал три мультипликационных фильма о Винни Пухе:</a:t>
            </a:r>
          </a:p>
          <a:p>
            <a:r>
              <a:rPr lang="ru-RU" sz="21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1969 году – Винни-Пух</a:t>
            </a:r>
          </a:p>
          <a:p>
            <a:r>
              <a:rPr lang="ru-RU" sz="21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1971 году – Винни-Пух идет в гости</a:t>
            </a:r>
          </a:p>
          <a:p>
            <a:r>
              <a:rPr lang="ru-RU" sz="21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1972 году – Винни-Пух и день забот</a:t>
            </a:r>
          </a:p>
          <a:p>
            <a:endParaRPr lang="ru-RU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1391" y="8183532"/>
            <a:ext cx="7256893" cy="2330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Сценарий этих мультфильмов был написан </a:t>
            </a:r>
            <a:r>
              <a:rPr lang="ru-RU" sz="24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Хитруком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соавторстве с </a:t>
            </a:r>
            <a:r>
              <a:rPr lang="ru-RU" sz="24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Заходером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 сожалению, было выпущено всего три серии, хотя первоначально планировалось выпустить мультипликационный сериал по всей книге.</a:t>
            </a:r>
          </a:p>
          <a:p>
            <a:pPr algn="ctr"/>
            <a:endParaRPr lang="ru-RU" sz="2546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7" name="Picture 5" descr="http://nashimultiki.ru/wp-content/uploads/2015/08/vinni_puh_den_zabot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5595" y="4515916"/>
            <a:ext cx="5428481" cy="353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210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94340" y="177515"/>
            <a:ext cx="7170995" cy="10336783"/>
          </a:xfrm>
          <a:prstGeom prst="roundRect">
            <a:avLst/>
          </a:prstGeom>
          <a:gradFill>
            <a:gsLst>
              <a:gs pos="0">
                <a:schemeClr val="bg1"/>
              </a:gs>
              <a:gs pos="66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90" y="239581"/>
            <a:ext cx="717099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65614" algn="ctr"/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вспоминал режиссёр картины Фёдор </a:t>
            </a:r>
            <a:r>
              <a:rPr lang="ru-RU" sz="24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Хитрук</a:t>
            </a:r>
            <a:r>
              <a:rPr lang="ru-RU" sz="24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 подборе актёров для озвучивания главных героев мультфильмов о Винни-Пухе возникли сложности. Перепробовали множество актёров, но никто не подходил.        Попробовали Евгения Леонова, но его голос также оказался слишком низким и не устроил создателя мультфильма. Тогда звукооператор Георгий Мартынюк неожиданно предложил немного ускорить голос быстрой перемоткой плёнки — результат оказался замечательным. Голос попал точно в персонажа. Тот же приём использовали для других героев мультфильма.</a:t>
            </a:r>
          </a:p>
        </p:txBody>
      </p:sp>
      <p:pic>
        <p:nvPicPr>
          <p:cNvPr id="4098" name="Picture 2" descr="ÐÐÐÐÐ-ÐÐ£Ð¥ ÐºÐ°Ð´Ñ Ð¸Ð· Ð¼ÑÐ»ÑÑÑÐ¸Ð»ÑÐ¼Ð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2649" y="5138828"/>
            <a:ext cx="3347725" cy="25107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sp>
        <p:nvSpPr>
          <p:cNvPr id="3" name="Прямоугольник 2"/>
          <p:cNvSpPr/>
          <p:nvPr/>
        </p:nvSpPr>
        <p:spPr>
          <a:xfrm>
            <a:off x="137190" y="7383728"/>
            <a:ext cx="726488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интересно:</a:t>
            </a:r>
          </a:p>
          <a:p>
            <a:pPr indent="765614" algn="ctr"/>
            <a:r>
              <a:rPr lang="ru-RU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♦ 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Реальными игрушками Кристофера Робина были также Пятачок, </a:t>
            </a:r>
            <a:r>
              <a:rPr lang="ru-RU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Иа-Иа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без хвоста, </a:t>
            </a:r>
            <a:r>
              <a:rPr lang="ru-RU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Кенга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Тигра. Сову и Кролика </a:t>
            </a:r>
            <a:r>
              <a:rPr lang="ru-RU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Милн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придумал сам.</a:t>
            </a:r>
          </a:p>
          <a:p>
            <a:pPr indent="765614" algn="ctr"/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♦ Игрушки, которыми играл Кристофер Робин, хранятся в Публичной библиотеке Нью-Йорка.</a:t>
            </a:r>
          </a:p>
          <a:p>
            <a:pPr indent="765614" algn="ctr"/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♦ Свое имя медвежонок получил в честь медведицы </a:t>
            </a:r>
            <a:r>
              <a:rPr lang="ru-RU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Vinniepeg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обитала в Лондонском зоопарке. Спустя несколько десятков лет (осенью 1981 года) уже выросшим Кристофером Робином </a:t>
            </a:r>
            <a:r>
              <a:rPr lang="ru-RU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Милном</a:t>
            </a:r>
            <a:r>
              <a:rPr lang="ru-RU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этом зоопарке был воздвигнут памятник во весь ее рост.</a:t>
            </a:r>
          </a:p>
        </p:txBody>
      </p:sp>
    </p:spTree>
    <p:extLst>
      <p:ext uri="{BB962C8B-B14F-4D97-AF65-F5344CB8AC3E}">
        <p14:creationId xmlns:p14="http://schemas.microsoft.com/office/powerpoint/2010/main" val="318408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94340" y="177515"/>
            <a:ext cx="7170995" cy="10336783"/>
          </a:xfrm>
          <a:prstGeom prst="roundRect">
            <a:avLst/>
          </a:prstGeom>
          <a:gradFill>
            <a:gsLst>
              <a:gs pos="0">
                <a:schemeClr val="bg1"/>
              </a:gs>
              <a:gs pos="66000">
                <a:schemeClr val="accent4">
                  <a:lumMod val="60000"/>
                  <a:lumOff val="40000"/>
                </a:schemeClr>
              </a:gs>
              <a:gs pos="100000">
                <a:srgbClr val="FFC0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CC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7427" y="406742"/>
            <a:ext cx="6324819" cy="5555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3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Ежегодно 14 октября любители литературного героя – медвежонка Винни-Пуха празднуют его день рождения. Ведь именно этого числа в 1926 г. в свет вышла первая книжка о данном косолапом спутнике Кристофера Робина </a:t>
            </a:r>
            <a:r>
              <a:rPr lang="ru-RU" sz="23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Милна</a:t>
            </a:r>
            <a:r>
              <a:rPr lang="ru-RU" sz="23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23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считают датой его рождения </a:t>
            </a:r>
            <a:r>
              <a:rPr lang="ru-RU" sz="2300" b="1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 </a:t>
            </a:r>
            <a:r>
              <a:rPr lang="ru-RU" sz="23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августа 1921 года, когда лондонский драматург А. </a:t>
            </a:r>
            <a:r>
              <a:rPr lang="ru-RU" sz="2300" b="1" dirty="0" err="1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Милн</a:t>
            </a:r>
            <a:r>
              <a:rPr lang="ru-RU" sz="23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подарил плюшевую игрушку своему любимому сыну. Кристофер назвал ее Винни-Пухом, и медвежонок стал его другом и спутником. Наблюдая за играми сына с Пухом, он решил написать несколько книг о приключениях данного плюшевого забавного медведя.</a:t>
            </a:r>
          </a:p>
        </p:txBody>
      </p:sp>
      <p:pic>
        <p:nvPicPr>
          <p:cNvPr id="3074" name="Picture 2" descr="https://pbs.twimg.com/media/DpcJNQiWkAAVRUY.jpg:larg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6068045"/>
            <a:ext cx="5690148" cy="41698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340689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94340" y="177515"/>
            <a:ext cx="7170995" cy="10336783"/>
          </a:xfrm>
          <a:prstGeom prst="roundRect">
            <a:avLst/>
          </a:prstGeom>
          <a:gradFill>
            <a:gsLst>
              <a:gs pos="0">
                <a:schemeClr val="bg1"/>
              </a:gs>
              <a:gs pos="66000">
                <a:srgbClr val="00FF00">
                  <a:alpha val="46000"/>
                </a:srgbClr>
              </a:gs>
              <a:gs pos="100000">
                <a:srgbClr val="00FFCC">
                  <a:alpha val="46667"/>
                </a:srgb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00CC"/>
              </a:solidFill>
            </a:endParaRPr>
          </a:p>
        </p:txBody>
      </p:sp>
      <p:pic>
        <p:nvPicPr>
          <p:cNvPr id="1026" name="Picture 2" descr="https://24smi.org/public/media/resize/800x-/person/2017/11/22/if6v5rzelvtt-karlso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1835" y="5840961"/>
            <a:ext cx="3178858" cy="40624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8091" y="181757"/>
            <a:ext cx="6263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41338"/>
            <a:r>
              <a:rPr lang="ru-RU" sz="48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Карлсон</a:t>
            </a:r>
            <a:r>
              <a:rPr lang="ru-RU" sz="48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который...</a:t>
            </a:r>
            <a:endParaRPr lang="ru-RU" sz="48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2327" y="5576363"/>
            <a:ext cx="407272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900" b="1" dirty="0">
                <a:latin typeface="Georgia" panose="02040502050405020303" pitchFamily="18" charset="0"/>
                <a:cs typeface="Times New Roman" panose="02020603050405020304" pitchFamily="18" charset="0"/>
              </a:rPr>
              <a:t>Идею создания </a:t>
            </a:r>
            <a:endParaRPr lang="ru-RU" sz="1900" b="1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900" b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"</a:t>
            </a:r>
            <a:r>
              <a:rPr lang="ru-RU" sz="19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Карлсона</a:t>
            </a:r>
            <a:r>
              <a:rPr lang="ru-RU" sz="19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который живет на крыше" писательнице подсказала дочка. Однажды </a:t>
            </a:r>
            <a:r>
              <a:rPr lang="ru-RU" sz="19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Астрид</a:t>
            </a:r>
            <a:r>
              <a:rPr lang="ru-RU" sz="1900" b="1" dirty="0">
                <a:latin typeface="Georgia" panose="02040502050405020303" pitchFamily="18" charset="0"/>
                <a:cs typeface="Times New Roman" panose="02020603050405020304" pitchFamily="18" charset="0"/>
              </a:rPr>
              <a:t> услышала ее рассказ о том, что, когда девочка остается одна, к ней в комнату через окно влетает маленький веселый человечек, который прячется за картину, если входят взрослые. </a:t>
            </a:r>
          </a:p>
          <a:p>
            <a:pPr algn="ctr"/>
            <a:r>
              <a:rPr lang="ru-RU" sz="1900" b="1" dirty="0">
                <a:latin typeface="Georgia" panose="02040502050405020303" pitchFamily="18" charset="0"/>
                <a:cs typeface="Times New Roman" panose="02020603050405020304" pitchFamily="18" charset="0"/>
              </a:rPr>
              <a:t>Так на свет появился </a:t>
            </a:r>
            <a:r>
              <a:rPr lang="ru-RU" sz="19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Карлсон</a:t>
            </a:r>
            <a:r>
              <a:rPr lang="ru-RU" sz="1900" b="1" dirty="0">
                <a:latin typeface="Georgia" panose="02040502050405020303" pitchFamily="18" charset="0"/>
                <a:cs typeface="Times New Roman" panose="02020603050405020304" pitchFamily="18" charset="0"/>
              </a:rPr>
              <a:t> - красивый, умный и в меру упитанный мужчина в самом расцвете сил.</a:t>
            </a:r>
            <a:br>
              <a:rPr lang="ru-RU" sz="1900" b="1" dirty="0">
                <a:latin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sz="1900" b="1" dirty="0">
                <a:latin typeface="Georgia" panose="02040502050405020303" pitchFamily="18" charset="0"/>
                <a:cs typeface="Times New Roman" panose="02020603050405020304" pitchFamily="18" charset="0"/>
              </a:rPr>
              <a:t/>
            </a:r>
            <a:br>
              <a:rPr lang="ru-RU" sz="1900" b="1" dirty="0">
                <a:latin typeface="Georgia" panose="02040502050405020303" pitchFamily="18" charset="0"/>
                <a:cs typeface="Times New Roman" panose="02020603050405020304" pitchFamily="18" charset="0"/>
              </a:rPr>
            </a:br>
            <a:endParaRPr lang="ru-RU" sz="1900" b="1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2327" y="1037980"/>
            <a:ext cx="677372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Ка́рлсон</a:t>
            </a:r>
            <a:r>
              <a:rPr lang="ru-RU" sz="2400" b="1" dirty="0">
                <a:latin typeface="Georgia" panose="02040502050405020303" pitchFamily="18" charset="0"/>
                <a:cs typeface="Times New Roman" panose="02020603050405020304" pitchFamily="18" charset="0"/>
              </a:rPr>
              <a:t> (швед. </a:t>
            </a:r>
            <a:r>
              <a:rPr lang="ru-RU" sz="24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Karlsson</a:t>
            </a:r>
            <a:r>
              <a:rPr lang="ru-RU" sz="2400" b="1" dirty="0">
                <a:latin typeface="Georgia" panose="02040502050405020303" pitchFamily="18" charset="0"/>
                <a:cs typeface="Times New Roman" panose="02020603050405020304" pitchFamily="18" charset="0"/>
              </a:rPr>
              <a:t>) — </a:t>
            </a:r>
            <a:endParaRPr lang="ru-RU" sz="2400" b="1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литературный </a:t>
            </a:r>
            <a:r>
              <a:rPr lang="ru-RU" sz="2400" b="1" dirty="0">
                <a:latin typeface="Georgia" panose="02040502050405020303" pitchFamily="18" charset="0"/>
                <a:cs typeface="Times New Roman" panose="02020603050405020304" pitchFamily="18" charset="0"/>
              </a:rPr>
              <a:t>персонаж, созданный шведской писательницей </a:t>
            </a:r>
            <a:r>
              <a:rPr lang="ru-RU" sz="24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Астрид</a:t>
            </a:r>
            <a:r>
              <a:rPr lang="ru-RU" sz="2400" b="1" dirty="0">
                <a:latin typeface="Georgia" panose="02040502050405020303" pitchFamily="18" charset="0"/>
                <a:cs typeface="Times New Roman" panose="02020603050405020304" pitchFamily="18" charset="0"/>
              </a:rPr>
              <a:t> Линдгрен. </a:t>
            </a:r>
            <a:r>
              <a:rPr lang="ru-RU" sz="24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Карлсон</a:t>
            </a:r>
            <a:r>
              <a:rPr lang="ru-RU" sz="2400" b="1" dirty="0">
                <a:latin typeface="Georgia" panose="02040502050405020303" pitchFamily="18" charset="0"/>
                <a:cs typeface="Times New Roman" panose="02020603050405020304" pitchFamily="18" charset="0"/>
              </a:rPr>
              <a:t> живёт в маленьком домике на крыше многоквартирного дома в Стокгольме, в районе </a:t>
            </a:r>
            <a:r>
              <a:rPr lang="ru-RU" sz="24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Васастан</a:t>
            </a:r>
            <a:r>
              <a:rPr lang="ru-RU" sz="24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где жила сама </a:t>
            </a:r>
            <a:r>
              <a:rPr lang="ru-RU" sz="24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Астрид</a:t>
            </a:r>
            <a:r>
              <a:rPr lang="ru-RU" sz="2400" b="1" dirty="0">
                <a:latin typeface="Georgia" panose="02040502050405020303" pitchFamily="18" charset="0"/>
                <a:cs typeface="Times New Roman" panose="02020603050405020304" pitchFamily="18" charset="0"/>
              </a:rPr>
              <a:t> Линдгрен. Лучший друг </a:t>
            </a:r>
            <a:r>
              <a:rPr lang="ru-RU" sz="24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Карлсона</a:t>
            </a:r>
            <a:r>
              <a:rPr lang="ru-RU" sz="2400" b="1" dirty="0">
                <a:latin typeface="Georgia" panose="02040502050405020303" pitchFamily="18" charset="0"/>
                <a:cs typeface="Times New Roman" panose="02020603050405020304" pitchFamily="18" charset="0"/>
              </a:rPr>
              <a:t> — семилетний (на момент знакомства с </a:t>
            </a:r>
            <a:r>
              <a:rPr lang="ru-RU" sz="24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Карлсоном</a:t>
            </a:r>
            <a:r>
              <a:rPr lang="ru-RU" sz="2400" b="1" dirty="0">
                <a:latin typeface="Georgia" panose="02040502050405020303" pitchFamily="18" charset="0"/>
                <a:cs typeface="Times New Roman" panose="02020603050405020304" pitchFamily="18" charset="0"/>
              </a:rPr>
              <a:t>) </a:t>
            </a:r>
            <a:r>
              <a:rPr lang="ru-RU" sz="24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Сванте</a:t>
            </a:r>
            <a:r>
              <a:rPr lang="ru-RU" sz="24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младший ребёнок в семье </a:t>
            </a:r>
            <a:r>
              <a:rPr lang="ru-RU" sz="2400" b="1" dirty="0" err="1">
                <a:latin typeface="Georgia" panose="02040502050405020303" pitchFamily="18" charset="0"/>
                <a:cs typeface="Times New Roman" panose="02020603050405020304" pitchFamily="18" charset="0"/>
              </a:rPr>
              <a:t>Свантесон</a:t>
            </a:r>
            <a:r>
              <a:rPr lang="ru-RU" sz="2400" b="1" dirty="0">
                <a:latin typeface="Georgia" panose="02040502050405020303" pitchFamily="18" charset="0"/>
                <a:cs typeface="Times New Roman" panose="02020603050405020304" pitchFamily="18" charset="0"/>
              </a:rPr>
              <a:t>, по прозвищу Малыш.</a:t>
            </a:r>
          </a:p>
        </p:txBody>
      </p:sp>
    </p:spTree>
    <p:extLst>
      <p:ext uri="{BB962C8B-B14F-4D97-AF65-F5344CB8AC3E}">
        <p14:creationId xmlns:p14="http://schemas.microsoft.com/office/powerpoint/2010/main" val="373446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571</TotalTime>
  <Words>2151</Words>
  <Application>Microsoft Office PowerPoint</Application>
  <PresentationFormat>Произвольный</PresentationFormat>
  <Paragraphs>109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Georgia</vt:lpstr>
      <vt:lpstr>ProximaNova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76</cp:revision>
  <cp:lastPrinted>2020-03-26T12:47:03Z</cp:lastPrinted>
  <dcterms:created xsi:type="dcterms:W3CDTF">2019-10-29T06:54:25Z</dcterms:created>
  <dcterms:modified xsi:type="dcterms:W3CDTF">2020-08-31T06:31:27Z</dcterms:modified>
</cp:coreProperties>
</file>