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61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E1C4A5-3729-4BD3-93B8-A8EBAFF6133A}" type="datetimeFigureOut">
              <a:rPr lang="ru-RU" smtClean="0"/>
              <a:pPr/>
              <a:t>28.01.2016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86EEE2-9262-406B-AF47-3F31D93DAE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07249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Выделение нужного звука в слове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Пользователь\Мои документы\Мои рисунки\Копия (2) Копия img98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AFB"/>
              </a:clrFrom>
              <a:clrTo>
                <a:srgbClr val="FEFAFB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6655539" cy="37147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5" name="Picture 3" descr="C:\Documents and Settings\Пользователь\Мои документы\Мои рисунки\Копия (2) Копия img98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7F2F8"/>
              </a:clrFrom>
              <a:clrTo>
                <a:srgbClr val="F7F2F8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785926"/>
            <a:ext cx="5072098" cy="463280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076" name="Picture 4" descr="C:\Documents and Settings\Пользователь\Мои документы\Мои рисунки\img98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4EEF2"/>
              </a:clrFrom>
              <a:clrTo>
                <a:srgbClr val="F4EEF2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1285860"/>
            <a:ext cx="5202258" cy="449713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Пользователь\Мои документы\Мои рисунки\Копия Копия img983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DF9FA"/>
              </a:clrFrom>
              <a:clrTo>
                <a:srgbClr val="FDF9FA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071546"/>
            <a:ext cx="3681413" cy="34686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500034" y="285728"/>
            <a:ext cx="807249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Расширение словарного запаса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C:\Documents and Settings\Пользователь\Мои документы\Мои рисунки\Копия img99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CF8F9"/>
              </a:clrFrom>
              <a:clrTo>
                <a:srgbClr val="FCF8F9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928802"/>
            <a:ext cx="6781800" cy="342902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4099" name="Picture 3" descr="C:\Documents and Settings\Пользователь\Мои документы\Мои рисунки\Копия (3) Копия img98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DF8FF"/>
              </a:clrFrom>
              <a:clrTo>
                <a:srgbClr val="FDF8FF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286124"/>
            <a:ext cx="6696075" cy="28257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09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409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Формирование грамматического строя речи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Пользователь\Мои документы\Мои рисунки\img99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5F1F2"/>
              </a:clrFrom>
              <a:clrTo>
                <a:srgbClr val="F5F1F2">
                  <a:alpha val="0"/>
                </a:srgbClr>
              </a:clrTo>
            </a:clrChange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71546"/>
            <a:ext cx="6762750" cy="5410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3" name="Picture 3" descr="C:\Documents and Settings\Пользователь\Мои документы\Мои рисунки\img99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9F4F8"/>
              </a:clrFrom>
              <a:clrTo>
                <a:srgbClr val="F9F4F8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000108"/>
            <a:ext cx="5934093" cy="552094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4" name="Picture 4" descr="C:\Documents and Settings\Пользователь\Мои документы\Мои рисунки\img00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5F3F8"/>
              </a:clrFrom>
              <a:clrTo>
                <a:srgbClr val="F5F3F8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000108"/>
            <a:ext cx="5679896" cy="550072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125" name="Picture 5" descr="C:\Documents and Settings\Пользователь\Мои документы\Мои рисунки\img002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3F2F7"/>
              </a:clrFrom>
              <a:clrTo>
                <a:srgbClr val="F3F2F7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1000108"/>
            <a:ext cx="5537215" cy="55626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15025958"/>
      </p:ext>
    </p:extLst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Развитие навыков связной  речи</a:t>
            </a:r>
            <a:endParaRPr lang="ru-RU" sz="32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0F6FC6">
                      <a:tint val="40000"/>
                      <a:satMod val="250000"/>
                    </a:srgbClr>
                  </a:gs>
                  <a:gs pos="9000">
                    <a:srgbClr val="0F6FC6">
                      <a:tint val="52000"/>
                      <a:satMod val="300000"/>
                    </a:srgbClr>
                  </a:gs>
                  <a:gs pos="50000">
                    <a:srgbClr val="0F6FC6">
                      <a:shade val="20000"/>
                      <a:satMod val="300000"/>
                    </a:srgbClr>
                  </a:gs>
                  <a:gs pos="79000">
                    <a:srgbClr val="0F6FC6">
                      <a:tint val="52000"/>
                      <a:satMod val="300000"/>
                    </a:srgbClr>
                  </a:gs>
                  <a:gs pos="100000">
                    <a:srgbClr val="0F6FC6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Пользователь\Мои документы\Мои рисунки\img98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AFB"/>
              </a:clrFrom>
              <a:clrTo>
                <a:srgbClr val="FEFAFB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6759575" cy="19653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147" name="Picture 3" descr="C:\Documents and Settings\Пользователь\Мои документы\Мои рисунки\img993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BF7F8"/>
              </a:clrFrom>
              <a:clrTo>
                <a:srgbClr val="FBF7F8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214554"/>
            <a:ext cx="6665913" cy="192881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148" name="Picture 4" descr="C:\Documents and Settings\Пользователь\Мои документы\Мои рисунки\Копия img001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EDECF1"/>
              </a:clrFrom>
              <a:clrTo>
                <a:srgbClr val="EDECF1">
                  <a:alpha val="0"/>
                </a:srgbClr>
              </a:clrTo>
            </a:clrChange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9037" y="3143248"/>
            <a:ext cx="6684963" cy="18573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149" name="Picture 5" descr="C:\Documents and Settings\Пользователь\Мои документы\Мои рисунки\img98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857628"/>
            <a:ext cx="5287978" cy="235745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1314437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42968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Формирование интереса к чтению</a:t>
            </a:r>
            <a:endParaRPr lang="ru-RU" sz="32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0F6FC6">
                      <a:tint val="40000"/>
                      <a:satMod val="250000"/>
                    </a:srgbClr>
                  </a:gs>
                  <a:gs pos="9000">
                    <a:srgbClr val="0F6FC6">
                      <a:tint val="52000"/>
                      <a:satMod val="300000"/>
                    </a:srgbClr>
                  </a:gs>
                  <a:gs pos="50000">
                    <a:srgbClr val="0F6FC6">
                      <a:shade val="20000"/>
                      <a:satMod val="300000"/>
                    </a:srgbClr>
                  </a:gs>
                  <a:gs pos="79000">
                    <a:srgbClr val="0F6FC6">
                      <a:tint val="52000"/>
                      <a:satMod val="300000"/>
                    </a:srgbClr>
                  </a:gs>
                  <a:gs pos="100000">
                    <a:srgbClr val="0F6FC6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928670"/>
            <a:ext cx="864399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Терпеливо помогать ребенку, если у него недостаточная скорость чтения.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Обучая детей чтению, опираться на их интересы.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Рассказывать детям сказки.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Чаще устраивать семейные чтения.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 Читать самим.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Есть вещи, которые детям лучше не слышать и не знать: например, споры родителей на бытовые темы и т.п. Но споры отца и матери по поводу прочитанной книги дети должны слышать обязательно.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Принимать во внимание, что возраст с 7 до 16 лет </a:t>
            </a:r>
            <a:r>
              <a:rPr lang="ru-RU" altLang="zh-TW" dirty="0" smtClean="0">
                <a:solidFill>
                  <a:prstClr val="black"/>
                </a:solidFill>
              </a:rPr>
              <a:t>—</a:t>
            </a:r>
            <a:r>
              <a:rPr lang="ru-RU" dirty="0" smtClean="0">
                <a:solidFill>
                  <a:prstClr val="black"/>
                </a:solidFill>
              </a:rPr>
              <a:t> это промежуток жизненного пути, когда человек либо приобретает потребность в чтении и реализует ее в течение всей жизни, либо упускает эту возможность.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Не всегда спешить сразу отвечать на детские вопросы.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 Собирать дома различные словари: толковый, орфографический, энциклопедический, иностранных слов и т.д.;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Стараться приобретать и дарить детям хорошие книги, обязательно с надписью.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Вместе с ребенком создать для него такую библиотеку, чтобы в ней были разные книги, а не только, например, фантастика и приключения.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 Вместе покупать, читать, ремонтировать книги, обсуждать прочитанное.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prstClr val="black"/>
                </a:solidFill>
              </a:rPr>
              <a:t> Обязательно записать ребенка в библиотеку. Время от времени ходить туда вместе с ним.   </a:t>
            </a:r>
          </a:p>
          <a:p>
            <a:endParaRPr lang="ru-RU" dirty="0" smtClean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344584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Пользователь\Мои документы\Мои рисунки\img0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357298"/>
            <a:ext cx="2428892" cy="32861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171" name="Picture 3" descr="C:\Documents and Settings\Пользователь\Мои документы\Мои рисунки\img0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1428736"/>
            <a:ext cx="2286016" cy="32448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TextBox 3"/>
          <p:cNvSpPr txBox="1"/>
          <p:nvPr/>
        </p:nvSpPr>
        <p:spPr>
          <a:xfrm>
            <a:off x="285720" y="285728"/>
            <a:ext cx="842968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rgbClr val="0F6FC6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0F6FC6">
                        <a:tint val="40000"/>
                        <a:satMod val="250000"/>
                      </a:srgbClr>
                    </a:gs>
                    <a:gs pos="9000">
                      <a:srgbClr val="0F6FC6">
                        <a:tint val="52000"/>
                        <a:satMod val="300000"/>
                      </a:srgbClr>
                    </a:gs>
                    <a:gs pos="50000">
                      <a:srgbClr val="0F6FC6">
                        <a:shade val="20000"/>
                        <a:satMod val="300000"/>
                      </a:srgbClr>
                    </a:gs>
                    <a:gs pos="79000">
                      <a:srgbClr val="0F6FC6">
                        <a:tint val="52000"/>
                        <a:satMod val="300000"/>
                      </a:srgbClr>
                    </a:gs>
                    <a:gs pos="100000">
                      <a:srgbClr val="0F6FC6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  <a:endParaRPr lang="ru-RU" sz="3200" b="1" dirty="0">
              <a:ln w="10541" cmpd="sng">
                <a:solidFill>
                  <a:srgbClr val="0F6FC6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0F6FC6">
                      <a:tint val="40000"/>
                      <a:satMod val="250000"/>
                    </a:srgbClr>
                  </a:gs>
                  <a:gs pos="9000">
                    <a:srgbClr val="0F6FC6">
                      <a:tint val="52000"/>
                      <a:satMod val="300000"/>
                    </a:srgbClr>
                  </a:gs>
                  <a:gs pos="50000">
                    <a:srgbClr val="0F6FC6">
                      <a:shade val="20000"/>
                      <a:satMod val="300000"/>
                    </a:srgbClr>
                  </a:gs>
                  <a:gs pos="79000">
                    <a:srgbClr val="0F6FC6">
                      <a:tint val="52000"/>
                      <a:satMod val="300000"/>
                    </a:srgbClr>
                  </a:gs>
                  <a:gs pos="100000">
                    <a:srgbClr val="0F6FC6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214950"/>
            <a:ext cx="39290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Дереклеева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Н.И. Новые родительские собрания: 1-4 классы. – М.: ВАКО, 2006.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528638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Дорофеева А.М. Развитие речи. – М.: МОЗАИКА-СИНТЕЗ, 2000.</a:t>
            </a:r>
          </a:p>
        </p:txBody>
      </p:sp>
    </p:spTree>
    <p:extLst>
      <p:ext uri="{BB962C8B-B14F-4D97-AF65-F5344CB8AC3E}">
        <p14:creationId xmlns:p14="http://schemas.microsoft.com/office/powerpoint/2010/main" val="3643201592"/>
      </p:ext>
    </p:extLst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255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максимова</dc:creator>
  <cp:lastModifiedBy>RePack by Diakov</cp:lastModifiedBy>
  <cp:revision>30</cp:revision>
  <dcterms:created xsi:type="dcterms:W3CDTF">2010-03-07T06:30:02Z</dcterms:created>
  <dcterms:modified xsi:type="dcterms:W3CDTF">2016-01-27T19:31:45Z</dcterms:modified>
</cp:coreProperties>
</file>