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7" r:id="rId9"/>
    <p:sldId id="264" r:id="rId10"/>
    <p:sldId id="265" r:id="rId11"/>
    <p:sldId id="266" r:id="rId12"/>
    <p:sldId id="268" r:id="rId13"/>
    <p:sldId id="269" r:id="rId14"/>
    <p:sldId id="270" r:id="rId15"/>
    <p:sldId id="271" r:id="rId16"/>
    <p:sldId id="273" r:id="rId17"/>
    <p:sldId id="275" r:id="rId18"/>
    <p:sldId id="276" r:id="rId19"/>
  </p:sldIdLst>
  <p:sldSz cx="9144000" cy="6858000" type="screen4x3"/>
  <p:notesSz cx="6858000" cy="9144000"/>
  <p:custDataLst>
    <p:tags r:id="rId21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27102A9-8310-4765-A935-A1911B00CA55}" styleName="Светлый стиль 1 - акцент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1416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ags" Target="tags/tag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C7F593-B192-4ABB-B9F8-195FDF34AF38}" type="datetimeFigureOut">
              <a:rPr lang="ru-RU" smtClean="0"/>
              <a:pPr/>
              <a:t>09.08.2019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CC420E-762F-4537-9AD0-ACF9BAEFCA7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CC420E-762F-4537-9AD0-ACF9BAEFCA70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7CB31-5EEA-4F4F-8BF8-06CC707A02DA}" type="datetimeFigureOut">
              <a:rPr lang="ru-RU" smtClean="0"/>
              <a:pPr/>
              <a:t>09.08.2019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1ED38-BBBF-4261-B078-90C288D5E38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88318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7CB31-5EEA-4F4F-8BF8-06CC707A02DA}" type="datetimeFigureOut">
              <a:rPr lang="ru-RU" smtClean="0"/>
              <a:pPr/>
              <a:t>09.08.2019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1ED38-BBBF-4261-B078-90C288D5E38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15782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21969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7CB31-5EEA-4F4F-8BF8-06CC707A02DA}" type="datetimeFigureOut">
              <a:rPr lang="ru-RU" smtClean="0"/>
              <a:pPr/>
              <a:t>09.08.2019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1ED38-BBBF-4261-B078-90C288D5E38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01169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7CB31-5EEA-4F4F-8BF8-06CC707A02DA}" type="datetimeFigureOut">
              <a:rPr lang="ru-RU" smtClean="0"/>
              <a:pPr/>
              <a:t>09.08.2019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1ED38-BBBF-4261-B078-90C288D5E38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52395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7CB31-5EEA-4F4F-8BF8-06CC707A02DA}" type="datetimeFigureOut">
              <a:rPr lang="ru-RU" smtClean="0"/>
              <a:pPr/>
              <a:t>09.08.2019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1ED38-BBBF-4261-B078-90C288D5E38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80303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71487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86150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7CB31-5EEA-4F4F-8BF8-06CC707A02DA}" type="datetimeFigureOut">
              <a:rPr lang="ru-RU" smtClean="0"/>
              <a:pPr/>
              <a:t>09.08.2019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1ED38-BBBF-4261-B078-90C288D5E38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168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7CB31-5EEA-4F4F-8BF8-06CC707A02DA}" type="datetimeFigureOut">
              <a:rPr lang="ru-RU" smtClean="0"/>
              <a:pPr/>
              <a:t>09.08.2019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1ED38-BBBF-4261-B078-90C288D5E38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29429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7CB31-5EEA-4F4F-8BF8-06CC707A02DA}" type="datetimeFigureOut">
              <a:rPr lang="ru-RU" smtClean="0"/>
              <a:pPr/>
              <a:t>09.08.2019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1ED38-BBBF-4261-B078-90C288D5E38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02292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7CB31-5EEA-4F4F-8BF8-06CC707A02DA}" type="datetimeFigureOut">
              <a:rPr lang="ru-RU" smtClean="0"/>
              <a:pPr/>
              <a:t>09.08.2019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1ED38-BBBF-4261-B078-90C288D5E38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17676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7CB31-5EEA-4F4F-8BF8-06CC707A02DA}" type="datetimeFigureOut">
              <a:rPr lang="ru-RU" smtClean="0"/>
              <a:pPr/>
              <a:t>09.08.2019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1ED38-BBBF-4261-B078-90C288D5E38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64427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7CB31-5EEA-4F4F-8BF8-06CC707A02DA}" type="datetimeFigureOut">
              <a:rPr lang="ru-RU" smtClean="0"/>
              <a:pPr/>
              <a:t>09.08.2019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1ED38-BBBF-4261-B078-90C288D5E38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22456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3000" r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A7CB31-5EEA-4F4F-8BF8-06CC707A02DA}" type="datetimeFigureOut">
              <a:rPr lang="ru-RU" smtClean="0"/>
              <a:pPr/>
              <a:t>09.08.2019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01ED38-BBBF-4261-B078-90C288D5E38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46737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941095" y="673768"/>
            <a:ext cx="651309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4800" i="1" dirty="0" smtClean="0">
                <a:latin typeface="Times New Roman" pitchFamily="18" charset="0"/>
                <a:cs typeface="Times New Roman" pitchFamily="18" charset="0"/>
              </a:rPr>
              <a:t>Использование проектных задач при формировании коммуникативных УУД</a:t>
            </a:r>
          </a:p>
        </p:txBody>
      </p:sp>
      <p:sp>
        <p:nvSpPr>
          <p:cNvPr id="6" name="Полилиния 5"/>
          <p:cNvSpPr/>
          <p:nvPr/>
        </p:nvSpPr>
        <p:spPr>
          <a:xfrm rot="21225795">
            <a:off x="2231574" y="2721079"/>
            <a:ext cx="5290457" cy="1360714"/>
          </a:xfrm>
          <a:custGeom>
            <a:avLst/>
            <a:gdLst>
              <a:gd name="connsiteX0" fmla="*/ 0 w 5290457"/>
              <a:gd name="connsiteY0" fmla="*/ 0 h 1360714"/>
              <a:gd name="connsiteX1" fmla="*/ 3592286 w 5290457"/>
              <a:gd name="connsiteY1" fmla="*/ 359228 h 1360714"/>
              <a:gd name="connsiteX2" fmla="*/ 5290457 w 5290457"/>
              <a:gd name="connsiteY2" fmla="*/ 1360714 h 1360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290457" h="1360714">
                <a:moveTo>
                  <a:pt x="0" y="0"/>
                </a:moveTo>
                <a:cubicBezTo>
                  <a:pt x="1355271" y="66221"/>
                  <a:pt x="2710543" y="132442"/>
                  <a:pt x="3592286" y="359228"/>
                </a:cubicBezTo>
                <a:cubicBezTo>
                  <a:pt x="4474029" y="586014"/>
                  <a:pt x="4882243" y="973364"/>
                  <a:pt x="5290457" y="1360714"/>
                </a:cubicBezTo>
              </a:path>
            </a:pathLst>
          </a:cu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олилиния 7"/>
          <p:cNvSpPr/>
          <p:nvPr/>
        </p:nvSpPr>
        <p:spPr>
          <a:xfrm rot="21395544">
            <a:off x="397183" y="4964449"/>
            <a:ext cx="4300152" cy="767782"/>
          </a:xfrm>
          <a:custGeom>
            <a:avLst/>
            <a:gdLst>
              <a:gd name="connsiteX0" fmla="*/ 0 w 5290457"/>
              <a:gd name="connsiteY0" fmla="*/ 0 h 1360714"/>
              <a:gd name="connsiteX1" fmla="*/ 3592286 w 5290457"/>
              <a:gd name="connsiteY1" fmla="*/ 359228 h 1360714"/>
              <a:gd name="connsiteX2" fmla="*/ 5290457 w 5290457"/>
              <a:gd name="connsiteY2" fmla="*/ 1360714 h 1360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290457" h="1360714">
                <a:moveTo>
                  <a:pt x="0" y="0"/>
                </a:moveTo>
                <a:cubicBezTo>
                  <a:pt x="1355271" y="66221"/>
                  <a:pt x="2710543" y="132442"/>
                  <a:pt x="3592286" y="359228"/>
                </a:cubicBezTo>
                <a:cubicBezTo>
                  <a:pt x="4474029" y="586014"/>
                  <a:pt x="4882243" y="973364"/>
                  <a:pt x="5290457" y="1360714"/>
                </a:cubicBezTo>
              </a:path>
            </a:pathLst>
          </a:custGeom>
          <a:ln/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786062" y="4106779"/>
            <a:ext cx="4362883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Бежнарёва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Ирина Александр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овна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учитель начальных классов                                                 МОАУ СОШ № 6                                                 г. Свободный    2015</a:t>
            </a:r>
          </a:p>
          <a:p>
            <a:r>
              <a:rPr lang="ru-RU" sz="280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ru-RU" sz="2800" i="1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5877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4850" y="1219200"/>
            <a:ext cx="7886700" cy="4191000"/>
          </a:xfrm>
        </p:spPr>
        <p:txBody>
          <a:bodyPr>
            <a:normAutofit/>
          </a:bodyPr>
          <a:lstStyle/>
          <a:p>
            <a:pPr algn="ctr"/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                   </a:t>
            </a:r>
            <a:r>
              <a:rPr lang="ru-RU" sz="3100" b="1" i="1" dirty="0" smtClean="0">
                <a:latin typeface="Times New Roman" pitchFamily="18" charset="0"/>
                <a:cs typeface="Times New Roman" pitchFamily="18" charset="0"/>
              </a:rPr>
              <a:t>Результат работы группы № 1</a:t>
            </a:r>
            <a:r>
              <a:rPr lang="ru-RU" sz="3100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1.Мягкость согласного на письме обозначена при помощи  «</a:t>
            </a:r>
            <a:r>
              <a:rPr lang="ru-RU" sz="3100" dirty="0" err="1" smtClean="0">
                <a:latin typeface="Times New Roman" pitchFamily="18" charset="0"/>
                <a:cs typeface="Times New Roman" pitchFamily="18" charset="0"/>
              </a:rPr>
              <a:t>ь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».</a:t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2.Расшифрованные слова: пол</a:t>
            </a:r>
            <a:r>
              <a:rPr lang="ru-RU" sz="3100" u="sng" dirty="0" smtClean="0">
                <a:latin typeface="Times New Roman" pitchFamily="18" charset="0"/>
                <a:cs typeface="Times New Roman" pitchFamily="18" charset="0"/>
              </a:rPr>
              <a:t>ь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за, зор</a:t>
            </a:r>
            <a:r>
              <a:rPr lang="ru-RU" sz="3100" u="sng" dirty="0" smtClean="0">
                <a:latin typeface="Times New Roman" pitchFamily="18" charset="0"/>
                <a:cs typeface="Times New Roman" pitchFamily="18" charset="0"/>
              </a:rPr>
              <a:t>ь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ка, бан</a:t>
            </a:r>
            <a:r>
              <a:rPr lang="ru-RU" sz="3100" u="sng" dirty="0" smtClean="0">
                <a:latin typeface="Times New Roman" pitchFamily="18" charset="0"/>
                <a:cs typeface="Times New Roman" pitchFamily="18" charset="0"/>
              </a:rPr>
              <a:t>ь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ка, дол</a:t>
            </a:r>
            <a:r>
              <a:rPr lang="ru-RU" sz="3100" u="sng" dirty="0" smtClean="0">
                <a:latin typeface="Times New Roman" pitchFamily="18" charset="0"/>
                <a:cs typeface="Times New Roman" pitchFamily="18" charset="0"/>
              </a:rPr>
              <a:t>ь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ка, богатыр</a:t>
            </a:r>
            <a:r>
              <a:rPr lang="ru-RU" sz="3100" u="sng" dirty="0" smtClean="0">
                <a:latin typeface="Times New Roman" pitchFamily="18" charset="0"/>
                <a:cs typeface="Times New Roman" pitchFamily="18" charset="0"/>
              </a:rPr>
              <a:t>ь</a:t>
            </a: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Групповая работа в начальной школе.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1" y="447328"/>
            <a:ext cx="3619500" cy="2676872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 descr="Рабочая программа курса - Новинки книжного мира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0374" y="485006"/>
            <a:ext cx="3922400" cy="2614647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Прямоугольник 4"/>
          <p:cNvSpPr/>
          <p:nvPr/>
        </p:nvSpPr>
        <p:spPr>
          <a:xfrm>
            <a:off x="723900" y="3676650"/>
            <a:ext cx="737235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Задание № 3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Придумать занимательное задание со своим способом обозначения мягкости</a:t>
            </a:r>
            <a:endParaRPr lang="ru-RU" sz="2800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5999" y="415637"/>
            <a:ext cx="6317673" cy="17235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            Результат  работы группы № 1</a:t>
            </a:r>
          </a:p>
          <a:p>
            <a:pPr algn="ctr">
              <a:buFontTx/>
              <a:buChar char="-"/>
            </a:pP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Найди спрятанные слова</a:t>
            </a:r>
          </a:p>
          <a:p>
            <a:pPr algn="ctr">
              <a:buFontTx/>
              <a:buChar char="-"/>
            </a:pP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585932" y="2333765"/>
          <a:ext cx="8092825" cy="2452256"/>
        </p:xfrm>
        <a:graphic>
          <a:graphicData uri="http://schemas.openxmlformats.org/drawingml/2006/table">
            <a:tbl>
              <a:tblPr firstRow="1" bandRow="1">
                <a:tableStyleId>{D27102A9-8310-4765-A935-A1911B00CA55}</a:tableStyleId>
              </a:tblPr>
              <a:tblGrid>
                <a:gridCol w="38359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0611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610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8359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83591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83591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83591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42100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383591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383591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383591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383591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383591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383591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383591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383591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  <a:gridCol w="383591">
                  <a:extLst>
                    <a:ext uri="{9D8B030D-6E8A-4147-A177-3AD203B41FA5}">
                      <a16:colId xmlns:a16="http://schemas.microsoft.com/office/drawing/2014/main" val="20016"/>
                    </a:ext>
                  </a:extLst>
                </a:gridCol>
                <a:gridCol w="482417">
                  <a:extLst>
                    <a:ext uri="{9D8B030D-6E8A-4147-A177-3AD203B41FA5}">
                      <a16:colId xmlns:a16="http://schemas.microsoft.com/office/drawing/2014/main" val="20017"/>
                    </a:ext>
                  </a:extLst>
                </a:gridCol>
                <a:gridCol w="284765">
                  <a:extLst>
                    <a:ext uri="{9D8B030D-6E8A-4147-A177-3AD203B41FA5}">
                      <a16:colId xmlns:a16="http://schemas.microsoft.com/office/drawing/2014/main" val="20018"/>
                    </a:ext>
                  </a:extLst>
                </a:gridCol>
                <a:gridCol w="383591">
                  <a:extLst>
                    <a:ext uri="{9D8B030D-6E8A-4147-A177-3AD203B41FA5}">
                      <a16:colId xmlns:a16="http://schemas.microsoft.com/office/drawing/2014/main" val="20019"/>
                    </a:ext>
                  </a:extLst>
                </a:gridCol>
                <a:gridCol w="383591">
                  <a:extLst>
                    <a:ext uri="{9D8B030D-6E8A-4147-A177-3AD203B41FA5}">
                      <a16:colId xmlns:a16="http://schemas.microsoft.com/office/drawing/2014/main" val="20020"/>
                    </a:ext>
                  </a:extLst>
                </a:gridCol>
              </a:tblGrid>
              <a:tr h="1226128">
                <a:tc>
                  <a:txBody>
                    <a:bodyPr/>
                    <a:lstStyle/>
                    <a:p>
                      <a:pPr algn="ctr"/>
                      <a:endParaRPr lang="ru-RU" sz="2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к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400" b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н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400" b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ь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к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л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400" b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ь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к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к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л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400" b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ь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к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у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л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я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2400" b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226128">
                <a:tc gridSpan="2"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2400" b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2400" b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ь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г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л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2400" b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ь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b="1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к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b="1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ru-RU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endParaRPr lang="ru-RU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b="1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6889" y="1078173"/>
            <a:ext cx="7886700" cy="461294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      </a:t>
            </a:r>
            <a:r>
              <a:rPr lang="ru-RU" b="1" dirty="0" smtClean="0"/>
              <a:t>Задание № 4</a:t>
            </a:r>
            <a:br>
              <a:rPr lang="ru-RU" b="1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    Сформулируйте признаки, по которым     можно определить правильность выполнения  ваших заданий 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( </a:t>
            </a:r>
            <a:r>
              <a:rPr lang="ru-RU" sz="2400" dirty="0" smtClean="0"/>
              <a:t>при затруднении взрослый помогает записать признаки оценивания выполненных заданий)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1981200"/>
            <a:ext cx="7886700" cy="302895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smtClean="0"/>
              <a:t/>
            </a:r>
            <a:br>
              <a:rPr lang="ru-RU" b="1" smtClean="0"/>
            </a:br>
            <a:r>
              <a:rPr lang="ru-RU" b="1" smtClean="0"/>
              <a:t/>
            </a:r>
            <a:br>
              <a:rPr lang="ru-RU" b="1" smtClean="0"/>
            </a:br>
            <a:r>
              <a:rPr lang="ru-RU" b="1" smtClean="0"/>
              <a:t>Признаки </a:t>
            </a:r>
            <a:r>
              <a:rPr lang="ru-RU" b="1" dirty="0" smtClean="0"/>
              <a:t>определения правильности выполнения работы:</a:t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3100" i="1" dirty="0" smtClean="0">
                <a:latin typeface="Times New Roman" pitchFamily="18" charset="0"/>
                <a:cs typeface="Times New Roman" pitchFamily="18" charset="0"/>
              </a:rPr>
              <a:t>1.Правильность и обоснование ответа.</a:t>
            </a:r>
            <a:br>
              <a:rPr lang="ru-RU" sz="31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i="1" dirty="0" smtClean="0">
                <a:latin typeface="Times New Roman" pitchFamily="18" charset="0"/>
                <a:cs typeface="Times New Roman" pitchFamily="18" charset="0"/>
              </a:rPr>
              <a:t>2. Полнота ответа.</a:t>
            </a:r>
            <a:br>
              <a:rPr lang="ru-RU" sz="31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i="1" dirty="0" smtClean="0">
                <a:latin typeface="Times New Roman" pitchFamily="18" charset="0"/>
                <a:cs typeface="Times New Roman" pitchFamily="18" charset="0"/>
              </a:rPr>
              <a:t>3. Логичность изложения проделанной работы.</a:t>
            </a:r>
            <a:br>
              <a:rPr lang="ru-RU" sz="31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i="1" dirty="0" smtClean="0">
                <a:latin typeface="Times New Roman" pitchFamily="18" charset="0"/>
                <a:cs typeface="Times New Roman" pitchFamily="18" charset="0"/>
              </a:rPr>
              <a:t>4.Корректность записей результатов.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19868" y="536028"/>
            <a:ext cx="7124131" cy="108642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dirty="0" smtClean="0"/>
              <a:t>Сводная таблица способов обозначения мягкости согласных на письме</a:t>
            </a:r>
            <a:br>
              <a:rPr lang="ru-RU" sz="3200" dirty="0" smtClean="0"/>
            </a:br>
            <a:endParaRPr lang="ru-RU" sz="3200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982640" y="1615365"/>
          <a:ext cx="7574507" cy="3730008"/>
        </p:xfrm>
        <a:graphic>
          <a:graphicData uri="http://schemas.openxmlformats.org/drawingml/2006/table">
            <a:tbl>
              <a:tblPr firstRow="1" bandRow="1">
                <a:tableStyleId>{D27102A9-8310-4765-A935-A1911B00CA55}</a:tableStyleId>
              </a:tblPr>
              <a:tblGrid>
                <a:gridCol w="60967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17109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9374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№ </a:t>
                      </a:r>
                      <a:r>
                        <a:rPr lang="ru-RU" sz="20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п</a:t>
                      </a: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r>
                        <a:rPr lang="ru-RU" sz="20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п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Способ обозначения мягкости согласных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Пример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i="1" dirty="0" smtClean="0"/>
                        <a:t>1</a:t>
                      </a:r>
                      <a:endParaRPr lang="ru-RU" sz="2000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i="1" dirty="0" smtClean="0"/>
                        <a:t>Мягкость согласного на письме обозначена</a:t>
                      </a:r>
                      <a:r>
                        <a:rPr lang="ru-RU" sz="2000" i="1" baseline="0" dirty="0" smtClean="0"/>
                        <a:t> при помощи «Ь»</a:t>
                      </a:r>
                      <a:endParaRPr lang="ru-RU" sz="2000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i="1" dirty="0" smtClean="0"/>
                        <a:t>Пальто, письмо</a:t>
                      </a:r>
                      <a:endParaRPr lang="ru-RU" sz="2000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sz="2000" i="1" dirty="0" smtClean="0"/>
                        <a:t>2</a:t>
                      </a:r>
                      <a:endParaRPr lang="ru-RU" sz="2000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i="1" dirty="0" smtClean="0"/>
                        <a:t>Мягкость согласного на письме обозначена при помощи гласных: - </a:t>
                      </a:r>
                      <a:r>
                        <a:rPr lang="ru-RU" sz="2000" i="1" dirty="0" err="1" smtClean="0"/>
                        <a:t>ю</a:t>
                      </a:r>
                      <a:r>
                        <a:rPr lang="ru-RU" sz="2000" i="1" dirty="0" smtClean="0"/>
                        <a:t>, - и, - е, - ё,-</a:t>
                      </a:r>
                      <a:r>
                        <a:rPr lang="ru-RU" sz="2000" i="1" baseline="0" dirty="0" smtClean="0"/>
                        <a:t> я.</a:t>
                      </a:r>
                      <a:endParaRPr lang="ru-RU" sz="2000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i="1" dirty="0" smtClean="0"/>
                        <a:t>Реки, люди</a:t>
                      </a:r>
                      <a:endParaRPr lang="ru-RU" sz="2000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626888">
                <a:tc>
                  <a:txBody>
                    <a:bodyPr/>
                    <a:lstStyle/>
                    <a:p>
                      <a:r>
                        <a:rPr lang="ru-RU" sz="2000" i="1" dirty="0" smtClean="0"/>
                        <a:t>3</a:t>
                      </a:r>
                      <a:endParaRPr lang="ru-RU" sz="2000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i="1" dirty="0" smtClean="0"/>
                        <a:t>Мягкость согласного на письме обозначена при помощи согласных, которые обозначают непарный мягкий звук «ч» и «</a:t>
                      </a:r>
                      <a:r>
                        <a:rPr lang="ru-RU" sz="2000" i="1" dirty="0" err="1" smtClean="0"/>
                        <a:t>щ</a:t>
                      </a:r>
                      <a:r>
                        <a:rPr lang="ru-RU" sz="2000" i="1" smtClean="0"/>
                        <a:t>».</a:t>
                      </a:r>
                      <a:endParaRPr lang="ru-RU" sz="2000" i="1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i="1" dirty="0" smtClean="0"/>
                        <a:t>Точка, ночной</a:t>
                      </a:r>
                      <a:endParaRPr lang="ru-RU" sz="2000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5483224"/>
          </a:xfrm>
        </p:spPr>
        <p:txBody>
          <a:bodyPr>
            <a:normAutofit/>
          </a:bodyPr>
          <a:lstStyle/>
          <a:p>
            <a:r>
              <a:rPr lang="ru-RU" dirty="0" smtClean="0"/>
              <a:t>                                       Анкета</a:t>
            </a:r>
            <a:br>
              <a:rPr lang="ru-RU" dirty="0" smtClean="0"/>
            </a:br>
            <a:r>
              <a:rPr lang="ru-RU" dirty="0" smtClean="0"/>
              <a:t>                 самооценки обучающегося</a:t>
            </a:r>
            <a:br>
              <a:rPr lang="ru-RU" dirty="0" smtClean="0"/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u="sng" dirty="0" smtClean="0">
                <a:latin typeface="Times New Roman" pitchFamily="18" charset="0"/>
                <a:cs typeface="Times New Roman" pitchFamily="18" charset="0"/>
              </a:rPr>
              <a:t>1.Кто сразу выбрал себе роль, поднимите зеленый квадрат</a:t>
            </a:r>
            <a:br>
              <a:rPr lang="ru-RU" sz="1800" b="1" u="sng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кому сложно было сразу выбрать роль, поднимите желтый квадрат</a:t>
            </a:r>
            <a:br>
              <a:rPr lang="ru-RU" sz="16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- кто не смог определиться с ролью сразу – красный квадрат.</a:t>
            </a:r>
            <a:br>
              <a:rPr lang="ru-RU" sz="16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u="sng" dirty="0" smtClean="0">
                <a:latin typeface="Times New Roman" pitchFamily="18" charset="0"/>
                <a:cs typeface="Times New Roman" pitchFamily="18" charset="0"/>
              </a:rPr>
              <a:t>2. На сколько легко тебе было работать в группе </a:t>
            </a:r>
            <a:r>
              <a:rPr lang="en-US" sz="1800" b="1" u="sng" dirty="0" smtClean="0">
                <a:latin typeface="Times New Roman" pitchFamily="18" charset="0"/>
                <a:cs typeface="Times New Roman" pitchFamily="18" charset="0"/>
              </a:rPr>
              <a:t>?</a:t>
            </a:r>
            <a:r>
              <a:rPr lang="ru-RU" sz="1800" b="1" u="sng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u="sng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- зеленый – очень легко</a:t>
            </a:r>
            <a:br>
              <a:rPr lang="ru-RU" sz="16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- желтый – не очень легко</a:t>
            </a:r>
            <a:br>
              <a:rPr lang="ru-RU" sz="16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- красный – сложно</a:t>
            </a:r>
            <a:br>
              <a:rPr lang="ru-RU" sz="16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u="sng" dirty="0" smtClean="0">
                <a:latin typeface="Times New Roman" pitchFamily="18" charset="0"/>
                <a:cs typeface="Times New Roman" pitchFamily="18" charset="0"/>
              </a:rPr>
              <a:t>3.Какова моя роль при работе на общий результат</a:t>
            </a:r>
            <a:r>
              <a:rPr lang="en-US" sz="1800" b="1" u="sng" dirty="0" smtClean="0">
                <a:latin typeface="Times New Roman" pitchFamily="18" charset="0"/>
                <a:cs typeface="Times New Roman" pitchFamily="18" charset="0"/>
              </a:rPr>
              <a:t>?</a:t>
            </a:r>
            <a:r>
              <a:rPr lang="ru-RU" sz="1800" b="1" u="sng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b="1" u="sng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- зеленый – без меня бы работы не выполнилась</a:t>
            </a:r>
            <a:br>
              <a:rPr lang="ru-RU" sz="16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- желтый – я немного помог</a:t>
            </a:r>
            <a:br>
              <a:rPr lang="ru-RU" sz="1600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- красный – я ничего не сделал</a:t>
            </a:r>
            <a:endParaRPr lang="ru-RU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74758" y="336883"/>
            <a:ext cx="6569242" cy="962527"/>
          </a:xfrm>
        </p:spPr>
        <p:txBody>
          <a:bodyPr>
            <a:normAutofit fontScale="90000"/>
          </a:bodyPr>
          <a:lstStyle/>
          <a:p>
            <a:r>
              <a:rPr lang="ru-RU" sz="3300" b="1" dirty="0" smtClean="0"/>
              <a:t>ТАБЛИЦА </a:t>
            </a:r>
            <a:br>
              <a:rPr lang="ru-RU" sz="3300" b="1" dirty="0" smtClean="0"/>
            </a:br>
            <a:r>
              <a:rPr lang="ru-RU" sz="3300" b="1" dirty="0" smtClean="0"/>
              <a:t>САМООЦЕНКИ ОБУЧАЮЩИХСЯ</a:t>
            </a:r>
            <a:endParaRPr lang="ru-RU" sz="33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90337" y="409075"/>
            <a:ext cx="7628022" cy="5197641"/>
          </a:xfrm>
        </p:spPr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481263" y="1589504"/>
          <a:ext cx="8229600" cy="3663836"/>
        </p:xfrm>
        <a:graphic>
          <a:graphicData uri="http://schemas.openxmlformats.org/drawingml/2006/table">
            <a:tbl>
              <a:tblPr firstRow="1" bandRow="1">
                <a:tableStyleId>{D27102A9-8310-4765-A935-A1911B00CA55}</a:tableStyleId>
              </a:tblPr>
              <a:tblGrid>
                <a:gridCol w="136438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1597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3574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31349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664970">
                <a:tc>
                  <a:txBody>
                    <a:bodyPr/>
                    <a:lstStyle/>
                    <a:p>
                      <a:pPr algn="ctr"/>
                      <a:endParaRPr lang="ru-RU" i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latin typeface="Times New Roman" pitchFamily="18" charset="0"/>
                          <a:cs typeface="Times New Roman" pitchFamily="18" charset="0"/>
                        </a:rPr>
                        <a:t>Выбор роли</a:t>
                      </a:r>
                      <a:endParaRPr lang="ru-RU" sz="2000" dirty="0">
                        <a:ln>
                          <a:solidFill>
                            <a:sysClr val="windowText" lastClr="000000"/>
                          </a:solidFill>
                        </a:ln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latin typeface="Times New Roman" pitchFamily="18" charset="0"/>
                          <a:cs typeface="Times New Roman" pitchFamily="18" charset="0"/>
                        </a:rPr>
                        <a:t>Работа в группе</a:t>
                      </a:r>
                      <a:endParaRPr lang="ru-RU" sz="2000" dirty="0">
                        <a:ln>
                          <a:solidFill>
                            <a:sysClr val="windowText" lastClr="000000"/>
                          </a:solidFill>
                        </a:ln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>
                          <a:ln>
                            <a:solidFill>
                              <a:sysClr val="windowText" lastClr="000000"/>
                            </a:solidFill>
                          </a:ln>
                          <a:latin typeface="Times New Roman" pitchFamily="18" charset="0"/>
                          <a:cs typeface="Times New Roman" pitchFamily="18" charset="0"/>
                        </a:rPr>
                        <a:t>Работа на общий результата</a:t>
                      </a:r>
                      <a:endParaRPr lang="ru-RU" sz="2000" dirty="0">
                        <a:ln>
                          <a:solidFill>
                            <a:sysClr val="windowText" lastClr="000000"/>
                          </a:solidFill>
                        </a:ln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64970"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Анастасия</a:t>
                      </a:r>
                      <a:endParaRPr lang="ru-RU" sz="16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n>
                            <a:solidFill>
                              <a:sysClr val="windowText" lastClr="000000"/>
                            </a:solidFill>
                          </a:ln>
                        </a:rPr>
                        <a:t>ж</a:t>
                      </a:r>
                      <a:endParaRPr lang="ru-RU" dirty="0">
                        <a:ln>
                          <a:solidFill>
                            <a:sysClr val="windowText" lastClr="000000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n>
                            <a:solidFill>
                              <a:sysClr val="windowText" lastClr="000000"/>
                            </a:solidFill>
                          </a:ln>
                        </a:rPr>
                        <a:t>ж</a:t>
                      </a:r>
                      <a:endParaRPr lang="ru-RU" dirty="0">
                        <a:ln>
                          <a:solidFill>
                            <a:sysClr val="windowText" lastClr="000000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n>
                            <a:solidFill>
                              <a:sysClr val="windowText" lastClr="000000"/>
                            </a:solidFill>
                          </a:ln>
                        </a:rPr>
                        <a:t>ж</a:t>
                      </a:r>
                      <a:endParaRPr lang="ru-RU" dirty="0">
                        <a:ln>
                          <a:solidFill>
                            <a:sysClr val="windowText" lastClr="000000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64970"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Павел</a:t>
                      </a:r>
                      <a:endParaRPr lang="ru-RU" sz="16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n>
                            <a:solidFill>
                              <a:sysClr val="windowText" lastClr="000000"/>
                            </a:solidFill>
                          </a:ln>
                        </a:rPr>
                        <a:t>ж</a:t>
                      </a:r>
                      <a:endParaRPr lang="ru-RU" dirty="0">
                        <a:ln>
                          <a:solidFill>
                            <a:sysClr val="windowText" lastClr="000000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n>
                            <a:solidFill>
                              <a:sysClr val="windowText" lastClr="000000"/>
                            </a:solidFill>
                          </a:ln>
                        </a:rPr>
                        <a:t>ж</a:t>
                      </a:r>
                      <a:endParaRPr lang="ru-RU" dirty="0">
                        <a:ln>
                          <a:solidFill>
                            <a:sysClr val="windowText" lastClr="000000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err="1" smtClean="0">
                          <a:ln>
                            <a:solidFill>
                              <a:sysClr val="windowText" lastClr="000000"/>
                            </a:solidFill>
                          </a:ln>
                        </a:rPr>
                        <a:t>з</a:t>
                      </a:r>
                      <a:endParaRPr lang="ru-RU" dirty="0">
                        <a:ln>
                          <a:solidFill>
                            <a:sysClr val="windowText" lastClr="000000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24196"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Егор</a:t>
                      </a:r>
                      <a:endParaRPr lang="ru-RU" sz="16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err="1" smtClean="0">
                          <a:ln>
                            <a:solidFill>
                              <a:sysClr val="windowText" lastClr="000000"/>
                            </a:solidFill>
                          </a:ln>
                        </a:rPr>
                        <a:t>з</a:t>
                      </a:r>
                      <a:endParaRPr lang="ru-RU" dirty="0">
                        <a:ln>
                          <a:solidFill>
                            <a:sysClr val="windowText" lastClr="000000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err="1" smtClean="0">
                          <a:ln>
                            <a:solidFill>
                              <a:sysClr val="windowText" lastClr="000000"/>
                            </a:solidFill>
                          </a:ln>
                        </a:rPr>
                        <a:t>з</a:t>
                      </a:r>
                      <a:endParaRPr lang="ru-RU" dirty="0">
                        <a:ln>
                          <a:solidFill>
                            <a:sysClr val="windowText" lastClr="000000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n>
                            <a:solidFill>
                              <a:sysClr val="windowText" lastClr="000000"/>
                            </a:solidFill>
                          </a:ln>
                        </a:rPr>
                        <a:t>ж</a:t>
                      </a:r>
                      <a:endParaRPr lang="ru-RU" dirty="0">
                        <a:ln>
                          <a:solidFill>
                            <a:sysClr val="windowText" lastClr="000000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64970">
                <a:tc>
                  <a:txBody>
                    <a:bodyPr/>
                    <a:lstStyle/>
                    <a:p>
                      <a:pPr algn="ctr"/>
                      <a:r>
                        <a:rPr lang="ru-RU" sz="16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Полина</a:t>
                      </a:r>
                      <a:endParaRPr lang="ru-RU" sz="1600" b="1" i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n>
                            <a:solidFill>
                              <a:sysClr val="windowText" lastClr="000000"/>
                            </a:solidFill>
                          </a:ln>
                        </a:rPr>
                        <a:t>ж</a:t>
                      </a:r>
                      <a:endParaRPr lang="ru-RU" dirty="0">
                        <a:ln>
                          <a:solidFill>
                            <a:sysClr val="windowText" lastClr="000000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n>
                            <a:solidFill>
                              <a:sysClr val="windowText" lastClr="000000"/>
                            </a:solidFill>
                          </a:ln>
                        </a:rPr>
                        <a:t>к</a:t>
                      </a:r>
                      <a:endParaRPr lang="ru-RU" dirty="0">
                        <a:ln>
                          <a:solidFill>
                            <a:sysClr val="windowText" lastClr="000000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ln>
                            <a:solidFill>
                              <a:sysClr val="windowText" lastClr="000000"/>
                            </a:solidFill>
                          </a:ln>
                        </a:rPr>
                        <a:t>Ж</a:t>
                      </a:r>
                    </a:p>
                    <a:p>
                      <a:pPr algn="ctr"/>
                      <a:endParaRPr lang="ru-RU" dirty="0" smtClean="0">
                        <a:ln>
                          <a:solidFill>
                            <a:sysClr val="windowText" lastClr="000000"/>
                          </a:solidFill>
                        </a:ln>
                      </a:endParaRPr>
                    </a:p>
                    <a:p>
                      <a:pPr algn="ctr"/>
                      <a:endParaRPr lang="ru-RU" dirty="0" smtClean="0">
                        <a:ln>
                          <a:solidFill>
                            <a:sysClr val="windowText" lastClr="000000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mtClean="0"/>
              <a:t>                      </a:t>
            </a:r>
            <a:br>
              <a:rPr lang="ru-RU" smtClean="0"/>
            </a:br>
            <a:r>
              <a:rPr lang="ru-RU" smtClean="0"/>
              <a:t>                       Используемые источники:</a:t>
            </a:r>
            <a:br>
              <a:rPr lang="ru-RU" smtClean="0"/>
            </a:br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871537" y="240632"/>
            <a:ext cx="5706407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36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Что такое проектная задача</a:t>
            </a:r>
            <a:r>
              <a:rPr lang="ru-RU" sz="4000" b="1" i="1" dirty="0" smtClean="0"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 algn="r"/>
            <a:endParaRPr lang="ru-RU" sz="4000" i="1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Полилиния 5"/>
          <p:cNvSpPr/>
          <p:nvPr/>
        </p:nvSpPr>
        <p:spPr>
          <a:xfrm rot="21225795">
            <a:off x="3603172" y="1052176"/>
            <a:ext cx="5290457" cy="1360714"/>
          </a:xfrm>
          <a:custGeom>
            <a:avLst/>
            <a:gdLst>
              <a:gd name="connsiteX0" fmla="*/ 0 w 5290457"/>
              <a:gd name="connsiteY0" fmla="*/ 0 h 1360714"/>
              <a:gd name="connsiteX1" fmla="*/ 3592286 w 5290457"/>
              <a:gd name="connsiteY1" fmla="*/ 359228 h 1360714"/>
              <a:gd name="connsiteX2" fmla="*/ 5290457 w 5290457"/>
              <a:gd name="connsiteY2" fmla="*/ 1360714 h 1360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290457" h="1360714">
                <a:moveTo>
                  <a:pt x="0" y="0"/>
                </a:moveTo>
                <a:cubicBezTo>
                  <a:pt x="1355271" y="66221"/>
                  <a:pt x="2710543" y="132442"/>
                  <a:pt x="3592286" y="359228"/>
                </a:cubicBezTo>
                <a:cubicBezTo>
                  <a:pt x="4474029" y="586014"/>
                  <a:pt x="4882243" y="973364"/>
                  <a:pt x="5290457" y="1360714"/>
                </a:cubicBezTo>
              </a:path>
            </a:pathLst>
          </a:custGeom>
          <a:ln w="28575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545433" y="2133600"/>
            <a:ext cx="8149388" cy="3662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Проектная задача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– это система заданий (действий), направленных на поиск пути достижения результата, которая ориентирована на применение учащимися ряда способов действий, средств и приёмов не в стандартной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(учебной) форме, в специально создаваемых учителем образовательных пространствах</a:t>
            </a:r>
            <a:r>
              <a:rPr lang="ru-RU" sz="3200" i="1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3200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4751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653143" y="493247"/>
            <a:ext cx="9949543" cy="4880858"/>
          </a:xfrm>
          <a:prstGeom prst="rect">
            <a:avLst/>
          </a:prstGeom>
          <a:solidFill>
            <a:schemeClr val="lt1">
              <a:alpha val="91000"/>
            </a:schemeClr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772886" y="2010378"/>
            <a:ext cx="779359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3200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85058" y="1018308"/>
            <a:ext cx="83653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i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Виды проектных задач</a:t>
            </a:r>
            <a:endParaRPr lang="ru-RU" sz="4000" i="1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Полилиния 5"/>
          <p:cNvSpPr/>
          <p:nvPr/>
        </p:nvSpPr>
        <p:spPr>
          <a:xfrm rot="10603738">
            <a:off x="-746043" y="1006046"/>
            <a:ext cx="5581420" cy="466671"/>
          </a:xfrm>
          <a:custGeom>
            <a:avLst/>
            <a:gdLst>
              <a:gd name="connsiteX0" fmla="*/ 0 w 5290457"/>
              <a:gd name="connsiteY0" fmla="*/ 0 h 1360714"/>
              <a:gd name="connsiteX1" fmla="*/ 3592286 w 5290457"/>
              <a:gd name="connsiteY1" fmla="*/ 359228 h 1360714"/>
              <a:gd name="connsiteX2" fmla="*/ 5290457 w 5290457"/>
              <a:gd name="connsiteY2" fmla="*/ 1360714 h 13607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290457" h="1360714">
                <a:moveTo>
                  <a:pt x="0" y="0"/>
                </a:moveTo>
                <a:cubicBezTo>
                  <a:pt x="1355271" y="66221"/>
                  <a:pt x="2710543" y="132442"/>
                  <a:pt x="3592286" y="359228"/>
                </a:cubicBezTo>
                <a:cubicBezTo>
                  <a:pt x="4474029" y="586014"/>
                  <a:pt x="4882243" y="973364"/>
                  <a:pt x="5290457" y="1360714"/>
                </a:cubicBezTo>
              </a:path>
            </a:pathLst>
          </a:custGeom>
          <a:ln w="28575">
            <a:solidFill>
              <a:schemeClr val="accent2">
                <a:alpha val="66000"/>
              </a:schemeClr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" name="Стрелка вниз 6"/>
          <p:cNvSpPr/>
          <p:nvPr/>
        </p:nvSpPr>
        <p:spPr>
          <a:xfrm>
            <a:off x="3882189" y="1925053"/>
            <a:ext cx="484632" cy="914400"/>
          </a:xfrm>
          <a:prstGeom prst="down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право 7"/>
          <p:cNvSpPr/>
          <p:nvPr/>
        </p:nvSpPr>
        <p:spPr>
          <a:xfrm rot="3457714">
            <a:off x="5871411" y="2053389"/>
            <a:ext cx="978408" cy="564843"/>
          </a:xfrm>
          <a:prstGeom prst="rightArrow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низ 9"/>
          <p:cNvSpPr/>
          <p:nvPr/>
        </p:nvSpPr>
        <p:spPr>
          <a:xfrm rot="1764111">
            <a:off x="1925053" y="1957138"/>
            <a:ext cx="484632" cy="946484"/>
          </a:xfrm>
          <a:prstGeom prst="downArrow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с двумя вырезанными соседними углами 10"/>
          <p:cNvSpPr/>
          <p:nvPr/>
        </p:nvSpPr>
        <p:spPr>
          <a:xfrm>
            <a:off x="240632" y="3336758"/>
            <a:ext cx="2438399" cy="1941095"/>
          </a:xfrm>
          <a:prstGeom prst="snip2Same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Предметные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с двумя вырезанными соседними углами 11"/>
          <p:cNvSpPr/>
          <p:nvPr/>
        </p:nvSpPr>
        <p:spPr>
          <a:xfrm>
            <a:off x="3176337" y="3400926"/>
            <a:ext cx="2454441" cy="1876927"/>
          </a:xfrm>
          <a:prstGeom prst="snip2Same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Межпредметные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с двумя вырезанными соседними углами 12"/>
          <p:cNvSpPr/>
          <p:nvPr/>
        </p:nvSpPr>
        <p:spPr>
          <a:xfrm>
            <a:off x="6047874" y="3400926"/>
            <a:ext cx="2470483" cy="1836092"/>
          </a:xfrm>
          <a:prstGeom prst="snip2Same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Разновозрастные</a:t>
            </a:r>
            <a:endParaRPr lang="ru-RU" sz="20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6760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385012"/>
            <a:ext cx="7886700" cy="1219199"/>
          </a:xfrm>
        </p:spPr>
        <p:txBody>
          <a:bodyPr>
            <a:normAutofit fontScale="90000"/>
          </a:bodyPr>
          <a:lstStyle/>
          <a:p>
            <a:pPr algn="r"/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                                    </a:t>
            </a:r>
            <a:r>
              <a:rPr lang="ru-RU" sz="3100" b="1" i="1" dirty="0" smtClean="0">
                <a:latin typeface="Times New Roman" pitchFamily="18" charset="0"/>
                <a:cs typeface="Times New Roman" pitchFamily="18" charset="0"/>
              </a:rPr>
              <a:t>Коммуникативные УУД               сформированные  на этапе НОО</a:t>
            </a:r>
            <a:r>
              <a:rPr lang="ru-RU" sz="48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b="1" i="1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1090864"/>
            <a:ext cx="8520112" cy="5566610"/>
          </a:xfrm>
        </p:spPr>
        <p:txBody>
          <a:bodyPr>
            <a:noAutofit/>
          </a:bodyPr>
          <a:lstStyle/>
          <a:p>
            <a:pPr>
              <a:buFont typeface="Arial" pitchFamily="34" charset="0"/>
              <a:buChar char="•"/>
            </a:pPr>
            <a:r>
              <a:rPr lang="ru-RU" sz="22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умение договариваться,  находить общее решение;</a:t>
            </a:r>
          </a:p>
          <a:p>
            <a:pPr>
              <a:buFont typeface="Arial" pitchFamily="34" charset="0"/>
              <a:buChar char="•"/>
            </a:pPr>
            <a:r>
              <a:rPr lang="ru-RU" sz="22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умение          аргументировать свое предложение, убеждать и уступать;</a:t>
            </a:r>
          </a:p>
          <a:p>
            <a:pPr>
              <a:buFont typeface="Arial" pitchFamily="34" charset="0"/>
              <a:buChar char="•"/>
            </a:pPr>
            <a:r>
              <a:rPr lang="ru-RU" sz="22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способность сохранять доброжелательное отношение друг к другу в ситуации  конфликта интересов;</a:t>
            </a:r>
          </a:p>
          <a:p>
            <a:pPr>
              <a:buFont typeface="Arial" pitchFamily="34" charset="0"/>
              <a:buChar char="•"/>
            </a:pPr>
            <a:r>
              <a:rPr lang="ru-RU" sz="22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оформление  своих мыслей  в устной и письменной речи с учетом своих учебных и жизненных ситуаций;</a:t>
            </a:r>
          </a:p>
          <a:p>
            <a:pPr>
              <a:buFont typeface="Arial" pitchFamily="34" charset="0"/>
              <a:buChar char="•"/>
            </a:pPr>
            <a:r>
              <a:rPr lang="ru-RU" sz="22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понимание возможности различных позиций и точек зрения</a:t>
            </a:r>
          </a:p>
          <a:p>
            <a:r>
              <a:rPr lang="ru-RU" sz="22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на какой-либо предмет или вопрос;</a:t>
            </a:r>
          </a:p>
          <a:p>
            <a:pPr>
              <a:buFont typeface="Arial" pitchFamily="34" charset="0"/>
              <a:buChar char="•"/>
            </a:pPr>
            <a:r>
              <a:rPr lang="ru-RU" sz="22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уважение позиции других людей, отличную от собственной;</a:t>
            </a:r>
          </a:p>
          <a:p>
            <a:pPr>
              <a:buFont typeface="Arial" pitchFamily="34" charset="0"/>
              <a:buChar char="•"/>
            </a:pPr>
            <a:r>
              <a:rPr lang="ru-RU" sz="22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планирование учебного сотрудничества с учителем и сверстниками;</a:t>
            </a:r>
          </a:p>
          <a:p>
            <a:pPr>
              <a:buFont typeface="Arial" pitchFamily="34" charset="0"/>
              <a:buChar char="•"/>
            </a:pPr>
            <a:r>
              <a:rPr lang="ru-RU" sz="22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управление поведением партнёра — контроль, коррекция, оценка его действий.</a:t>
            </a:r>
            <a:endParaRPr lang="ru-RU" sz="22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45431" y="417095"/>
            <a:ext cx="8181473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 Проектная задача</a:t>
            </a:r>
          </a:p>
          <a:p>
            <a:pPr algn="ctr"/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                   </a:t>
            </a:r>
            <a:r>
              <a:rPr lang="ru-RU" sz="3200" u="sng" dirty="0" smtClean="0">
                <a:latin typeface="Times New Roman" pitchFamily="18" charset="0"/>
                <a:cs typeface="Times New Roman" pitchFamily="18" charset="0"/>
              </a:rPr>
              <a:t>«Способы обозначения мягкости согласных на письме».</a:t>
            </a:r>
          </a:p>
          <a:p>
            <a:pPr lvl="0"/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  Цель:</a:t>
            </a:r>
          </a:p>
          <a:p>
            <a:pPr lvl="0">
              <a:buFont typeface="Arial" pitchFamily="34" charset="0"/>
              <a:buChar char="•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 dirty="0" smtClean="0"/>
              <a:t>освоение учащимися  способов обозначения мягкости согласных на письме;</a:t>
            </a:r>
          </a:p>
          <a:p>
            <a:pPr lvl="0">
              <a:buFont typeface="Arial" pitchFamily="34" charset="0"/>
              <a:buChar char="•"/>
            </a:pPr>
            <a:r>
              <a:rPr lang="ru-RU" sz="2400" dirty="0" smtClean="0"/>
              <a:t>  формирование у учащихся коммуникативных компетенций.</a:t>
            </a:r>
          </a:p>
          <a:p>
            <a:pPr lvl="0"/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  Планируемые результаты:</a:t>
            </a:r>
          </a:p>
          <a:p>
            <a:pPr>
              <a:buFont typeface="Arial" pitchFamily="34" charset="0"/>
              <a:buChar char="•"/>
            </a:pPr>
            <a:r>
              <a:rPr lang="ru-RU" sz="2800" dirty="0" smtClean="0"/>
              <a:t> </a:t>
            </a:r>
            <a:r>
              <a:rPr lang="ru-RU" sz="2400" dirty="0" smtClean="0"/>
              <a:t>умение выполнять порученную роль в группе; 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/>
              <a:t> участие  в диалоге обсуждения заданий,  понимание проблемы;</a:t>
            </a:r>
          </a:p>
          <a:p>
            <a:pPr>
              <a:buFont typeface="Arial" pitchFamily="34" charset="0"/>
              <a:buChar char="•"/>
            </a:pPr>
            <a:r>
              <a:rPr lang="ru-RU" sz="2400" dirty="0" smtClean="0"/>
              <a:t> высказывание  своей точки зрения, умение выслушивать  и договариваться  друг с другом.</a:t>
            </a:r>
          </a:p>
          <a:p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50232" y="385011"/>
            <a:ext cx="7956883" cy="55707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                </a:t>
            </a:r>
          </a:p>
          <a:p>
            <a:pPr algn="ctr"/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                    Правила работы в группе</a:t>
            </a:r>
          </a:p>
          <a:p>
            <a:pPr algn="ctr"/>
            <a:endParaRPr lang="ru-RU" sz="20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000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не говорить всем сразу;</a:t>
            </a:r>
          </a:p>
          <a:p>
            <a:pPr>
              <a:buFont typeface="Wingdings" pitchFamily="2" charset="2"/>
              <a:buChar char="ü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смотреть на говорящего (учителя или ученика);</a:t>
            </a:r>
          </a:p>
          <a:p>
            <a:pPr>
              <a:buFont typeface="Wingdings" pitchFamily="2" charset="2"/>
              <a:buChar char="ü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перед работой договориться, кто, что будет делать;</a:t>
            </a:r>
          </a:p>
          <a:p>
            <a:pPr>
              <a:buFont typeface="Wingdings" pitchFamily="2" charset="2"/>
              <a:buChar char="ü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не спорить зря, а доказывать своё мнение, объяснять;</a:t>
            </a:r>
          </a:p>
          <a:p>
            <a:pPr>
              <a:buFont typeface="Wingdings" pitchFamily="2" charset="2"/>
              <a:buChar char="ü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стараться понять друг друга;</a:t>
            </a:r>
          </a:p>
          <a:p>
            <a:pPr>
              <a:buFont typeface="Wingdings" pitchFamily="2" charset="2"/>
              <a:buChar char="ü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возражая или соглашаясь с другим, обращаться к говорящему лично.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9811" y="208547"/>
            <a:ext cx="8069177" cy="8156079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                     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Задание № 1</a:t>
            </a:r>
          </a:p>
          <a:p>
            <a:pPr algn="ctr"/>
            <a:endParaRPr lang="ru-RU" sz="28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                      Распределение роли в группе</a:t>
            </a:r>
          </a:p>
          <a:p>
            <a:pPr algn="ctr"/>
            <a:endParaRPr lang="ru-RU" sz="2400" b="1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/>
              <a:t>Роль                            Вид работы                          Исполнители</a:t>
            </a:r>
            <a:endParaRPr lang="ru-RU" sz="2400" dirty="0" smtClean="0"/>
          </a:p>
          <a:p>
            <a:pPr fontAlgn="t"/>
            <a:r>
              <a:rPr lang="ru-RU" sz="2400" dirty="0" smtClean="0"/>
              <a:t>Организатор           Распределяет роли,                    Анна Н</a:t>
            </a:r>
          </a:p>
          <a:p>
            <a:pPr fontAlgn="t"/>
            <a:r>
              <a:rPr lang="ru-RU" sz="2400" dirty="0" smtClean="0"/>
              <a:t>                                   следит за временем </a:t>
            </a:r>
          </a:p>
          <a:p>
            <a:pPr fontAlgn="t"/>
            <a:r>
              <a:rPr lang="ru-RU" sz="2400" dirty="0" smtClean="0"/>
              <a:t>Планировщик         Исследует условие задачи,       Ольга</a:t>
            </a:r>
          </a:p>
          <a:p>
            <a:pPr fontAlgn="t"/>
            <a:r>
              <a:rPr lang="ru-RU" sz="2400" dirty="0" smtClean="0"/>
              <a:t>                                    планирует работу</a:t>
            </a:r>
          </a:p>
          <a:p>
            <a:pPr fontAlgn="t"/>
            <a:r>
              <a:rPr lang="ru-RU" sz="2400" dirty="0" smtClean="0"/>
              <a:t>Писарь                      Записывает решение                  Яна</a:t>
            </a:r>
          </a:p>
          <a:p>
            <a:pPr fontAlgn="t"/>
            <a:r>
              <a:rPr lang="ru-RU" sz="2400" dirty="0" smtClean="0"/>
              <a:t>Исполнитель           Осуществляет решение             Александр</a:t>
            </a:r>
          </a:p>
          <a:p>
            <a:pPr fontAlgn="t"/>
            <a:r>
              <a:rPr lang="ru-RU" sz="2400" dirty="0" smtClean="0"/>
              <a:t>Контролёр               Проверяет выполнение             Анна М</a:t>
            </a:r>
          </a:p>
          <a:p>
            <a:pPr fontAlgn="t"/>
            <a:r>
              <a:rPr lang="ru-RU" sz="2400" dirty="0" smtClean="0"/>
              <a:t>                                    работы</a:t>
            </a:r>
          </a:p>
          <a:p>
            <a:pPr algn="ctr"/>
            <a:endParaRPr lang="ru-RU" sz="24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00050" y="323851"/>
            <a:ext cx="8458200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Лист наблюдения коммуникативных УУД</a:t>
            </a:r>
          </a:p>
          <a:p>
            <a:pPr algn="ctr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0 – не участвовал</a:t>
            </a:r>
          </a:p>
          <a:p>
            <a:pPr algn="ctr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1 – незначительно участвовал</a:t>
            </a:r>
          </a:p>
          <a:p>
            <a:pPr algn="r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2 – принимал активное участие</a:t>
            </a:r>
          </a:p>
          <a:p>
            <a:pPr algn="r"/>
            <a:endParaRPr lang="ru-RU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b="1" i="1" dirty="0" smtClean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374074" y="1765115"/>
          <a:ext cx="8249664" cy="4173785"/>
        </p:xfrm>
        <a:graphic>
          <a:graphicData uri="http://schemas.openxmlformats.org/drawingml/2006/table">
            <a:tbl>
              <a:tblPr firstRow="1" bandRow="1">
                <a:tableStyleId>{D27102A9-8310-4765-A935-A1911B00CA55}</a:tableStyleId>
              </a:tblPr>
              <a:tblGrid>
                <a:gridCol w="98284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232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1608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5336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3472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6396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275401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1049379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    Имя</a:t>
                      </a:r>
                      <a:endParaRPr lang="ru-RU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Участие в выборе роли</a:t>
                      </a:r>
                      <a:endParaRPr lang="ru-RU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Активен в обсуждении задания</a:t>
                      </a:r>
                      <a:endParaRPr lang="ru-RU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Ориентация на партнера и согласованность</a:t>
                      </a:r>
                      <a:endParaRPr lang="ru-RU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Стремление к лидерству</a:t>
                      </a:r>
                      <a:endParaRPr lang="ru-RU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Оценка личного вклада</a:t>
                      </a:r>
                      <a:endParaRPr lang="ru-RU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Общий балл</a:t>
                      </a:r>
                      <a:endParaRPr lang="ru-RU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79010"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Настя</a:t>
                      </a:r>
                      <a:endParaRPr lang="ru-RU" sz="1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4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99586"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Павел</a:t>
                      </a:r>
                      <a:endParaRPr lang="ru-RU" sz="1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4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79010"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Егор</a:t>
                      </a:r>
                      <a:endParaRPr lang="ru-RU" sz="1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9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49379"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/>
                        <a:t>Средний</a:t>
                      </a:r>
                    </a:p>
                    <a:p>
                      <a:pPr algn="ctr"/>
                      <a:r>
                        <a:rPr lang="ru-RU" sz="1400" b="1" dirty="0" smtClean="0"/>
                        <a:t> балл</a:t>
                      </a:r>
                      <a:endParaRPr lang="ru-RU" sz="1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1,04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1,2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1,08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0,9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1,2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5,5</a:t>
                      </a:r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77982" y="457198"/>
            <a:ext cx="8250382" cy="54476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Задание 2</a:t>
            </a:r>
          </a:p>
          <a:p>
            <a:pPr algn="ctr"/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                               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-  Расшифруйте  письмо и выясните,</a:t>
            </a:r>
          </a:p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                    с каким   способом обозначения </a:t>
            </a:r>
          </a:p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                 мягкости согласных на письме </a:t>
            </a:r>
          </a:p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        вам предстоит  работать.</a:t>
            </a:r>
          </a:p>
          <a:p>
            <a:r>
              <a:rPr lang="ru-RU" sz="1600" b="1" i="1" u="sng" dirty="0" smtClean="0">
                <a:latin typeface="Times New Roman" pitchFamily="18" charset="0"/>
                <a:cs typeface="Times New Roman" pitchFamily="18" charset="0"/>
              </a:rPr>
              <a:t>Письмо для группы №1</a:t>
            </a:r>
            <a:r>
              <a:rPr lang="ru-RU" sz="1600" i="1" u="sng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 sz="1600" i="1" u="sng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Дорогие ребята! Прочтите слова и определите способ обозначения мягкости согласных на письме. Расшифруйте слова: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топаль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заполь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казорь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кадоль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тырьбога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Подсказка!</a:t>
            </a: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 u="sng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Расшифровать это послание вам поможет шифр с переводом: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тордок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– доктор,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вемжи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– живём, жилы – лыжи,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таребя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– ребята.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238ce4a5e74830e67d95ef488916384177ca36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296</TotalTime>
  <Words>682</Words>
  <Application>Microsoft Office PowerPoint</Application>
  <PresentationFormat>Экран (4:3)</PresentationFormat>
  <Paragraphs>215</Paragraphs>
  <Slides>18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4" baseType="lpstr">
      <vt:lpstr>Arial</vt:lpstr>
      <vt:lpstr>Calibri</vt:lpstr>
      <vt:lpstr>Calibri Light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                                    Коммуникативные УУД               сформированные  на этапе НОО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                 Результат работы группы № 1  1.Мягкость согласного на письме обозначена при помощи  «ь».  2.Расшифрованные слова: польза, зорька, банька, долька, богатырь. </vt:lpstr>
      <vt:lpstr>Презентация PowerPoint</vt:lpstr>
      <vt:lpstr>Презентация PowerPoint</vt:lpstr>
      <vt:lpstr>      Задание № 4          Сформулируйте признаки, по которым     можно определить правильность выполнения  ваших заданий   ( при затруднении взрослый помогает записать признаки оценивания выполненных заданий)   </vt:lpstr>
      <vt:lpstr>    Признаки определения правильности выполнения работы:  1.Правильность и обоснование ответа. 2. Полнота ответа. 3. Логичность изложения проделанной работы. 4.Корректность записей результатов.    </vt:lpstr>
      <vt:lpstr>Сводная таблица способов обозначения мягкости согласных на письме </vt:lpstr>
      <vt:lpstr>                                       Анкета                  самооценки обучающегося  1.Кто сразу выбрал себе роль, поднимите зеленый квадрат  - кому сложно было сразу выбрать роль, поднимите желтый квадрат - кто не смог определиться с ролью сразу – красный квадрат.  2. На сколько легко тебе было работать в группе ?  - зеленый – очень легко - желтый – не очень легко - красный – сложно  3.Какова моя роль при работе на общий результат?  - зеленый – без меня бы работы не выполнилась - желтый – я немного помог - красный – я ничего не сделал</vt:lpstr>
      <vt:lpstr>ТАБЛИЦА  САМООЦЕНКИ ОБУЧАЮЩИХСЯ</vt:lpstr>
      <vt:lpstr>                                              Используемые источники: </vt:lpstr>
    </vt:vector>
  </TitlesOfParts>
  <Company>DNS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Олег Грибан</dc:creator>
  <cp:lastModifiedBy>Ирина</cp:lastModifiedBy>
  <cp:revision>39</cp:revision>
  <dcterms:created xsi:type="dcterms:W3CDTF">2013-03-12T14:14:01Z</dcterms:created>
  <dcterms:modified xsi:type="dcterms:W3CDTF">2019-08-09T13:32:16Z</dcterms:modified>
</cp:coreProperties>
</file>