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notesMasterIdLst>
    <p:notesMasterId r:id="rId16"/>
  </p:notesMasterIdLst>
  <p:sldIdLst>
    <p:sldId id="273" r:id="rId2"/>
    <p:sldId id="290" r:id="rId3"/>
    <p:sldId id="291" r:id="rId4"/>
    <p:sldId id="292" r:id="rId5"/>
    <p:sldId id="293" r:id="rId6"/>
    <p:sldId id="294" r:id="rId7"/>
    <p:sldId id="289" r:id="rId8"/>
    <p:sldId id="287" r:id="rId9"/>
    <p:sldId id="295" r:id="rId10"/>
    <p:sldId id="296" r:id="rId11"/>
    <p:sldId id="297" r:id="rId12"/>
    <p:sldId id="298" r:id="rId13"/>
    <p:sldId id="299" r:id="rId14"/>
    <p:sldId id="286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056B"/>
    <a:srgbClr val="62089A"/>
    <a:srgbClr val="682614"/>
    <a:srgbClr val="FF99FF"/>
    <a:srgbClr val="FF3300"/>
    <a:srgbClr val="FF6600"/>
    <a:srgbClr val="F4F92B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137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8B9981-97F6-449D-A3F2-E4632E499B4B}" type="datetimeFigureOut">
              <a:rPr lang="ru-RU"/>
              <a:pPr>
                <a:defRPr/>
              </a:pPr>
              <a:t>04.03.2020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B435DB4A-4048-4EF4-A761-21D8580571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3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188A58-3720-4DFE-8CEF-0AB4E1EDBC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75F727-49C3-4568-93A4-943F8EE25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6BC78-C1ED-43FE-865B-D296D93F97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301625" y="1676400"/>
            <a:ext cx="8540750" cy="4422775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725CE-FDA2-4BA7-A61C-1024CD9A70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BC17C6-E4BE-43E0-B02E-E70288A11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C9B953-5C84-4D5F-A368-75A41BFD58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7227D3-5F37-4455-B59A-C5B86F18CA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D7BCB7-ABE6-4F58-AA00-DB8140492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9F70F2-EE27-4646-BDB4-F4E33620C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41D50-E15B-48DF-814C-5A6AC2B60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69ABEB-BAA6-442D-9026-0176EF6E6B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6D419A-8877-4654-881A-7B9464D80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7575FF"/>
            </a:gs>
            <a:gs pos="100000">
              <a:srgbClr val="FC1C04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150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15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E7655D3-CCD3-467F-8752-79D495BCBF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ransition spd="med">
    <p:sndAc>
      <p:stSnd>
        <p:snd r:embed="rId14" name="chimes.wav"/>
      </p:stSnd>
    </p:sndAc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1" descr="C:\Users\Пользователь\программы\Desktop\233333333333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60648"/>
            <a:ext cx="8429625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95" name="Text Box 11"/>
          <p:cNvSpPr txBox="1">
            <a:spLocks noChangeArrowheads="1"/>
          </p:cNvSpPr>
          <p:nvPr/>
        </p:nvSpPr>
        <p:spPr bwMode="auto">
          <a:xfrm>
            <a:off x="971600" y="476672"/>
            <a:ext cx="72723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Муниципальное бюджетное общеобразовательное учреждение «</a:t>
            </a:r>
            <a:r>
              <a:rPr lang="ru-RU" sz="1600" b="1" dirty="0" err="1" smtClean="0">
                <a:solidFill>
                  <a:schemeClr val="bg1">
                    <a:lumMod val="75000"/>
                  </a:schemeClr>
                </a:solidFill>
              </a:rPr>
              <a:t>Пестяковская</a:t>
            </a:r>
            <a:r>
              <a:rPr lang="ru-RU" sz="1600" b="1" dirty="0" smtClean="0">
                <a:solidFill>
                  <a:schemeClr val="bg1">
                    <a:lumMod val="75000"/>
                  </a:schemeClr>
                </a:solidFill>
              </a:rPr>
              <a:t> СШ» </a:t>
            </a:r>
            <a:endParaRPr lang="ru-RU" sz="1600" b="1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51520" y="5589240"/>
            <a:ext cx="3744416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Автор проекта: 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Шалагин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С.Н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учитель физической культуры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smtClean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высшей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категории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МБОУ «</a:t>
            </a: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Пестяковской</a:t>
            </a:r>
            <a:r>
              <a:rPr kumimoji="0" lang="ru-RU" sz="1600" b="1" i="0" u="none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СШ»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29348" y="3068960"/>
            <a:ext cx="5459700" cy="12618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Спортивная </a:t>
            </a:r>
            <a:r>
              <a:rPr lang="ru-RU" sz="2400" b="1" dirty="0" smtClean="0">
                <a:solidFill>
                  <a:srgbClr val="C00000"/>
                </a:solidFill>
              </a:rPr>
              <a:t>семейная программа </a:t>
            </a:r>
            <a:endParaRPr lang="ru-RU" sz="2400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«Во славу Отечества!»  </a:t>
            </a:r>
            <a:r>
              <a:rPr lang="ru-RU" sz="3200" dirty="0" smtClean="0">
                <a:solidFill>
                  <a:srgbClr val="C00000"/>
                </a:solidFill>
              </a:rPr>
              <a:t> </a:t>
            </a:r>
            <a:endParaRPr lang="ru-RU" sz="3200" b="1" dirty="0" smtClean="0">
              <a:solidFill>
                <a:srgbClr val="C00000"/>
              </a:solidFill>
            </a:endParaRPr>
          </a:p>
          <a:p>
            <a:endParaRPr lang="ru-RU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323528" y="476672"/>
            <a:ext cx="8438423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первой команде : 15  22  17  1   14  1   13  15  18  19  1 –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5    3    1   19  1   14  11  1     8   1   17 6  11  15  10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18  12  6   3    1 ,  3    15  3    17  1   4   6  15  5    9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14  19  1   14  11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(охрана моста – два танка за рекой слева , в овраге один танк)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второй команде : 15  22  17  1   14  1   13  15  18  19   1  8  1  17   6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11  15  10 – 5  3  1   19   1    14  11   1 18  16  17  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3   1 ,  5   3   6  16   20    25  11   9    18  12  6  3    1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(охрана моста за рекой – два танка справа , две пушки слева)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Ключ : а   б   в   г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е   ж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и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к    л    м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о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с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1    2   3  4   5  6   7   8   9   10  11  12  13  14  15   16  17  18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т     у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ч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ш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щ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ъ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э    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ю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я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19  20   21  22  23   24   25    26    27   28   29   30    31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627784" y="260648"/>
            <a:ext cx="4045723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790950" algn="l"/>
              </a:tabLst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 конкурс: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Авиаконструкторы»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4" name="Rectangle 2"/>
          <p:cNvSpPr>
            <a:spLocks noChangeArrowheads="1"/>
          </p:cNvSpPr>
          <p:nvPr/>
        </p:nvSpPr>
        <p:spPr bwMode="auto">
          <a:xfrm>
            <a:off x="323528" y="836712"/>
            <a:ext cx="8317432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столе лежат листы бумаги. Папе и сыну нужно сделать по одному самолетику. Конкурс состоит из двух частей: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Сконструировать бумажные самолётики.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Провести лётные испытания на дальность и яркость полёта.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 startAt="2"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 скорость и качество работы присуждаются баллы. А теперь проведем испытания.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38915" name="Rectangle 3"/>
          <p:cNvSpPr>
            <a:spLocks noChangeArrowheads="1"/>
          </p:cNvSpPr>
          <p:nvPr/>
        </p:nvSpPr>
        <p:spPr bwMode="auto">
          <a:xfrm>
            <a:off x="1763688" y="2852936"/>
            <a:ext cx="5283498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 конкурс:  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«Болтун – находка для шпиона»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323528" y="3356992"/>
            <a:ext cx="856895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Каждой   команде задаётся вопрос.  Отвечая, «Да» и «Нет» не говорить, цвет не называть.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51520" y="4293096"/>
          <a:ext cx="8712968" cy="2212562"/>
        </p:xfrm>
        <a:graphic>
          <a:graphicData uri="http://schemas.openxmlformats.org/drawingml/2006/table">
            <a:tbl>
              <a:tblPr/>
              <a:tblGrid>
                <a:gridCol w="4356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6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1.Кошки живут в воде?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2.Зимой небо какое?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1.Вода мокрая?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2.Взрослые любят играть?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5706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1.Какие яблоки ты любишь?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2.На тебе одежда прозрачная?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1.Снег черный?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2.Летом трава какая?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1.Крокодилы летают?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2.У меня глаза какие?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1.Рыбы живут на суше?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2.Эта парта деревянная?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7716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1.Ты любишь спать?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2.Ты сидишь за партой с девочкой?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190"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>
                          <a:latin typeface="Calibri"/>
                          <a:ea typeface="Calibri"/>
                          <a:cs typeface="Times New Roman"/>
                        </a:rPr>
                        <a:t>1.Какие цвета ты любишь?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ts val="1370"/>
                        </a:lnSpc>
                      </a:pPr>
                      <a:r>
                        <a:rPr lang="ru-RU" sz="1800" dirty="0">
                          <a:latin typeface="Calibri"/>
                          <a:ea typeface="Calibri"/>
                          <a:cs typeface="Times New Roman"/>
                        </a:rPr>
                        <a:t>2.Батарея белая?</a:t>
                      </a:r>
                    </a:p>
                  </a:txBody>
                  <a:tcPr marL="61633" marR="6163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843808" y="260648"/>
            <a:ext cx="3985771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 конкурс: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Быстрее и сильнее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251520" y="836712"/>
            <a:ext cx="864096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 каждой команды приглашается по одному участнику: самому сильному, самому быстрому. Представитель команды должен быстрее всех надуть воздушный шарик до тех пор пока он не лопнет. Выигрывает команда у которой быстрее лопнул шар.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987824" y="2348880"/>
            <a:ext cx="3709413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10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конкурс: 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</a:t>
            </a:r>
            <a:r>
              <a:rPr lang="ru-RU" sz="1800" b="1" i="1" u="sng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Самый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сильный</a:t>
            </a:r>
            <a:r>
              <a:rPr kumimoji="0" lang="ru-RU" sz="1800" b="1" i="1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491880" y="2852936"/>
            <a:ext cx="25164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800" u="sng" dirty="0" smtClean="0"/>
              <a:t>(</a:t>
            </a:r>
            <a:r>
              <a:rPr lang="ru-RU" sz="1800" dirty="0" smtClean="0"/>
              <a:t>Кто больше сделает)</a:t>
            </a:r>
            <a:endParaRPr lang="ru-RU" sz="1800" dirty="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251520" y="3429000"/>
            <a:ext cx="432048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Приглашаются три пары пап.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задание – поднимание гири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задание – отжимание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задание – подтягивание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ortal.iv-edu.ru/dep/mouopestyaki/pestyakirn_pestyakovskaya/schoollife/photo/Фото%20новости%202016-2017уч.год/_w/А%20ну-ка%20папы%202017_jpg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712968" cy="54726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5013176"/>
            <a:ext cx="2160613" cy="16428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6" name="Rectangle 6"/>
          <p:cNvSpPr>
            <a:spLocks noGrp="1" noRot="1" noChangeArrowheads="1"/>
          </p:cNvSpPr>
          <p:nvPr>
            <p:ph type="body" idx="1"/>
          </p:nvPr>
        </p:nvSpPr>
        <p:spPr>
          <a:xfrm>
            <a:off x="0" y="1628800"/>
            <a:ext cx="8892480" cy="2952328"/>
          </a:xfrm>
        </p:spPr>
        <p:txBody>
          <a:bodyPr/>
          <a:lstStyle/>
          <a:p>
            <a:pPr>
              <a:buFont typeface="Wingdings" pitchFamily="2" charset="2"/>
              <a:buNone/>
              <a:defRPr/>
            </a:pPr>
            <a:r>
              <a:rPr lang="ru-RU" sz="2000" dirty="0" smtClean="0">
                <a:solidFill>
                  <a:srgbClr val="C00000"/>
                </a:solidFill>
              </a:rPr>
              <a:t>         </a:t>
            </a:r>
            <a:r>
              <a:rPr lang="ru-RU" sz="2400" dirty="0" smtClean="0">
                <a:solidFill>
                  <a:srgbClr val="C00000"/>
                </a:solidFill>
              </a:rPr>
              <a:t>Дети в конце проекта получили бодрое и жизнерадостное настроение узнали много интересного, уважительно отзывались о защитниках отечества, с гордостью делились знаниями  со сверстниками и родителями.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2400" dirty="0" smtClean="0">
                <a:solidFill>
                  <a:srgbClr val="44056B"/>
                </a:solidFill>
              </a:rPr>
              <a:t>       Родители были заинтересованы темой и получили новую и полезную информацию, успешно опробованную на своих детях, что понятно из бесед с родителями.</a:t>
            </a:r>
          </a:p>
        </p:txBody>
      </p:sp>
      <p:sp>
        <p:nvSpPr>
          <p:cNvPr id="13316" name="WordArt 7"/>
          <p:cNvSpPr>
            <a:spLocks noChangeArrowheads="1" noChangeShapeType="1" noTextEdit="1"/>
          </p:cNvSpPr>
          <p:nvPr/>
        </p:nvSpPr>
        <p:spPr bwMode="auto">
          <a:xfrm>
            <a:off x="1259632" y="260648"/>
            <a:ext cx="6912768" cy="64807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9050">
                  <a:solidFill>
                    <a:schemeClr val="bg1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Результативность проекта</a:t>
            </a: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>
          <a:xfrm>
            <a:off x="611560" y="188640"/>
            <a:ext cx="7934524" cy="10081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</a:t>
            </a:r>
            <a:r>
              <a:rPr kumimoji="0" lang="ru-RU" sz="4400" b="1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Актуальность</a:t>
            </a:r>
            <a:r>
              <a:rPr kumimoji="0" lang="ru-RU" sz="2800" b="1" i="0" u="none" strike="noStrike" kern="0" cap="none" spc="0" normalizeH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проекта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1484784"/>
            <a:ext cx="853345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силу последних перемен все более заметной стала утрата нашим обществом традиционного российского патриотического сознания.  Исторически сложилось так, что любовь к Родине, патриотизм во все времена в Российском государстве были чертой национального характера. Не менее важным условием нравственно-патриотического воспитания детей является тесная взаимосвязь по данному вопросу с родителями. Взаимодействие с родителями способствует бережному отношению к традициям, сохранению семейных связей. В настоящее время эта работа актуальна и особенно трудна, требует большого такта и терпения,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ведь формирование отношения к стране и государству, где живёт человек, к её истории начинается с детства.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560" y="188640"/>
            <a:ext cx="7934524" cy="10081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Цель проекта</a:t>
            </a:r>
          </a:p>
        </p:txBody>
      </p:sp>
      <p:sp>
        <p:nvSpPr>
          <p:cNvPr id="4" name="Oval 2"/>
          <p:cNvSpPr txBox="1">
            <a:spLocks noChangeArrowheads="1"/>
          </p:cNvSpPr>
          <p:nvPr/>
        </p:nvSpPr>
        <p:spPr bwMode="auto">
          <a:xfrm>
            <a:off x="0" y="1700808"/>
            <a:ext cx="9144000" cy="3096344"/>
          </a:xfrm>
          <a:prstGeom prst="ellipse">
            <a:avLst/>
          </a:prstGeom>
          <a:gradFill rotWithShape="1">
            <a:gsLst>
              <a:gs pos="0">
                <a:srgbClr val="FFFF00"/>
              </a:gs>
              <a:gs pos="100000">
                <a:srgbClr val="CCECFF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/>
          <a:scene3d>
            <a:camera prst="legacyPerspectiveTop"/>
            <a:lightRig rig="legacyFlat3" dir="b"/>
          </a:scene3d>
          <a:sp3d extrusionH="887400" prstMaterial="legacyMatte">
            <a:bevelT w="13500" h="13500" prst="angle"/>
            <a:bevelB w="13500" h="13500" prst="angle"/>
            <a:extrusionClr>
              <a:srgbClr val="FFFF00"/>
            </a:extrusionClr>
          </a:sp3d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flatTx/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 формирование мотивационного, целостного представления о защитниках отечества;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lang="ru-RU" sz="2000" kern="0" dirty="0" smtClean="0"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rPr>
              <a:t>- формирование чувства патриотизма у детей</a:t>
            </a:r>
            <a:endParaRPr kumimoji="0" lang="ru-RU" sz="2000" b="0" i="0" u="none" strike="noStrike" kern="0" cap="none" spc="0" normalizeH="0" baseline="0" noProof="0" dirty="0" smtClean="0">
              <a:ln>
                <a:noFill/>
              </a:ln>
              <a:solidFill>
                <a:schemeClr val="bg1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 систематизировать  знания детей по данной теме;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Tx/>
              <a:buFont typeface="Wingdings" pitchFamily="2" charset="2"/>
              <a:buChar char="§"/>
              <a:tabLst/>
              <a:defRPr/>
            </a:pP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 привлечение родителей в</a:t>
            </a:r>
            <a:r>
              <a:rPr kumimoji="0" lang="ru-RU" sz="2000" b="0" i="0" u="none" strike="noStrike" kern="0" cap="none" spc="0" normalizeH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2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образовательный процесс.</a:t>
            </a:r>
          </a:p>
        </p:txBody>
      </p:sp>
      <p:pic>
        <p:nvPicPr>
          <p:cNvPr id="5" name="Picture 11" descr="C:\Users\Пользователь\программы\Desktop\Безымянны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5373216"/>
            <a:ext cx="7497269" cy="1241896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560" y="188640"/>
            <a:ext cx="7934524" cy="10081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   </a:t>
            </a:r>
            <a:r>
              <a:rPr lang="ru-RU" sz="2800" b="1" kern="0" dirty="0" smtClean="0">
                <a:solidFill>
                  <a:srgbClr val="A50021"/>
                </a:solidFill>
                <a:latin typeface="+mj-lt"/>
                <a:ea typeface="+mj-ea"/>
                <a:cs typeface="+mj-cs"/>
              </a:rPr>
              <a:t>Задачи</a:t>
            </a: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проекта</a:t>
            </a:r>
          </a:p>
        </p:txBody>
      </p:sp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51520" y="1484784"/>
            <a:ext cx="86409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дать знания детям о Российской армии, уточнить их представления о родах войск;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развивать  у детей познавательную активность, творческие способности;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продолжать воспитывать у детей патриотические чувства к Родине, гордость за нашу историю;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развивать и обогащать речь детей, повышать эрудицию и интеллект;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проводить работу с родителями, привлекая их к патриотическому воспитанию детей в семье.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6444208" y="5013176"/>
            <a:ext cx="2448272" cy="1440160"/>
            <a:chOff x="192" y="144"/>
            <a:chExt cx="1819" cy="1633"/>
          </a:xfrm>
        </p:grpSpPr>
        <p:sp>
          <p:nvSpPr>
            <p:cNvPr id="5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3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4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6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7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8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9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20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1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22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3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4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25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26" name="Group 28"/>
            <p:cNvGrpSpPr>
              <a:grpSpLocks/>
            </p:cNvGrpSpPr>
            <p:nvPr/>
          </p:nvGrpSpPr>
          <p:grpSpPr bwMode="auto">
            <a:xfrm>
              <a:off x="504" y="180"/>
              <a:ext cx="339" cy="324"/>
              <a:chOff x="4653" y="2141"/>
              <a:chExt cx="583" cy="594"/>
            </a:xfrm>
          </p:grpSpPr>
          <p:grpSp>
            <p:nvGrpSpPr>
              <p:cNvPr id="33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37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38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34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35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36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27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31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32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28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29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30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560" y="188640"/>
            <a:ext cx="7934524" cy="1008112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</a:t>
            </a:r>
            <a:r>
              <a:rPr lang="ru-RU" sz="2800" b="1" kern="0" noProof="0" dirty="0" smtClean="0">
                <a:solidFill>
                  <a:srgbClr val="A50021"/>
                </a:solidFill>
                <a:latin typeface="+mj-lt"/>
                <a:ea typeface="+mj-ea"/>
                <a:cs typeface="+mj-cs"/>
              </a:rPr>
              <a:t>Предполагаемый результат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251520" y="1772816"/>
            <a:ext cx="864096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знаний у детей о Российской армии.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проявление у детей интереса к армии, уважения к защитникам Отечества.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стремление детей к совершенствованию физических качеств,  к  укреплению здоровья.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стремление детей отражать свои знания, впечатления, мысли и чувства в играх,   в исполнении песен.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повышение заинтересованности родителей в формировании чувства патриотизма у детей.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611560" y="188640"/>
            <a:ext cx="7776864" cy="792088"/>
          </a:xfrm>
          <a:prstGeom prst="rect">
            <a:avLst/>
          </a:prstGeom>
          <a:gradFill rotWithShape="1">
            <a:gsLst>
              <a:gs pos="0">
                <a:srgbClr val="0000FF"/>
              </a:gs>
              <a:gs pos="50000">
                <a:schemeClr val="hlink"/>
              </a:gs>
              <a:gs pos="100000">
                <a:srgbClr val="0000FF"/>
              </a:gs>
            </a:gsLst>
            <a:lin ang="5400000" scaled="1"/>
          </a:gradFill>
          <a:ln w="76200" cmpd="tri">
            <a:solidFill>
              <a:srgbClr val="000000"/>
            </a:solidFill>
          </a:ln>
        </p:spPr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A5002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             </a:t>
            </a:r>
            <a:r>
              <a:rPr lang="ru-RU" sz="2800" b="1" kern="0" dirty="0" smtClean="0">
                <a:solidFill>
                  <a:srgbClr val="A50021"/>
                </a:solidFill>
                <a:latin typeface="+mj-lt"/>
                <a:ea typeface="+mj-ea"/>
                <a:cs typeface="+mj-cs"/>
              </a:rPr>
              <a:t>Реализация проекта</a:t>
            </a:r>
            <a:endParaRPr kumimoji="0" lang="ru-RU" sz="2800" b="1" i="0" u="none" strike="noStrike" kern="0" cap="none" spc="0" normalizeH="0" baseline="0" noProof="0" dirty="0" smtClean="0">
              <a:ln>
                <a:noFill/>
              </a:ln>
              <a:solidFill>
                <a:srgbClr val="A5002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251520" y="1330896"/>
            <a:ext cx="871296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февраль 2017 года.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Этапы проекта: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этап.  Подготовительный.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Разработка проекта.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Донести до участников проекта важность данной проблемы.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Подобрать методическую, научно-популярную литературу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иллюстративный материал по данной теме.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Продумывание творческих заданий для детей и родителей.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Подготовка к празднику, посвященному  дню защитника Отечества.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этап.   Выполнение проекта.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с детьми бесед о российской армии, о защитниках нашей Родины.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подвижных, дидактических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игр, спортивного развлечения.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этап.  Результаты.</a:t>
            </a:r>
            <a:endParaRPr kumimoji="0" lang="ru-RU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Проведение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портивной семейной программы«Во славу Отечества!»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;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Приобщение родителей к участию.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6" descr="C:\Users\Пользователь\Детский сад\ОФОРМЛЯЛКИ\23 февраля\23 f3 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268760"/>
            <a:ext cx="1693391" cy="23953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179512" y="94656"/>
            <a:ext cx="871296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Приложение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Сценарий спортивной </a:t>
            </a:r>
            <a:r>
              <a:rPr lang="ru-RU" sz="20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 участием родителей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 славу Отечества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2123728" y="1700808"/>
            <a:ext cx="4403193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 конкурс: «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Строевая подготовка.»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251520" y="2467635"/>
            <a:ext cx="864096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организованность и готовность к конкурсу.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Название команды, расчёт по порядку номеров; повороты налево, направо, кругом.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2555776" y="4149080"/>
            <a:ext cx="3661580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конкурс: «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Меткие стрелки»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179512" y="4591581"/>
            <a:ext cx="871296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 ловкость и сноровку. Меткий стрелок всегда ценился в армии. Участвуют все члены команды. Поглядим, насколько вы меткие.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«Гранаты» необходимо кинуть в коробку (теннисные мячи), у каждого одна попытка. Оценивается, кто больше попадёт в коробку.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5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7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15368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251520" y="188640"/>
            <a:ext cx="1691680" cy="1056159"/>
            <a:chOff x="192" y="144"/>
            <a:chExt cx="1819" cy="1633"/>
          </a:xfrm>
        </p:grpSpPr>
        <p:sp>
          <p:nvSpPr>
            <p:cNvPr id="15371" name="AutoShape 7"/>
            <p:cNvSpPr>
              <a:spLocks noChangeArrowheads="1"/>
            </p:cNvSpPr>
            <p:nvPr/>
          </p:nvSpPr>
          <p:spPr bwMode="auto">
            <a:xfrm>
              <a:off x="304" y="197"/>
              <a:ext cx="57" cy="1580"/>
            </a:xfrm>
            <a:prstGeom prst="can">
              <a:avLst>
                <a:gd name="adj" fmla="val 27976"/>
              </a:avLst>
            </a:prstGeom>
            <a:gradFill rotWithShape="0">
              <a:gsLst>
                <a:gs pos="0">
                  <a:srgbClr val="B77113"/>
                </a:gs>
                <a:gs pos="50000">
                  <a:srgbClr val="D6AD84"/>
                </a:gs>
                <a:gs pos="100000">
                  <a:srgbClr val="B77113"/>
                </a:gs>
              </a:gsLst>
              <a:lin ang="0" scaled="1"/>
            </a:gradFill>
            <a:ln w="3175">
              <a:solidFill>
                <a:srgbClr val="CC99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3" name="Freeform 8"/>
            <p:cNvSpPr>
              <a:spLocks/>
            </p:cNvSpPr>
            <p:nvPr/>
          </p:nvSpPr>
          <p:spPr bwMode="auto">
            <a:xfrm>
              <a:off x="340" y="151"/>
              <a:ext cx="765" cy="569"/>
            </a:xfrm>
            <a:custGeom>
              <a:avLst/>
              <a:gdLst>
                <a:gd name="T0" fmla="*/ 0 w 1193"/>
                <a:gd name="T1" fmla="*/ 7 h 973"/>
                <a:gd name="T2" fmla="*/ 3 w 1193"/>
                <a:gd name="T3" fmla="*/ 5 h 973"/>
                <a:gd name="T4" fmla="*/ 5 w 1193"/>
                <a:gd name="T5" fmla="*/ 4 h 973"/>
                <a:gd name="T6" fmla="*/ 8 w 1193"/>
                <a:gd name="T7" fmla="*/ 3 h 973"/>
                <a:gd name="T8" fmla="*/ 12 w 1193"/>
                <a:gd name="T9" fmla="*/ 2 h 973"/>
                <a:gd name="T10" fmla="*/ 17 w 1193"/>
                <a:gd name="T11" fmla="*/ 1 h 973"/>
                <a:gd name="T12" fmla="*/ 22 w 1193"/>
                <a:gd name="T13" fmla="*/ 1 h 973"/>
                <a:gd name="T14" fmla="*/ 26 w 1193"/>
                <a:gd name="T15" fmla="*/ 1 h 973"/>
                <a:gd name="T16" fmla="*/ 31 w 1193"/>
                <a:gd name="T17" fmla="*/ 0 h 973"/>
                <a:gd name="T18" fmla="*/ 38 w 1193"/>
                <a:gd name="T19" fmla="*/ 0 h 973"/>
                <a:gd name="T20" fmla="*/ 43 w 1193"/>
                <a:gd name="T21" fmla="*/ 1 h 973"/>
                <a:gd name="T22" fmla="*/ 49 w 1193"/>
                <a:gd name="T23" fmla="*/ 1 h 973"/>
                <a:gd name="T24" fmla="*/ 53 w 1193"/>
                <a:gd name="T25" fmla="*/ 1 h 973"/>
                <a:gd name="T26" fmla="*/ 58 w 1193"/>
                <a:gd name="T27" fmla="*/ 2 h 973"/>
                <a:gd name="T28" fmla="*/ 62 w 1193"/>
                <a:gd name="T29" fmla="*/ 4 h 973"/>
                <a:gd name="T30" fmla="*/ 65 w 1193"/>
                <a:gd name="T31" fmla="*/ 5 h 973"/>
                <a:gd name="T32" fmla="*/ 65 w 1193"/>
                <a:gd name="T33" fmla="*/ 5 h 973"/>
                <a:gd name="T34" fmla="*/ 67 w 1193"/>
                <a:gd name="T35" fmla="*/ 8 h 973"/>
                <a:gd name="T36" fmla="*/ 68 w 1193"/>
                <a:gd name="T37" fmla="*/ 9 h 973"/>
                <a:gd name="T38" fmla="*/ 69 w 1193"/>
                <a:gd name="T39" fmla="*/ 12 h 973"/>
                <a:gd name="T40" fmla="*/ 71 w 1193"/>
                <a:gd name="T41" fmla="*/ 17 h 973"/>
                <a:gd name="T42" fmla="*/ 72 w 1193"/>
                <a:gd name="T43" fmla="*/ 21 h 973"/>
                <a:gd name="T44" fmla="*/ 75 w 1193"/>
                <a:gd name="T45" fmla="*/ 27 h 973"/>
                <a:gd name="T46" fmla="*/ 80 w 1193"/>
                <a:gd name="T47" fmla="*/ 33 h 973"/>
                <a:gd name="T48" fmla="*/ 82 w 1193"/>
                <a:gd name="T49" fmla="*/ 37 h 973"/>
                <a:gd name="T50" fmla="*/ 83 w 1193"/>
                <a:gd name="T51" fmla="*/ 39 h 973"/>
                <a:gd name="T52" fmla="*/ 78 w 1193"/>
                <a:gd name="T53" fmla="*/ 37 h 973"/>
                <a:gd name="T54" fmla="*/ 74 w 1193"/>
                <a:gd name="T55" fmla="*/ 35 h 973"/>
                <a:gd name="T56" fmla="*/ 68 w 1193"/>
                <a:gd name="T57" fmla="*/ 33 h 973"/>
                <a:gd name="T58" fmla="*/ 60 w 1193"/>
                <a:gd name="T59" fmla="*/ 31 h 973"/>
                <a:gd name="T60" fmla="*/ 54 w 1193"/>
                <a:gd name="T61" fmla="*/ 29 h 973"/>
                <a:gd name="T62" fmla="*/ 47 w 1193"/>
                <a:gd name="T63" fmla="*/ 28 h 973"/>
                <a:gd name="T64" fmla="*/ 40 w 1193"/>
                <a:gd name="T65" fmla="*/ 27 h 973"/>
                <a:gd name="T66" fmla="*/ 31 w 1193"/>
                <a:gd name="T67" fmla="*/ 27 h 973"/>
                <a:gd name="T68" fmla="*/ 24 w 1193"/>
                <a:gd name="T69" fmla="*/ 27 h 973"/>
                <a:gd name="T70" fmla="*/ 15 w 1193"/>
                <a:gd name="T71" fmla="*/ 29 h 973"/>
                <a:gd name="T72" fmla="*/ 8 w 1193"/>
                <a:gd name="T73" fmla="*/ 30 h 973"/>
                <a:gd name="T74" fmla="*/ 9 w 1193"/>
                <a:gd name="T75" fmla="*/ 27 h 973"/>
                <a:gd name="T76" fmla="*/ 8 w 1193"/>
                <a:gd name="T77" fmla="*/ 24 h 973"/>
                <a:gd name="T78" fmla="*/ 7 w 1193"/>
                <a:gd name="T79" fmla="*/ 19 h 973"/>
                <a:gd name="T80" fmla="*/ 5 w 1193"/>
                <a:gd name="T81" fmla="*/ 16 h 973"/>
                <a:gd name="T82" fmla="*/ 3 w 1193"/>
                <a:gd name="T83" fmla="*/ 12 h 973"/>
                <a:gd name="T84" fmla="*/ 1 w 1193"/>
                <a:gd name="T85" fmla="*/ 9 h 973"/>
                <a:gd name="T86" fmla="*/ 0 w 1193"/>
                <a:gd name="T87" fmla="*/ 7 h 973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193"/>
                <a:gd name="T133" fmla="*/ 0 h 973"/>
                <a:gd name="T134" fmla="*/ 1193 w 1193"/>
                <a:gd name="T135" fmla="*/ 973 h 973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193" h="973">
                  <a:moveTo>
                    <a:pt x="0" y="169"/>
                  </a:moveTo>
                  <a:lnTo>
                    <a:pt x="36" y="134"/>
                  </a:lnTo>
                  <a:lnTo>
                    <a:pt x="74" y="106"/>
                  </a:lnTo>
                  <a:lnTo>
                    <a:pt x="120" y="79"/>
                  </a:lnTo>
                  <a:lnTo>
                    <a:pt x="181" y="48"/>
                  </a:lnTo>
                  <a:lnTo>
                    <a:pt x="248" y="21"/>
                  </a:lnTo>
                  <a:lnTo>
                    <a:pt x="320" y="8"/>
                  </a:lnTo>
                  <a:lnTo>
                    <a:pt x="378" y="4"/>
                  </a:lnTo>
                  <a:lnTo>
                    <a:pt x="451" y="0"/>
                  </a:lnTo>
                  <a:lnTo>
                    <a:pt x="542" y="0"/>
                  </a:lnTo>
                  <a:lnTo>
                    <a:pt x="622" y="4"/>
                  </a:lnTo>
                  <a:lnTo>
                    <a:pt x="710" y="17"/>
                  </a:lnTo>
                  <a:lnTo>
                    <a:pt x="764" y="29"/>
                  </a:lnTo>
                  <a:lnTo>
                    <a:pt x="827" y="58"/>
                  </a:lnTo>
                  <a:lnTo>
                    <a:pt x="893" y="89"/>
                  </a:lnTo>
                  <a:lnTo>
                    <a:pt x="935" y="120"/>
                  </a:lnTo>
                  <a:lnTo>
                    <a:pt x="931" y="126"/>
                  </a:lnTo>
                  <a:lnTo>
                    <a:pt x="972" y="202"/>
                  </a:lnTo>
                  <a:lnTo>
                    <a:pt x="976" y="227"/>
                  </a:lnTo>
                  <a:lnTo>
                    <a:pt x="985" y="304"/>
                  </a:lnTo>
                  <a:lnTo>
                    <a:pt x="1010" y="416"/>
                  </a:lnTo>
                  <a:lnTo>
                    <a:pt x="1038" y="532"/>
                  </a:lnTo>
                  <a:lnTo>
                    <a:pt x="1080" y="681"/>
                  </a:lnTo>
                  <a:lnTo>
                    <a:pt x="1143" y="838"/>
                  </a:lnTo>
                  <a:lnTo>
                    <a:pt x="1176" y="923"/>
                  </a:lnTo>
                  <a:lnTo>
                    <a:pt x="1193" y="973"/>
                  </a:lnTo>
                  <a:lnTo>
                    <a:pt x="1130" y="919"/>
                  </a:lnTo>
                  <a:lnTo>
                    <a:pt x="1068" y="869"/>
                  </a:lnTo>
                  <a:lnTo>
                    <a:pt x="976" y="816"/>
                  </a:lnTo>
                  <a:lnTo>
                    <a:pt x="873" y="767"/>
                  </a:lnTo>
                  <a:lnTo>
                    <a:pt x="777" y="730"/>
                  </a:lnTo>
                  <a:lnTo>
                    <a:pt x="677" y="703"/>
                  </a:lnTo>
                  <a:lnTo>
                    <a:pt x="569" y="681"/>
                  </a:lnTo>
                  <a:lnTo>
                    <a:pt x="456" y="677"/>
                  </a:lnTo>
                  <a:lnTo>
                    <a:pt x="344" y="691"/>
                  </a:lnTo>
                  <a:lnTo>
                    <a:pt x="229" y="713"/>
                  </a:lnTo>
                  <a:lnTo>
                    <a:pt x="124" y="744"/>
                  </a:lnTo>
                  <a:lnTo>
                    <a:pt x="128" y="686"/>
                  </a:lnTo>
                  <a:lnTo>
                    <a:pt x="120" y="597"/>
                  </a:lnTo>
                  <a:lnTo>
                    <a:pt x="99" y="493"/>
                  </a:lnTo>
                  <a:lnTo>
                    <a:pt x="78" y="399"/>
                  </a:lnTo>
                  <a:lnTo>
                    <a:pt x="48" y="304"/>
                  </a:lnTo>
                  <a:lnTo>
                    <a:pt x="19" y="219"/>
                  </a:lnTo>
                  <a:lnTo>
                    <a:pt x="0" y="169"/>
                  </a:lnTo>
                </a:path>
              </a:pathLst>
            </a:custGeom>
            <a:solidFill>
              <a:schemeClr val="bg1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3" name="Freeform 9"/>
            <p:cNvSpPr>
              <a:spLocks/>
            </p:cNvSpPr>
            <p:nvPr/>
          </p:nvSpPr>
          <p:spPr bwMode="auto">
            <a:xfrm>
              <a:off x="337" y="774"/>
              <a:ext cx="980" cy="473"/>
            </a:xfrm>
            <a:custGeom>
              <a:avLst/>
              <a:gdLst>
                <a:gd name="T0" fmla="*/ 9 w 1532"/>
                <a:gd name="T1" fmla="*/ 2 h 807"/>
                <a:gd name="T2" fmla="*/ 16 w 1532"/>
                <a:gd name="T3" fmla="*/ 1 h 807"/>
                <a:gd name="T4" fmla="*/ 22 w 1532"/>
                <a:gd name="T5" fmla="*/ 1 h 807"/>
                <a:gd name="T6" fmla="*/ 29 w 1532"/>
                <a:gd name="T7" fmla="*/ 0 h 807"/>
                <a:gd name="T8" fmla="*/ 36 w 1532"/>
                <a:gd name="T9" fmla="*/ 1 h 807"/>
                <a:gd name="T10" fmla="*/ 41 w 1532"/>
                <a:gd name="T11" fmla="*/ 1 h 807"/>
                <a:gd name="T12" fmla="*/ 49 w 1532"/>
                <a:gd name="T13" fmla="*/ 2 h 807"/>
                <a:gd name="T14" fmla="*/ 66 w 1532"/>
                <a:gd name="T15" fmla="*/ 5 h 807"/>
                <a:gd name="T16" fmla="*/ 75 w 1532"/>
                <a:gd name="T17" fmla="*/ 7 h 807"/>
                <a:gd name="T18" fmla="*/ 89 w 1532"/>
                <a:gd name="T19" fmla="*/ 11 h 807"/>
                <a:gd name="T20" fmla="*/ 97 w 1532"/>
                <a:gd name="T21" fmla="*/ 16 h 807"/>
                <a:gd name="T22" fmla="*/ 105 w 1532"/>
                <a:gd name="T23" fmla="*/ 33 h 807"/>
                <a:gd name="T24" fmla="*/ 104 w 1532"/>
                <a:gd name="T25" fmla="*/ 31 h 807"/>
                <a:gd name="T26" fmla="*/ 100 w 1532"/>
                <a:gd name="T27" fmla="*/ 30 h 807"/>
                <a:gd name="T28" fmla="*/ 95 w 1532"/>
                <a:gd name="T29" fmla="*/ 28 h 807"/>
                <a:gd name="T30" fmla="*/ 86 w 1532"/>
                <a:gd name="T31" fmla="*/ 26 h 807"/>
                <a:gd name="T32" fmla="*/ 76 w 1532"/>
                <a:gd name="T33" fmla="*/ 24 h 807"/>
                <a:gd name="T34" fmla="*/ 63 w 1532"/>
                <a:gd name="T35" fmla="*/ 22 h 807"/>
                <a:gd name="T36" fmla="*/ 53 w 1532"/>
                <a:gd name="T37" fmla="*/ 22 h 807"/>
                <a:gd name="T38" fmla="*/ 40 w 1532"/>
                <a:gd name="T39" fmla="*/ 21 h 807"/>
                <a:gd name="T40" fmla="*/ 27 w 1532"/>
                <a:gd name="T41" fmla="*/ 23 h 807"/>
                <a:gd name="T42" fmla="*/ 13 w 1532"/>
                <a:gd name="T43" fmla="*/ 25 h 807"/>
                <a:gd name="T44" fmla="*/ 0 w 1532"/>
                <a:gd name="T45" fmla="*/ 26 h 807"/>
                <a:gd name="T46" fmla="*/ 3 w 1532"/>
                <a:gd name="T47" fmla="*/ 23 h 807"/>
                <a:gd name="T48" fmla="*/ 5 w 1532"/>
                <a:gd name="T49" fmla="*/ 21 h 807"/>
                <a:gd name="T50" fmla="*/ 6 w 1532"/>
                <a:gd name="T51" fmla="*/ 16 h 807"/>
                <a:gd name="T52" fmla="*/ 8 w 1532"/>
                <a:gd name="T53" fmla="*/ 12 h 807"/>
                <a:gd name="T54" fmla="*/ 8 w 1532"/>
                <a:gd name="T55" fmla="*/ 8 h 807"/>
                <a:gd name="T56" fmla="*/ 9 w 1532"/>
                <a:gd name="T57" fmla="*/ 2 h 80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1532"/>
                <a:gd name="T88" fmla="*/ 0 h 807"/>
                <a:gd name="T89" fmla="*/ 1532 w 1532"/>
                <a:gd name="T90" fmla="*/ 807 h 80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1532" h="807">
                  <a:moveTo>
                    <a:pt x="130" y="62"/>
                  </a:moveTo>
                  <a:lnTo>
                    <a:pt x="234" y="26"/>
                  </a:lnTo>
                  <a:lnTo>
                    <a:pt x="330" y="4"/>
                  </a:lnTo>
                  <a:lnTo>
                    <a:pt x="429" y="0"/>
                  </a:lnTo>
                  <a:lnTo>
                    <a:pt x="525" y="8"/>
                  </a:lnTo>
                  <a:lnTo>
                    <a:pt x="600" y="17"/>
                  </a:lnTo>
                  <a:lnTo>
                    <a:pt x="713" y="53"/>
                  </a:lnTo>
                  <a:lnTo>
                    <a:pt x="958" y="129"/>
                  </a:lnTo>
                  <a:lnTo>
                    <a:pt x="1091" y="179"/>
                  </a:lnTo>
                  <a:lnTo>
                    <a:pt x="1302" y="273"/>
                  </a:lnTo>
                  <a:lnTo>
                    <a:pt x="1411" y="393"/>
                  </a:lnTo>
                  <a:lnTo>
                    <a:pt x="1532" y="807"/>
                  </a:lnTo>
                  <a:lnTo>
                    <a:pt x="1510" y="771"/>
                  </a:lnTo>
                  <a:lnTo>
                    <a:pt x="1457" y="741"/>
                  </a:lnTo>
                  <a:lnTo>
                    <a:pt x="1377" y="686"/>
                  </a:lnTo>
                  <a:lnTo>
                    <a:pt x="1257" y="636"/>
                  </a:lnTo>
                  <a:lnTo>
                    <a:pt x="1112" y="591"/>
                  </a:lnTo>
                  <a:lnTo>
                    <a:pt x="921" y="543"/>
                  </a:lnTo>
                  <a:lnTo>
                    <a:pt x="775" y="529"/>
                  </a:lnTo>
                  <a:lnTo>
                    <a:pt x="588" y="520"/>
                  </a:lnTo>
                  <a:lnTo>
                    <a:pt x="392" y="556"/>
                  </a:lnTo>
                  <a:lnTo>
                    <a:pt x="192" y="606"/>
                  </a:lnTo>
                  <a:lnTo>
                    <a:pt x="0" y="653"/>
                  </a:lnTo>
                  <a:lnTo>
                    <a:pt x="38" y="585"/>
                  </a:lnTo>
                  <a:lnTo>
                    <a:pt x="68" y="495"/>
                  </a:lnTo>
                  <a:lnTo>
                    <a:pt x="89" y="408"/>
                  </a:lnTo>
                  <a:lnTo>
                    <a:pt x="109" y="295"/>
                  </a:lnTo>
                  <a:lnTo>
                    <a:pt x="126" y="197"/>
                  </a:lnTo>
                  <a:lnTo>
                    <a:pt x="130" y="6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4" name="Freeform 10"/>
            <p:cNvSpPr>
              <a:spLocks/>
            </p:cNvSpPr>
            <p:nvPr/>
          </p:nvSpPr>
          <p:spPr bwMode="auto">
            <a:xfrm>
              <a:off x="1557" y="732"/>
              <a:ext cx="138" cy="401"/>
            </a:xfrm>
            <a:custGeom>
              <a:avLst/>
              <a:gdLst>
                <a:gd name="T0" fmla="*/ 14 w 216"/>
                <a:gd name="T1" fmla="*/ 27 h 686"/>
                <a:gd name="T2" fmla="*/ 15 w 216"/>
                <a:gd name="T3" fmla="*/ 25 h 686"/>
                <a:gd name="T4" fmla="*/ 15 w 216"/>
                <a:gd name="T5" fmla="*/ 19 h 686"/>
                <a:gd name="T6" fmla="*/ 15 w 216"/>
                <a:gd name="T7" fmla="*/ 14 h 686"/>
                <a:gd name="T8" fmla="*/ 14 w 216"/>
                <a:gd name="T9" fmla="*/ 9 h 686"/>
                <a:gd name="T10" fmla="*/ 13 w 216"/>
                <a:gd name="T11" fmla="*/ 4 h 686"/>
                <a:gd name="T12" fmla="*/ 5 w 216"/>
                <a:gd name="T13" fmla="*/ 2 h 686"/>
                <a:gd name="T14" fmla="*/ 0 w 216"/>
                <a:gd name="T15" fmla="*/ 0 h 686"/>
                <a:gd name="T16" fmla="*/ 1 w 216"/>
                <a:gd name="T17" fmla="*/ 6 h 686"/>
                <a:gd name="T18" fmla="*/ 6 w 216"/>
                <a:gd name="T19" fmla="*/ 18 h 686"/>
                <a:gd name="T20" fmla="*/ 14 w 216"/>
                <a:gd name="T21" fmla="*/ 27 h 68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216"/>
                <a:gd name="T34" fmla="*/ 0 h 686"/>
                <a:gd name="T35" fmla="*/ 216 w 216"/>
                <a:gd name="T36" fmla="*/ 686 h 68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216" h="686">
                  <a:moveTo>
                    <a:pt x="208" y="673"/>
                  </a:moveTo>
                  <a:lnTo>
                    <a:pt x="216" y="615"/>
                  </a:lnTo>
                  <a:lnTo>
                    <a:pt x="216" y="493"/>
                  </a:lnTo>
                  <a:lnTo>
                    <a:pt x="216" y="351"/>
                  </a:lnTo>
                  <a:lnTo>
                    <a:pt x="204" y="231"/>
                  </a:lnTo>
                  <a:lnTo>
                    <a:pt x="194" y="103"/>
                  </a:lnTo>
                  <a:lnTo>
                    <a:pt x="74" y="58"/>
                  </a:lnTo>
                  <a:lnTo>
                    <a:pt x="0" y="0"/>
                  </a:lnTo>
                  <a:lnTo>
                    <a:pt x="11" y="163"/>
                  </a:lnTo>
                  <a:lnTo>
                    <a:pt x="83" y="450"/>
                  </a:lnTo>
                  <a:lnTo>
                    <a:pt x="207" y="686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1270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5" name="Freeform 11"/>
            <p:cNvSpPr>
              <a:spLocks/>
            </p:cNvSpPr>
            <p:nvPr/>
          </p:nvSpPr>
          <p:spPr bwMode="auto">
            <a:xfrm>
              <a:off x="935" y="219"/>
              <a:ext cx="165" cy="454"/>
            </a:xfrm>
            <a:custGeom>
              <a:avLst/>
              <a:gdLst>
                <a:gd name="T0" fmla="*/ 0 w 256"/>
                <a:gd name="T1" fmla="*/ 0 h 776"/>
                <a:gd name="T2" fmla="*/ 3 w 256"/>
                <a:gd name="T3" fmla="*/ 1 h 776"/>
                <a:gd name="T4" fmla="*/ 5 w 256"/>
                <a:gd name="T5" fmla="*/ 2 h 776"/>
                <a:gd name="T6" fmla="*/ 6 w 256"/>
                <a:gd name="T7" fmla="*/ 3 h 776"/>
                <a:gd name="T8" fmla="*/ 8 w 256"/>
                <a:gd name="T9" fmla="*/ 3 h 776"/>
                <a:gd name="T10" fmla="*/ 10 w 256"/>
                <a:gd name="T11" fmla="*/ 4 h 776"/>
                <a:gd name="T12" fmla="*/ 12 w 256"/>
                <a:gd name="T13" fmla="*/ 4 h 776"/>
                <a:gd name="T14" fmla="*/ 15 w 256"/>
                <a:gd name="T15" fmla="*/ 4 h 776"/>
                <a:gd name="T16" fmla="*/ 18 w 256"/>
                <a:gd name="T17" fmla="*/ 5 h 776"/>
                <a:gd name="T18" fmla="*/ 17 w 256"/>
                <a:gd name="T19" fmla="*/ 9 h 776"/>
                <a:gd name="T20" fmla="*/ 15 w 256"/>
                <a:gd name="T21" fmla="*/ 16 h 776"/>
                <a:gd name="T22" fmla="*/ 15 w 256"/>
                <a:gd name="T23" fmla="*/ 20 h 776"/>
                <a:gd name="T24" fmla="*/ 15 w 256"/>
                <a:gd name="T25" fmla="*/ 22 h 776"/>
                <a:gd name="T26" fmla="*/ 15 w 256"/>
                <a:gd name="T27" fmla="*/ 24 h 776"/>
                <a:gd name="T28" fmla="*/ 16 w 256"/>
                <a:gd name="T29" fmla="*/ 31 h 776"/>
                <a:gd name="T30" fmla="*/ 14 w 256"/>
                <a:gd name="T31" fmla="*/ 27 h 776"/>
                <a:gd name="T32" fmla="*/ 10 w 256"/>
                <a:gd name="T33" fmla="*/ 22 h 776"/>
                <a:gd name="T34" fmla="*/ 6 w 256"/>
                <a:gd name="T35" fmla="*/ 16 h 776"/>
                <a:gd name="T36" fmla="*/ 5 w 256"/>
                <a:gd name="T37" fmla="*/ 13 h 776"/>
                <a:gd name="T38" fmla="*/ 4 w 256"/>
                <a:gd name="T39" fmla="*/ 11 h 776"/>
                <a:gd name="T40" fmla="*/ 3 w 256"/>
                <a:gd name="T41" fmla="*/ 9 h 776"/>
                <a:gd name="T42" fmla="*/ 1 w 256"/>
                <a:gd name="T43" fmla="*/ 4 h 776"/>
                <a:gd name="T44" fmla="*/ 0 w 256"/>
                <a:gd name="T45" fmla="*/ 1 h 77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56"/>
                <a:gd name="T70" fmla="*/ 0 h 776"/>
                <a:gd name="T71" fmla="*/ 256 w 256"/>
                <a:gd name="T72" fmla="*/ 776 h 77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56" h="776">
                  <a:moveTo>
                    <a:pt x="0" y="0"/>
                  </a:moveTo>
                  <a:lnTo>
                    <a:pt x="41" y="35"/>
                  </a:lnTo>
                  <a:lnTo>
                    <a:pt x="74" y="54"/>
                  </a:lnTo>
                  <a:lnTo>
                    <a:pt x="89" y="68"/>
                  </a:lnTo>
                  <a:lnTo>
                    <a:pt x="111" y="82"/>
                  </a:lnTo>
                  <a:lnTo>
                    <a:pt x="136" y="90"/>
                  </a:lnTo>
                  <a:lnTo>
                    <a:pt x="164" y="99"/>
                  </a:lnTo>
                  <a:lnTo>
                    <a:pt x="214" y="104"/>
                  </a:lnTo>
                  <a:lnTo>
                    <a:pt x="256" y="107"/>
                  </a:lnTo>
                  <a:lnTo>
                    <a:pt x="244" y="224"/>
                  </a:lnTo>
                  <a:lnTo>
                    <a:pt x="218" y="392"/>
                  </a:lnTo>
                  <a:lnTo>
                    <a:pt x="214" y="494"/>
                  </a:lnTo>
                  <a:lnTo>
                    <a:pt x="218" y="533"/>
                  </a:lnTo>
                  <a:lnTo>
                    <a:pt x="214" y="597"/>
                  </a:lnTo>
                  <a:lnTo>
                    <a:pt x="227" y="776"/>
                  </a:lnTo>
                  <a:lnTo>
                    <a:pt x="186" y="687"/>
                  </a:lnTo>
                  <a:lnTo>
                    <a:pt x="133" y="547"/>
                  </a:lnTo>
                  <a:lnTo>
                    <a:pt x="86" y="405"/>
                  </a:lnTo>
                  <a:lnTo>
                    <a:pt x="65" y="323"/>
                  </a:lnTo>
                  <a:lnTo>
                    <a:pt x="53" y="283"/>
                  </a:lnTo>
                  <a:lnTo>
                    <a:pt x="41" y="234"/>
                  </a:lnTo>
                  <a:lnTo>
                    <a:pt x="4" y="99"/>
                  </a:lnTo>
                  <a:lnTo>
                    <a:pt x="0" y="6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4" name="Freeform 12"/>
            <p:cNvSpPr>
              <a:spLocks/>
            </p:cNvSpPr>
            <p:nvPr/>
          </p:nvSpPr>
          <p:spPr bwMode="auto">
            <a:xfrm>
              <a:off x="1644" y="497"/>
              <a:ext cx="248" cy="437"/>
            </a:xfrm>
            <a:custGeom>
              <a:avLst/>
              <a:gdLst>
                <a:gd name="T0" fmla="*/ 27 w 387"/>
                <a:gd name="T1" fmla="*/ 27 h 747"/>
                <a:gd name="T2" fmla="*/ 21 w 387"/>
                <a:gd name="T3" fmla="*/ 26 h 747"/>
                <a:gd name="T4" fmla="*/ 16 w 387"/>
                <a:gd name="T5" fmla="*/ 26 h 747"/>
                <a:gd name="T6" fmla="*/ 11 w 387"/>
                <a:gd name="T7" fmla="*/ 27 h 747"/>
                <a:gd name="T8" fmla="*/ 6 w 387"/>
                <a:gd name="T9" fmla="*/ 27 h 747"/>
                <a:gd name="T10" fmla="*/ 4 w 387"/>
                <a:gd name="T11" fmla="*/ 30 h 747"/>
                <a:gd name="T12" fmla="*/ 3 w 387"/>
                <a:gd name="T13" fmla="*/ 26 h 747"/>
                <a:gd name="T14" fmla="*/ 2 w 387"/>
                <a:gd name="T15" fmla="*/ 23 h 747"/>
                <a:gd name="T16" fmla="*/ 1 w 387"/>
                <a:gd name="T17" fmla="*/ 20 h 747"/>
                <a:gd name="T18" fmla="*/ 1 w 387"/>
                <a:gd name="T19" fmla="*/ 16 h 747"/>
                <a:gd name="T20" fmla="*/ 1 w 387"/>
                <a:gd name="T21" fmla="*/ 12 h 747"/>
                <a:gd name="T22" fmla="*/ 1 w 387"/>
                <a:gd name="T23" fmla="*/ 9 h 747"/>
                <a:gd name="T24" fmla="*/ 0 w 387"/>
                <a:gd name="T25" fmla="*/ 5 h 747"/>
                <a:gd name="T26" fmla="*/ 1 w 387"/>
                <a:gd name="T27" fmla="*/ 2 h 747"/>
                <a:gd name="T28" fmla="*/ 5 w 387"/>
                <a:gd name="T29" fmla="*/ 1 h 747"/>
                <a:gd name="T30" fmla="*/ 14 w 387"/>
                <a:gd name="T31" fmla="*/ 1 h 747"/>
                <a:gd name="T32" fmla="*/ 19 w 387"/>
                <a:gd name="T33" fmla="*/ 0 h 747"/>
                <a:gd name="T34" fmla="*/ 26 w 387"/>
                <a:gd name="T35" fmla="*/ 1 h 747"/>
                <a:gd name="T36" fmla="*/ 23 w 387"/>
                <a:gd name="T37" fmla="*/ 4 h 747"/>
                <a:gd name="T38" fmla="*/ 23 w 387"/>
                <a:gd name="T39" fmla="*/ 7 h 747"/>
                <a:gd name="T40" fmla="*/ 22 w 387"/>
                <a:gd name="T41" fmla="*/ 9 h 747"/>
                <a:gd name="T42" fmla="*/ 22 w 387"/>
                <a:gd name="T43" fmla="*/ 12 h 747"/>
                <a:gd name="T44" fmla="*/ 22 w 387"/>
                <a:gd name="T45" fmla="*/ 15 h 747"/>
                <a:gd name="T46" fmla="*/ 23 w 387"/>
                <a:gd name="T47" fmla="*/ 18 h 747"/>
                <a:gd name="T48" fmla="*/ 24 w 387"/>
                <a:gd name="T49" fmla="*/ 21 h 747"/>
                <a:gd name="T50" fmla="*/ 26 w 387"/>
                <a:gd name="T51" fmla="*/ 24 h 747"/>
                <a:gd name="T52" fmla="*/ 27 w 387"/>
                <a:gd name="T53" fmla="*/ 27 h 747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387"/>
                <a:gd name="T82" fmla="*/ 0 h 747"/>
                <a:gd name="T83" fmla="*/ 387 w 387"/>
                <a:gd name="T84" fmla="*/ 747 h 747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387" h="747">
                  <a:moveTo>
                    <a:pt x="387" y="686"/>
                  </a:moveTo>
                  <a:lnTo>
                    <a:pt x="303" y="660"/>
                  </a:lnTo>
                  <a:lnTo>
                    <a:pt x="232" y="660"/>
                  </a:lnTo>
                  <a:lnTo>
                    <a:pt x="158" y="663"/>
                  </a:lnTo>
                  <a:lnTo>
                    <a:pt x="86" y="694"/>
                  </a:lnTo>
                  <a:lnTo>
                    <a:pt x="59" y="747"/>
                  </a:lnTo>
                  <a:lnTo>
                    <a:pt x="36" y="655"/>
                  </a:lnTo>
                  <a:lnTo>
                    <a:pt x="30" y="591"/>
                  </a:lnTo>
                  <a:lnTo>
                    <a:pt x="13" y="498"/>
                  </a:lnTo>
                  <a:lnTo>
                    <a:pt x="11" y="403"/>
                  </a:lnTo>
                  <a:lnTo>
                    <a:pt x="11" y="299"/>
                  </a:lnTo>
                  <a:lnTo>
                    <a:pt x="4" y="206"/>
                  </a:lnTo>
                  <a:lnTo>
                    <a:pt x="0" y="116"/>
                  </a:lnTo>
                  <a:lnTo>
                    <a:pt x="13" y="56"/>
                  </a:lnTo>
                  <a:lnTo>
                    <a:pt x="79" y="26"/>
                  </a:lnTo>
                  <a:lnTo>
                    <a:pt x="199" y="12"/>
                  </a:lnTo>
                  <a:lnTo>
                    <a:pt x="269" y="0"/>
                  </a:lnTo>
                  <a:lnTo>
                    <a:pt x="370" y="21"/>
                  </a:lnTo>
                  <a:lnTo>
                    <a:pt x="336" y="94"/>
                  </a:lnTo>
                  <a:lnTo>
                    <a:pt x="333" y="170"/>
                  </a:lnTo>
                  <a:lnTo>
                    <a:pt x="324" y="237"/>
                  </a:lnTo>
                  <a:lnTo>
                    <a:pt x="324" y="299"/>
                  </a:lnTo>
                  <a:lnTo>
                    <a:pt x="320" y="378"/>
                  </a:lnTo>
                  <a:lnTo>
                    <a:pt x="333" y="451"/>
                  </a:lnTo>
                  <a:lnTo>
                    <a:pt x="345" y="525"/>
                  </a:lnTo>
                  <a:lnTo>
                    <a:pt x="365" y="597"/>
                  </a:lnTo>
                  <a:lnTo>
                    <a:pt x="387" y="686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7" name="Freeform 13"/>
            <p:cNvSpPr>
              <a:spLocks/>
            </p:cNvSpPr>
            <p:nvPr/>
          </p:nvSpPr>
          <p:spPr bwMode="auto">
            <a:xfrm>
              <a:off x="1678" y="864"/>
              <a:ext cx="282" cy="285"/>
            </a:xfrm>
            <a:custGeom>
              <a:avLst/>
              <a:gdLst>
                <a:gd name="T0" fmla="*/ 30 w 441"/>
                <a:gd name="T1" fmla="*/ 19 h 487"/>
                <a:gd name="T2" fmla="*/ 26 w 441"/>
                <a:gd name="T3" fmla="*/ 12 h 487"/>
                <a:gd name="T4" fmla="*/ 24 w 441"/>
                <a:gd name="T5" fmla="*/ 6 h 487"/>
                <a:gd name="T6" fmla="*/ 23 w 441"/>
                <a:gd name="T7" fmla="*/ 2 h 487"/>
                <a:gd name="T8" fmla="*/ 17 w 441"/>
                <a:gd name="T9" fmla="*/ 1 h 487"/>
                <a:gd name="T10" fmla="*/ 14 w 441"/>
                <a:gd name="T11" fmla="*/ 1 h 487"/>
                <a:gd name="T12" fmla="*/ 11 w 441"/>
                <a:gd name="T13" fmla="*/ 0 h 487"/>
                <a:gd name="T14" fmla="*/ 7 w 441"/>
                <a:gd name="T15" fmla="*/ 1 h 487"/>
                <a:gd name="T16" fmla="*/ 3 w 441"/>
                <a:gd name="T17" fmla="*/ 1 h 487"/>
                <a:gd name="T18" fmla="*/ 0 w 441"/>
                <a:gd name="T19" fmla="*/ 2 h 487"/>
                <a:gd name="T20" fmla="*/ 1 w 441"/>
                <a:gd name="T21" fmla="*/ 6 h 487"/>
                <a:gd name="T22" fmla="*/ 1 w 441"/>
                <a:gd name="T23" fmla="*/ 10 h 487"/>
                <a:gd name="T24" fmla="*/ 1 w 441"/>
                <a:gd name="T25" fmla="*/ 13 h 487"/>
                <a:gd name="T26" fmla="*/ 1 w 441"/>
                <a:gd name="T27" fmla="*/ 15 h 487"/>
                <a:gd name="T28" fmla="*/ 1 w 441"/>
                <a:gd name="T29" fmla="*/ 18 h 487"/>
                <a:gd name="T30" fmla="*/ 2 w 441"/>
                <a:gd name="T31" fmla="*/ 18 h 487"/>
                <a:gd name="T32" fmla="*/ 6 w 441"/>
                <a:gd name="T33" fmla="*/ 17 h 487"/>
                <a:gd name="T34" fmla="*/ 13 w 441"/>
                <a:gd name="T35" fmla="*/ 17 h 487"/>
                <a:gd name="T36" fmla="*/ 20 w 441"/>
                <a:gd name="T37" fmla="*/ 17 h 487"/>
                <a:gd name="T38" fmla="*/ 26 w 441"/>
                <a:gd name="T39" fmla="*/ 17 h 487"/>
                <a:gd name="T40" fmla="*/ 29 w 441"/>
                <a:gd name="T41" fmla="*/ 18 h 487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441"/>
                <a:gd name="T64" fmla="*/ 0 h 487"/>
                <a:gd name="T65" fmla="*/ 441 w 441"/>
                <a:gd name="T66" fmla="*/ 487 h 487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441" h="487">
                  <a:moveTo>
                    <a:pt x="441" y="487"/>
                  </a:moveTo>
                  <a:lnTo>
                    <a:pt x="384" y="296"/>
                  </a:lnTo>
                  <a:lnTo>
                    <a:pt x="358" y="152"/>
                  </a:lnTo>
                  <a:lnTo>
                    <a:pt x="332" y="39"/>
                  </a:lnTo>
                  <a:lnTo>
                    <a:pt x="251" y="12"/>
                  </a:lnTo>
                  <a:lnTo>
                    <a:pt x="206" y="3"/>
                  </a:lnTo>
                  <a:lnTo>
                    <a:pt x="156" y="0"/>
                  </a:lnTo>
                  <a:lnTo>
                    <a:pt x="104" y="8"/>
                  </a:lnTo>
                  <a:lnTo>
                    <a:pt x="51" y="21"/>
                  </a:lnTo>
                  <a:lnTo>
                    <a:pt x="0" y="56"/>
                  </a:lnTo>
                  <a:lnTo>
                    <a:pt x="20" y="150"/>
                  </a:lnTo>
                  <a:lnTo>
                    <a:pt x="16" y="250"/>
                  </a:lnTo>
                  <a:lnTo>
                    <a:pt x="14" y="328"/>
                  </a:lnTo>
                  <a:lnTo>
                    <a:pt x="18" y="378"/>
                  </a:lnTo>
                  <a:lnTo>
                    <a:pt x="20" y="446"/>
                  </a:lnTo>
                  <a:lnTo>
                    <a:pt x="22" y="446"/>
                  </a:lnTo>
                  <a:lnTo>
                    <a:pt x="89" y="427"/>
                  </a:lnTo>
                  <a:lnTo>
                    <a:pt x="197" y="417"/>
                  </a:lnTo>
                  <a:lnTo>
                    <a:pt x="293" y="417"/>
                  </a:lnTo>
                  <a:lnTo>
                    <a:pt x="372" y="430"/>
                  </a:lnTo>
                  <a:lnTo>
                    <a:pt x="431" y="440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8" name="Freeform 14"/>
            <p:cNvSpPr>
              <a:spLocks/>
            </p:cNvSpPr>
            <p:nvPr/>
          </p:nvSpPr>
          <p:spPr bwMode="auto">
            <a:xfrm>
              <a:off x="969" y="1101"/>
              <a:ext cx="354" cy="219"/>
            </a:xfrm>
            <a:custGeom>
              <a:avLst/>
              <a:gdLst>
                <a:gd name="T0" fmla="*/ 0 w 552"/>
                <a:gd name="T1" fmla="*/ 1 h 375"/>
                <a:gd name="T2" fmla="*/ 1 w 552"/>
                <a:gd name="T3" fmla="*/ 15 h 375"/>
                <a:gd name="T4" fmla="*/ 6 w 552"/>
                <a:gd name="T5" fmla="*/ 13 h 375"/>
                <a:gd name="T6" fmla="*/ 9 w 552"/>
                <a:gd name="T7" fmla="*/ 12 h 375"/>
                <a:gd name="T8" fmla="*/ 15 w 552"/>
                <a:gd name="T9" fmla="*/ 11 h 375"/>
                <a:gd name="T10" fmla="*/ 21 w 552"/>
                <a:gd name="T11" fmla="*/ 12 h 375"/>
                <a:gd name="T12" fmla="*/ 27 w 552"/>
                <a:gd name="T13" fmla="*/ 12 h 375"/>
                <a:gd name="T14" fmla="*/ 34 w 552"/>
                <a:gd name="T15" fmla="*/ 13 h 375"/>
                <a:gd name="T16" fmla="*/ 38 w 552"/>
                <a:gd name="T17" fmla="*/ 11 h 375"/>
                <a:gd name="T18" fmla="*/ 38 w 552"/>
                <a:gd name="T19" fmla="*/ 9 h 375"/>
                <a:gd name="T20" fmla="*/ 34 w 552"/>
                <a:gd name="T21" fmla="*/ 8 h 375"/>
                <a:gd name="T22" fmla="*/ 24 w 552"/>
                <a:gd name="T23" fmla="*/ 4 h 375"/>
                <a:gd name="T24" fmla="*/ 13 w 552"/>
                <a:gd name="T25" fmla="*/ 2 h 375"/>
                <a:gd name="T26" fmla="*/ 0 w 552"/>
                <a:gd name="T27" fmla="*/ 0 h 37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552"/>
                <a:gd name="T43" fmla="*/ 0 h 375"/>
                <a:gd name="T44" fmla="*/ 552 w 552"/>
                <a:gd name="T45" fmla="*/ 375 h 375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552" h="375">
                  <a:moveTo>
                    <a:pt x="0" y="2"/>
                  </a:moveTo>
                  <a:lnTo>
                    <a:pt x="19" y="375"/>
                  </a:lnTo>
                  <a:lnTo>
                    <a:pt x="82" y="336"/>
                  </a:lnTo>
                  <a:lnTo>
                    <a:pt x="132" y="297"/>
                  </a:lnTo>
                  <a:lnTo>
                    <a:pt x="224" y="280"/>
                  </a:lnTo>
                  <a:lnTo>
                    <a:pt x="299" y="297"/>
                  </a:lnTo>
                  <a:lnTo>
                    <a:pt x="382" y="306"/>
                  </a:lnTo>
                  <a:lnTo>
                    <a:pt x="487" y="319"/>
                  </a:lnTo>
                  <a:lnTo>
                    <a:pt x="547" y="284"/>
                  </a:lnTo>
                  <a:lnTo>
                    <a:pt x="552" y="223"/>
                  </a:lnTo>
                  <a:lnTo>
                    <a:pt x="489" y="194"/>
                  </a:lnTo>
                  <a:lnTo>
                    <a:pt x="344" y="99"/>
                  </a:lnTo>
                  <a:lnTo>
                    <a:pt x="187" y="52"/>
                  </a:lnTo>
                  <a:lnTo>
                    <a:pt x="0" y="0"/>
                  </a:lnTo>
                </a:path>
              </a:pathLst>
            </a:custGeom>
            <a:solidFill>
              <a:srgbClr val="CC0000"/>
            </a:solidFill>
            <a:ln w="6350" cap="rnd">
              <a:solidFill>
                <a:srgbClr val="FF00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79" name="Freeform 15"/>
            <p:cNvSpPr>
              <a:spLocks/>
            </p:cNvSpPr>
            <p:nvPr/>
          </p:nvSpPr>
          <p:spPr bwMode="auto">
            <a:xfrm>
              <a:off x="1645" y="1290"/>
              <a:ext cx="54" cy="115"/>
            </a:xfrm>
            <a:custGeom>
              <a:avLst/>
              <a:gdLst>
                <a:gd name="T0" fmla="*/ 0 w 84"/>
                <a:gd name="T1" fmla="*/ 8 h 196"/>
                <a:gd name="T2" fmla="*/ 1 w 84"/>
                <a:gd name="T3" fmla="*/ 0 h 196"/>
                <a:gd name="T4" fmla="*/ 6 w 84"/>
                <a:gd name="T5" fmla="*/ 5 h 196"/>
                <a:gd name="T6" fmla="*/ 2 w 84"/>
                <a:gd name="T7" fmla="*/ 7 h 196"/>
                <a:gd name="T8" fmla="*/ 1 w 84"/>
                <a:gd name="T9" fmla="*/ 8 h 19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84"/>
                <a:gd name="T16" fmla="*/ 0 h 196"/>
                <a:gd name="T17" fmla="*/ 84 w 84"/>
                <a:gd name="T18" fmla="*/ 196 h 19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84" h="196">
                  <a:moveTo>
                    <a:pt x="0" y="196"/>
                  </a:moveTo>
                  <a:lnTo>
                    <a:pt x="4" y="0"/>
                  </a:lnTo>
                  <a:lnTo>
                    <a:pt x="84" y="132"/>
                  </a:lnTo>
                  <a:lnTo>
                    <a:pt x="21" y="172"/>
                  </a:lnTo>
                  <a:lnTo>
                    <a:pt x="12" y="186"/>
                  </a:lnTo>
                </a:path>
              </a:pathLst>
            </a:custGeom>
            <a:solidFill>
              <a:srgbClr val="CC0000"/>
            </a:soli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0" name="Freeform 16"/>
            <p:cNvSpPr>
              <a:spLocks/>
            </p:cNvSpPr>
            <p:nvPr/>
          </p:nvSpPr>
          <p:spPr bwMode="auto">
            <a:xfrm>
              <a:off x="982" y="1003"/>
              <a:ext cx="722" cy="370"/>
            </a:xfrm>
            <a:custGeom>
              <a:avLst/>
              <a:gdLst>
                <a:gd name="T0" fmla="*/ 77 w 1129"/>
                <a:gd name="T1" fmla="*/ 25 h 632"/>
                <a:gd name="T2" fmla="*/ 77 w 1129"/>
                <a:gd name="T3" fmla="*/ 22 h 632"/>
                <a:gd name="T4" fmla="*/ 77 w 1129"/>
                <a:gd name="T5" fmla="*/ 17 h 632"/>
                <a:gd name="T6" fmla="*/ 77 w 1129"/>
                <a:gd name="T7" fmla="*/ 14 h 632"/>
                <a:gd name="T8" fmla="*/ 77 w 1129"/>
                <a:gd name="T9" fmla="*/ 11 h 632"/>
                <a:gd name="T10" fmla="*/ 76 w 1129"/>
                <a:gd name="T11" fmla="*/ 9 h 632"/>
                <a:gd name="T12" fmla="*/ 74 w 1129"/>
                <a:gd name="T13" fmla="*/ 7 h 632"/>
                <a:gd name="T14" fmla="*/ 72 w 1129"/>
                <a:gd name="T15" fmla="*/ 6 h 632"/>
                <a:gd name="T16" fmla="*/ 63 w 1129"/>
                <a:gd name="T17" fmla="*/ 3 h 632"/>
                <a:gd name="T18" fmla="*/ 54 w 1129"/>
                <a:gd name="T19" fmla="*/ 1 h 632"/>
                <a:gd name="T20" fmla="*/ 48 w 1129"/>
                <a:gd name="T21" fmla="*/ 1 h 632"/>
                <a:gd name="T22" fmla="*/ 39 w 1129"/>
                <a:gd name="T23" fmla="*/ 0 h 632"/>
                <a:gd name="T24" fmla="*/ 31 w 1129"/>
                <a:gd name="T25" fmla="*/ 0 h 632"/>
                <a:gd name="T26" fmla="*/ 27 w 1129"/>
                <a:gd name="T27" fmla="*/ 1 h 632"/>
                <a:gd name="T28" fmla="*/ 35 w 1129"/>
                <a:gd name="T29" fmla="*/ 16 h 632"/>
                <a:gd name="T30" fmla="*/ 35 w 1129"/>
                <a:gd name="T31" fmla="*/ 18 h 632"/>
                <a:gd name="T32" fmla="*/ 33 w 1129"/>
                <a:gd name="T33" fmla="*/ 19 h 632"/>
                <a:gd name="T34" fmla="*/ 26 w 1129"/>
                <a:gd name="T35" fmla="*/ 19 h 632"/>
                <a:gd name="T36" fmla="*/ 11 w 1129"/>
                <a:gd name="T37" fmla="*/ 18 h 632"/>
                <a:gd name="T38" fmla="*/ 4 w 1129"/>
                <a:gd name="T39" fmla="*/ 19 h 632"/>
                <a:gd name="T40" fmla="*/ 0 w 1129"/>
                <a:gd name="T41" fmla="*/ 22 h 632"/>
                <a:gd name="T42" fmla="*/ 3 w 1129"/>
                <a:gd name="T43" fmla="*/ 23 h 632"/>
                <a:gd name="T44" fmla="*/ 8 w 1129"/>
                <a:gd name="T45" fmla="*/ 25 h 632"/>
                <a:gd name="T46" fmla="*/ 11 w 1129"/>
                <a:gd name="T47" fmla="*/ 25 h 632"/>
                <a:gd name="T48" fmla="*/ 17 w 1129"/>
                <a:gd name="T49" fmla="*/ 25 h 632"/>
                <a:gd name="T50" fmla="*/ 24 w 1129"/>
                <a:gd name="T51" fmla="*/ 25 h 632"/>
                <a:gd name="T52" fmla="*/ 33 w 1129"/>
                <a:gd name="T53" fmla="*/ 23 h 632"/>
                <a:gd name="T54" fmla="*/ 43 w 1129"/>
                <a:gd name="T55" fmla="*/ 23 h 632"/>
                <a:gd name="T56" fmla="*/ 49 w 1129"/>
                <a:gd name="T57" fmla="*/ 22 h 632"/>
                <a:gd name="T58" fmla="*/ 56 w 1129"/>
                <a:gd name="T59" fmla="*/ 21 h 632"/>
                <a:gd name="T60" fmla="*/ 63 w 1129"/>
                <a:gd name="T61" fmla="*/ 21 h 632"/>
                <a:gd name="T62" fmla="*/ 70 w 1129"/>
                <a:gd name="T63" fmla="*/ 22 h 632"/>
                <a:gd name="T64" fmla="*/ 72 w 1129"/>
                <a:gd name="T65" fmla="*/ 23 h 632"/>
                <a:gd name="T66" fmla="*/ 75 w 1129"/>
                <a:gd name="T67" fmla="*/ 23 h 632"/>
                <a:gd name="T68" fmla="*/ 77 w 1129"/>
                <a:gd name="T69" fmla="*/ 25 h 632"/>
                <a:gd name="T70" fmla="*/ 77 w 1129"/>
                <a:gd name="T71" fmla="*/ 25 h 632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1129"/>
                <a:gd name="T109" fmla="*/ 0 h 632"/>
                <a:gd name="T110" fmla="*/ 1129 w 1129"/>
                <a:gd name="T111" fmla="*/ 632 h 632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1129" h="632">
                  <a:moveTo>
                    <a:pt x="1121" y="622"/>
                  </a:moveTo>
                  <a:lnTo>
                    <a:pt x="1129" y="550"/>
                  </a:lnTo>
                  <a:lnTo>
                    <a:pt x="1123" y="422"/>
                  </a:lnTo>
                  <a:lnTo>
                    <a:pt x="1123" y="350"/>
                  </a:lnTo>
                  <a:lnTo>
                    <a:pt x="1123" y="262"/>
                  </a:lnTo>
                  <a:lnTo>
                    <a:pt x="1113" y="216"/>
                  </a:lnTo>
                  <a:lnTo>
                    <a:pt x="1089" y="176"/>
                  </a:lnTo>
                  <a:lnTo>
                    <a:pt x="1051" y="152"/>
                  </a:lnTo>
                  <a:lnTo>
                    <a:pt x="918" y="81"/>
                  </a:lnTo>
                  <a:lnTo>
                    <a:pt x="798" y="35"/>
                  </a:lnTo>
                  <a:lnTo>
                    <a:pt x="706" y="17"/>
                  </a:lnTo>
                  <a:lnTo>
                    <a:pt x="573" y="0"/>
                  </a:lnTo>
                  <a:lnTo>
                    <a:pt x="453" y="0"/>
                  </a:lnTo>
                  <a:lnTo>
                    <a:pt x="407" y="8"/>
                  </a:lnTo>
                  <a:lnTo>
                    <a:pt x="510" y="394"/>
                  </a:lnTo>
                  <a:lnTo>
                    <a:pt x="510" y="452"/>
                  </a:lnTo>
                  <a:lnTo>
                    <a:pt x="482" y="475"/>
                  </a:lnTo>
                  <a:lnTo>
                    <a:pt x="378" y="465"/>
                  </a:lnTo>
                  <a:lnTo>
                    <a:pt x="152" y="438"/>
                  </a:lnTo>
                  <a:lnTo>
                    <a:pt x="58" y="478"/>
                  </a:lnTo>
                  <a:lnTo>
                    <a:pt x="0" y="542"/>
                  </a:lnTo>
                  <a:lnTo>
                    <a:pt x="46" y="574"/>
                  </a:lnTo>
                  <a:lnTo>
                    <a:pt x="108" y="605"/>
                  </a:lnTo>
                  <a:lnTo>
                    <a:pt x="157" y="624"/>
                  </a:lnTo>
                  <a:lnTo>
                    <a:pt x="253" y="632"/>
                  </a:lnTo>
                  <a:lnTo>
                    <a:pt x="347" y="628"/>
                  </a:lnTo>
                  <a:lnTo>
                    <a:pt x="474" y="588"/>
                  </a:lnTo>
                  <a:lnTo>
                    <a:pt x="628" y="557"/>
                  </a:lnTo>
                  <a:lnTo>
                    <a:pt x="713" y="538"/>
                  </a:lnTo>
                  <a:lnTo>
                    <a:pt x="823" y="519"/>
                  </a:lnTo>
                  <a:lnTo>
                    <a:pt x="911" y="519"/>
                  </a:lnTo>
                  <a:lnTo>
                    <a:pt x="1019" y="532"/>
                  </a:lnTo>
                  <a:lnTo>
                    <a:pt x="1056" y="557"/>
                  </a:lnTo>
                  <a:lnTo>
                    <a:pt x="1094" y="588"/>
                  </a:lnTo>
                  <a:lnTo>
                    <a:pt x="1122" y="619"/>
                  </a:lnTo>
                  <a:lnTo>
                    <a:pt x="1123" y="622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1" name="Freeform 17"/>
            <p:cNvSpPr>
              <a:spLocks/>
            </p:cNvSpPr>
            <p:nvPr/>
          </p:nvSpPr>
          <p:spPr bwMode="auto">
            <a:xfrm>
              <a:off x="1645" y="1098"/>
              <a:ext cx="366" cy="324"/>
            </a:xfrm>
            <a:custGeom>
              <a:avLst/>
              <a:gdLst>
                <a:gd name="T0" fmla="*/ 5 w 572"/>
                <a:gd name="T1" fmla="*/ 2 h 553"/>
                <a:gd name="T2" fmla="*/ 8 w 572"/>
                <a:gd name="T3" fmla="*/ 1 h 553"/>
                <a:gd name="T4" fmla="*/ 14 w 572"/>
                <a:gd name="T5" fmla="*/ 0 h 553"/>
                <a:gd name="T6" fmla="*/ 19 w 572"/>
                <a:gd name="T7" fmla="*/ 0 h 553"/>
                <a:gd name="T8" fmla="*/ 26 w 572"/>
                <a:gd name="T9" fmla="*/ 1 h 553"/>
                <a:gd name="T10" fmla="*/ 30 w 572"/>
                <a:gd name="T11" fmla="*/ 1 h 553"/>
                <a:gd name="T12" fmla="*/ 33 w 572"/>
                <a:gd name="T13" fmla="*/ 2 h 553"/>
                <a:gd name="T14" fmla="*/ 35 w 572"/>
                <a:gd name="T15" fmla="*/ 5 h 553"/>
                <a:gd name="T16" fmla="*/ 36 w 572"/>
                <a:gd name="T17" fmla="*/ 8 h 553"/>
                <a:gd name="T18" fmla="*/ 36 w 572"/>
                <a:gd name="T19" fmla="*/ 9 h 553"/>
                <a:gd name="T20" fmla="*/ 38 w 572"/>
                <a:gd name="T21" fmla="*/ 13 h 553"/>
                <a:gd name="T22" fmla="*/ 38 w 572"/>
                <a:gd name="T23" fmla="*/ 15 h 553"/>
                <a:gd name="T24" fmla="*/ 39 w 572"/>
                <a:gd name="T25" fmla="*/ 19 h 553"/>
                <a:gd name="T26" fmla="*/ 39 w 572"/>
                <a:gd name="T27" fmla="*/ 21 h 553"/>
                <a:gd name="T28" fmla="*/ 36 w 572"/>
                <a:gd name="T29" fmla="*/ 21 h 553"/>
                <a:gd name="T30" fmla="*/ 31 w 572"/>
                <a:gd name="T31" fmla="*/ 21 h 553"/>
                <a:gd name="T32" fmla="*/ 27 w 572"/>
                <a:gd name="T33" fmla="*/ 21 h 553"/>
                <a:gd name="T34" fmla="*/ 24 w 572"/>
                <a:gd name="T35" fmla="*/ 21 h 553"/>
                <a:gd name="T36" fmla="*/ 20 w 572"/>
                <a:gd name="T37" fmla="*/ 21 h 553"/>
                <a:gd name="T38" fmla="*/ 15 w 572"/>
                <a:gd name="T39" fmla="*/ 22 h 553"/>
                <a:gd name="T40" fmla="*/ 12 w 572"/>
                <a:gd name="T41" fmla="*/ 22 h 553"/>
                <a:gd name="T42" fmla="*/ 6 w 572"/>
                <a:gd name="T43" fmla="*/ 22 h 553"/>
                <a:gd name="T44" fmla="*/ 0 w 572"/>
                <a:gd name="T45" fmla="*/ 21 h 553"/>
                <a:gd name="T46" fmla="*/ 2 w 572"/>
                <a:gd name="T47" fmla="*/ 19 h 553"/>
                <a:gd name="T48" fmla="*/ 5 w 572"/>
                <a:gd name="T49" fmla="*/ 19 h 553"/>
                <a:gd name="T50" fmla="*/ 6 w 572"/>
                <a:gd name="T51" fmla="*/ 17 h 553"/>
                <a:gd name="T52" fmla="*/ 6 w 572"/>
                <a:gd name="T53" fmla="*/ 13 h 553"/>
                <a:gd name="T54" fmla="*/ 6 w 572"/>
                <a:gd name="T55" fmla="*/ 10 h 553"/>
                <a:gd name="T56" fmla="*/ 6 w 572"/>
                <a:gd name="T57" fmla="*/ 4 h 553"/>
                <a:gd name="T58" fmla="*/ 5 w 572"/>
                <a:gd name="T59" fmla="*/ 2 h 553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572"/>
                <a:gd name="T91" fmla="*/ 0 h 553"/>
                <a:gd name="T92" fmla="*/ 572 w 572"/>
                <a:gd name="T93" fmla="*/ 553 h 553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572" h="553">
                  <a:moveTo>
                    <a:pt x="79" y="49"/>
                  </a:moveTo>
                  <a:lnTo>
                    <a:pt x="114" y="16"/>
                  </a:lnTo>
                  <a:lnTo>
                    <a:pt x="202" y="0"/>
                  </a:lnTo>
                  <a:lnTo>
                    <a:pt x="281" y="0"/>
                  </a:lnTo>
                  <a:lnTo>
                    <a:pt x="369" y="4"/>
                  </a:lnTo>
                  <a:lnTo>
                    <a:pt x="435" y="26"/>
                  </a:lnTo>
                  <a:lnTo>
                    <a:pt x="481" y="43"/>
                  </a:lnTo>
                  <a:lnTo>
                    <a:pt x="507" y="130"/>
                  </a:lnTo>
                  <a:lnTo>
                    <a:pt x="520" y="185"/>
                  </a:lnTo>
                  <a:lnTo>
                    <a:pt x="531" y="238"/>
                  </a:lnTo>
                  <a:lnTo>
                    <a:pt x="546" y="311"/>
                  </a:lnTo>
                  <a:lnTo>
                    <a:pt x="555" y="368"/>
                  </a:lnTo>
                  <a:lnTo>
                    <a:pt x="572" y="476"/>
                  </a:lnTo>
                  <a:lnTo>
                    <a:pt x="571" y="518"/>
                  </a:lnTo>
                  <a:lnTo>
                    <a:pt x="528" y="524"/>
                  </a:lnTo>
                  <a:lnTo>
                    <a:pt x="452" y="517"/>
                  </a:lnTo>
                  <a:lnTo>
                    <a:pt x="394" y="499"/>
                  </a:lnTo>
                  <a:lnTo>
                    <a:pt x="348" y="499"/>
                  </a:lnTo>
                  <a:lnTo>
                    <a:pt x="290" y="517"/>
                  </a:lnTo>
                  <a:lnTo>
                    <a:pt x="225" y="535"/>
                  </a:lnTo>
                  <a:lnTo>
                    <a:pt x="170" y="553"/>
                  </a:lnTo>
                  <a:lnTo>
                    <a:pt x="86" y="553"/>
                  </a:lnTo>
                  <a:lnTo>
                    <a:pt x="0" y="524"/>
                  </a:lnTo>
                  <a:lnTo>
                    <a:pt x="32" y="490"/>
                  </a:lnTo>
                  <a:lnTo>
                    <a:pt x="80" y="466"/>
                  </a:lnTo>
                  <a:lnTo>
                    <a:pt x="94" y="420"/>
                  </a:lnTo>
                  <a:lnTo>
                    <a:pt x="92" y="336"/>
                  </a:lnTo>
                  <a:lnTo>
                    <a:pt x="88" y="242"/>
                  </a:lnTo>
                  <a:lnTo>
                    <a:pt x="86" y="98"/>
                  </a:lnTo>
                  <a:lnTo>
                    <a:pt x="79" y="49"/>
                  </a:lnTo>
                </a:path>
              </a:pathLst>
            </a:custGeom>
            <a:gradFill rotWithShape="0">
              <a:gsLst>
                <a:gs pos="0">
                  <a:srgbClr val="CC0000"/>
                </a:gs>
                <a:gs pos="100000">
                  <a:srgbClr val="FF6600"/>
                </a:gs>
              </a:gsLst>
              <a:lin ang="0" scaled="1"/>
            </a:gradFill>
            <a:ln w="6350" cap="rnd">
              <a:solidFill>
                <a:srgbClr val="FF3300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2" name="Freeform 18"/>
            <p:cNvSpPr>
              <a:spLocks/>
            </p:cNvSpPr>
            <p:nvPr/>
          </p:nvSpPr>
          <p:spPr bwMode="auto">
            <a:xfrm>
              <a:off x="1484" y="499"/>
              <a:ext cx="199" cy="431"/>
            </a:xfrm>
            <a:custGeom>
              <a:avLst/>
              <a:gdLst>
                <a:gd name="T0" fmla="*/ 17 w 310"/>
                <a:gd name="T1" fmla="*/ 5 h 736"/>
                <a:gd name="T2" fmla="*/ 15 w 310"/>
                <a:gd name="T3" fmla="*/ 5 h 736"/>
                <a:gd name="T4" fmla="*/ 12 w 310"/>
                <a:gd name="T5" fmla="*/ 5 h 736"/>
                <a:gd name="T6" fmla="*/ 8 w 310"/>
                <a:gd name="T7" fmla="*/ 4 h 736"/>
                <a:gd name="T8" fmla="*/ 4 w 310"/>
                <a:gd name="T9" fmla="*/ 2 h 736"/>
                <a:gd name="T10" fmla="*/ 0 w 310"/>
                <a:gd name="T11" fmla="*/ 0 h 736"/>
                <a:gd name="T12" fmla="*/ 1 w 310"/>
                <a:gd name="T13" fmla="*/ 5 h 736"/>
                <a:gd name="T14" fmla="*/ 1 w 310"/>
                <a:gd name="T15" fmla="*/ 9 h 736"/>
                <a:gd name="T16" fmla="*/ 1 w 310"/>
                <a:gd name="T17" fmla="*/ 12 h 736"/>
                <a:gd name="T18" fmla="*/ 1 w 310"/>
                <a:gd name="T19" fmla="*/ 15 h 736"/>
                <a:gd name="T20" fmla="*/ 3 w 310"/>
                <a:gd name="T21" fmla="*/ 20 h 736"/>
                <a:gd name="T22" fmla="*/ 8 w 310"/>
                <a:gd name="T23" fmla="*/ 22 h 736"/>
                <a:gd name="T24" fmla="*/ 10 w 310"/>
                <a:gd name="T25" fmla="*/ 25 h 736"/>
                <a:gd name="T26" fmla="*/ 14 w 310"/>
                <a:gd name="T27" fmla="*/ 27 h 736"/>
                <a:gd name="T28" fmla="*/ 22 w 310"/>
                <a:gd name="T29" fmla="*/ 30 h 736"/>
                <a:gd name="T30" fmla="*/ 20 w 310"/>
                <a:gd name="T31" fmla="*/ 18 h 736"/>
                <a:gd name="T32" fmla="*/ 20 w 310"/>
                <a:gd name="T33" fmla="*/ 15 h 736"/>
                <a:gd name="T34" fmla="*/ 18 w 310"/>
                <a:gd name="T35" fmla="*/ 10 h 736"/>
                <a:gd name="T36" fmla="*/ 17 w 310"/>
                <a:gd name="T37" fmla="*/ 5 h 7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310"/>
                <a:gd name="T58" fmla="*/ 0 h 736"/>
                <a:gd name="T59" fmla="*/ 310 w 310"/>
                <a:gd name="T60" fmla="*/ 736 h 7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310" h="736">
                  <a:moveTo>
                    <a:pt x="247" y="133"/>
                  </a:moveTo>
                  <a:lnTo>
                    <a:pt x="225" y="120"/>
                  </a:lnTo>
                  <a:lnTo>
                    <a:pt x="170" y="116"/>
                  </a:lnTo>
                  <a:lnTo>
                    <a:pt x="112" y="84"/>
                  </a:lnTo>
                  <a:lnTo>
                    <a:pt x="58" y="43"/>
                  </a:lnTo>
                  <a:lnTo>
                    <a:pt x="0" y="0"/>
                  </a:lnTo>
                  <a:lnTo>
                    <a:pt x="8" y="133"/>
                  </a:lnTo>
                  <a:lnTo>
                    <a:pt x="11" y="228"/>
                  </a:lnTo>
                  <a:lnTo>
                    <a:pt x="9" y="291"/>
                  </a:lnTo>
                  <a:lnTo>
                    <a:pt x="4" y="377"/>
                  </a:lnTo>
                  <a:lnTo>
                    <a:pt x="46" y="493"/>
                  </a:lnTo>
                  <a:lnTo>
                    <a:pt x="112" y="546"/>
                  </a:lnTo>
                  <a:lnTo>
                    <a:pt x="140" y="607"/>
                  </a:lnTo>
                  <a:lnTo>
                    <a:pt x="205" y="666"/>
                  </a:lnTo>
                  <a:lnTo>
                    <a:pt x="310" y="736"/>
                  </a:lnTo>
                  <a:lnTo>
                    <a:pt x="280" y="452"/>
                  </a:lnTo>
                  <a:lnTo>
                    <a:pt x="280" y="380"/>
                  </a:lnTo>
                  <a:lnTo>
                    <a:pt x="255" y="241"/>
                  </a:lnTo>
                  <a:lnTo>
                    <a:pt x="247" y="133"/>
                  </a:lnTo>
                </a:path>
              </a:pathLst>
            </a:custGeom>
            <a:solidFill>
              <a:srgbClr val="F8F8F8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3" name="Freeform 19"/>
            <p:cNvSpPr>
              <a:spLocks/>
            </p:cNvSpPr>
            <p:nvPr/>
          </p:nvSpPr>
          <p:spPr bwMode="auto">
            <a:xfrm>
              <a:off x="1064" y="273"/>
              <a:ext cx="507" cy="577"/>
            </a:xfrm>
            <a:custGeom>
              <a:avLst/>
              <a:gdLst>
                <a:gd name="T0" fmla="*/ 6 w 835"/>
                <a:gd name="T1" fmla="*/ 26 h 1051"/>
                <a:gd name="T2" fmla="*/ 1 w 835"/>
                <a:gd name="T3" fmla="*/ 20 h 1051"/>
                <a:gd name="T4" fmla="*/ 1 w 835"/>
                <a:gd name="T5" fmla="*/ 18 h 1051"/>
                <a:gd name="T6" fmla="*/ 0 w 835"/>
                <a:gd name="T7" fmla="*/ 14 h 1051"/>
                <a:gd name="T8" fmla="*/ 1 w 835"/>
                <a:gd name="T9" fmla="*/ 4 h 1051"/>
                <a:gd name="T10" fmla="*/ 2 w 835"/>
                <a:gd name="T11" fmla="*/ 1 h 1051"/>
                <a:gd name="T12" fmla="*/ 8 w 835"/>
                <a:gd name="T13" fmla="*/ 0 h 1051"/>
                <a:gd name="T14" fmla="*/ 19 w 835"/>
                <a:gd name="T15" fmla="*/ 1 h 1051"/>
                <a:gd name="T16" fmla="*/ 29 w 835"/>
                <a:gd name="T17" fmla="*/ 2 h 1051"/>
                <a:gd name="T18" fmla="*/ 36 w 835"/>
                <a:gd name="T19" fmla="*/ 5 h 1051"/>
                <a:gd name="T20" fmla="*/ 36 w 835"/>
                <a:gd name="T21" fmla="*/ 7 h 1051"/>
                <a:gd name="T22" fmla="*/ 35 w 835"/>
                <a:gd name="T23" fmla="*/ 11 h 1051"/>
                <a:gd name="T24" fmla="*/ 35 w 835"/>
                <a:gd name="T25" fmla="*/ 13 h 1051"/>
                <a:gd name="T26" fmla="*/ 35 w 835"/>
                <a:gd name="T27" fmla="*/ 16 h 1051"/>
                <a:gd name="T28" fmla="*/ 35 w 835"/>
                <a:gd name="T29" fmla="*/ 19 h 1051"/>
                <a:gd name="T30" fmla="*/ 37 w 835"/>
                <a:gd name="T31" fmla="*/ 22 h 1051"/>
                <a:gd name="T32" fmla="*/ 38 w 835"/>
                <a:gd name="T33" fmla="*/ 24 h 1051"/>
                <a:gd name="T34" fmla="*/ 42 w 835"/>
                <a:gd name="T35" fmla="*/ 29 h 1051"/>
                <a:gd name="T36" fmla="*/ 37 w 835"/>
                <a:gd name="T37" fmla="*/ 29 h 1051"/>
                <a:gd name="T38" fmla="*/ 32 w 835"/>
                <a:gd name="T39" fmla="*/ 27 h 1051"/>
                <a:gd name="T40" fmla="*/ 26 w 835"/>
                <a:gd name="T41" fmla="*/ 26 h 1051"/>
                <a:gd name="T42" fmla="*/ 21 w 835"/>
                <a:gd name="T43" fmla="*/ 26 h 1051"/>
                <a:gd name="T44" fmla="*/ 13 w 835"/>
                <a:gd name="T45" fmla="*/ 25 h 1051"/>
                <a:gd name="T46" fmla="*/ 6 w 835"/>
                <a:gd name="T47" fmla="*/ 26 h 105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w 835"/>
                <a:gd name="T73" fmla="*/ 0 h 1051"/>
                <a:gd name="T74" fmla="*/ 835 w 835"/>
                <a:gd name="T75" fmla="*/ 1051 h 1051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T72" t="T73" r="T74" b="T75"/>
              <a:pathLst>
                <a:path w="835" h="1051">
                  <a:moveTo>
                    <a:pt x="119" y="934"/>
                  </a:moveTo>
                  <a:lnTo>
                    <a:pt x="25" y="713"/>
                  </a:lnTo>
                  <a:lnTo>
                    <a:pt x="12" y="651"/>
                  </a:lnTo>
                  <a:lnTo>
                    <a:pt x="0" y="498"/>
                  </a:lnTo>
                  <a:lnTo>
                    <a:pt x="20" y="128"/>
                  </a:lnTo>
                  <a:lnTo>
                    <a:pt x="48" y="9"/>
                  </a:lnTo>
                  <a:lnTo>
                    <a:pt x="152" y="0"/>
                  </a:lnTo>
                  <a:lnTo>
                    <a:pt x="386" y="9"/>
                  </a:lnTo>
                  <a:lnTo>
                    <a:pt x="574" y="75"/>
                  </a:lnTo>
                  <a:lnTo>
                    <a:pt x="719" y="206"/>
                  </a:lnTo>
                  <a:lnTo>
                    <a:pt x="719" y="239"/>
                  </a:lnTo>
                  <a:lnTo>
                    <a:pt x="697" y="401"/>
                  </a:lnTo>
                  <a:lnTo>
                    <a:pt x="697" y="477"/>
                  </a:lnTo>
                  <a:lnTo>
                    <a:pt x="703" y="587"/>
                  </a:lnTo>
                  <a:lnTo>
                    <a:pt x="708" y="687"/>
                  </a:lnTo>
                  <a:lnTo>
                    <a:pt x="737" y="798"/>
                  </a:lnTo>
                  <a:lnTo>
                    <a:pt x="759" y="880"/>
                  </a:lnTo>
                  <a:lnTo>
                    <a:pt x="834" y="1050"/>
                  </a:lnTo>
                  <a:lnTo>
                    <a:pt x="737" y="1034"/>
                  </a:lnTo>
                  <a:lnTo>
                    <a:pt x="632" y="987"/>
                  </a:lnTo>
                  <a:lnTo>
                    <a:pt x="513" y="934"/>
                  </a:lnTo>
                  <a:lnTo>
                    <a:pt x="412" y="934"/>
                  </a:lnTo>
                  <a:lnTo>
                    <a:pt x="272" y="910"/>
                  </a:lnTo>
                  <a:lnTo>
                    <a:pt x="119" y="934"/>
                  </a:lnTo>
                </a:path>
              </a:pathLst>
            </a:custGeom>
            <a:solidFill>
              <a:srgbClr val="FFFFFF"/>
            </a:solidFill>
            <a:ln w="6350" cap="rnd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4" name="Freeform 20"/>
            <p:cNvSpPr>
              <a:spLocks/>
            </p:cNvSpPr>
            <p:nvPr/>
          </p:nvSpPr>
          <p:spPr bwMode="auto">
            <a:xfrm>
              <a:off x="1094" y="725"/>
              <a:ext cx="599" cy="399"/>
            </a:xfrm>
            <a:custGeom>
              <a:avLst/>
              <a:gdLst>
                <a:gd name="T0" fmla="*/ 16 w 936"/>
                <a:gd name="T1" fmla="*/ 19 h 682"/>
                <a:gd name="T2" fmla="*/ 21 w 936"/>
                <a:gd name="T3" fmla="*/ 19 h 682"/>
                <a:gd name="T4" fmla="*/ 33 w 936"/>
                <a:gd name="T5" fmla="*/ 19 h 682"/>
                <a:gd name="T6" fmla="*/ 46 w 936"/>
                <a:gd name="T7" fmla="*/ 22 h 682"/>
                <a:gd name="T8" fmla="*/ 55 w 936"/>
                <a:gd name="T9" fmla="*/ 23 h 682"/>
                <a:gd name="T10" fmla="*/ 60 w 936"/>
                <a:gd name="T11" fmla="*/ 26 h 682"/>
                <a:gd name="T12" fmla="*/ 64 w 936"/>
                <a:gd name="T13" fmla="*/ 27 h 682"/>
                <a:gd name="T14" fmla="*/ 56 w 936"/>
                <a:gd name="T15" fmla="*/ 19 h 682"/>
                <a:gd name="T16" fmla="*/ 53 w 936"/>
                <a:gd name="T17" fmla="*/ 12 h 682"/>
                <a:gd name="T18" fmla="*/ 51 w 936"/>
                <a:gd name="T19" fmla="*/ 9 h 682"/>
                <a:gd name="T20" fmla="*/ 39 w 936"/>
                <a:gd name="T21" fmla="*/ 5 h 682"/>
                <a:gd name="T22" fmla="*/ 28 w 936"/>
                <a:gd name="T23" fmla="*/ 3 h 682"/>
                <a:gd name="T24" fmla="*/ 20 w 936"/>
                <a:gd name="T25" fmla="*/ 2 h 682"/>
                <a:gd name="T26" fmla="*/ 10 w 936"/>
                <a:gd name="T27" fmla="*/ 1 h 682"/>
                <a:gd name="T28" fmla="*/ 0 w 936"/>
                <a:gd name="T29" fmla="*/ 0 h 682"/>
                <a:gd name="T30" fmla="*/ 5 w 936"/>
                <a:gd name="T31" fmla="*/ 6 h 682"/>
                <a:gd name="T32" fmla="*/ 8 w 936"/>
                <a:gd name="T33" fmla="*/ 11 h 682"/>
                <a:gd name="T34" fmla="*/ 12 w 936"/>
                <a:gd name="T35" fmla="*/ 18 h 682"/>
                <a:gd name="T36" fmla="*/ 15 w 936"/>
                <a:gd name="T37" fmla="*/ 19 h 68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936"/>
                <a:gd name="T58" fmla="*/ 0 h 682"/>
                <a:gd name="T59" fmla="*/ 936 w 936"/>
                <a:gd name="T60" fmla="*/ 682 h 68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936" h="682">
                  <a:moveTo>
                    <a:pt x="234" y="492"/>
                  </a:moveTo>
                  <a:lnTo>
                    <a:pt x="312" y="490"/>
                  </a:lnTo>
                  <a:lnTo>
                    <a:pt x="480" y="490"/>
                  </a:lnTo>
                  <a:lnTo>
                    <a:pt x="674" y="536"/>
                  </a:lnTo>
                  <a:lnTo>
                    <a:pt x="798" y="590"/>
                  </a:lnTo>
                  <a:lnTo>
                    <a:pt x="880" y="643"/>
                  </a:lnTo>
                  <a:lnTo>
                    <a:pt x="936" y="682"/>
                  </a:lnTo>
                  <a:lnTo>
                    <a:pt x="825" y="474"/>
                  </a:lnTo>
                  <a:lnTo>
                    <a:pt x="770" y="311"/>
                  </a:lnTo>
                  <a:lnTo>
                    <a:pt x="747" y="219"/>
                  </a:lnTo>
                  <a:lnTo>
                    <a:pt x="572" y="120"/>
                  </a:lnTo>
                  <a:lnTo>
                    <a:pt x="399" y="70"/>
                  </a:lnTo>
                  <a:lnTo>
                    <a:pt x="286" y="49"/>
                  </a:lnTo>
                  <a:lnTo>
                    <a:pt x="141" y="21"/>
                  </a:lnTo>
                  <a:lnTo>
                    <a:pt x="0" y="0"/>
                  </a:lnTo>
                  <a:lnTo>
                    <a:pt x="79" y="142"/>
                  </a:lnTo>
                  <a:lnTo>
                    <a:pt x="126" y="276"/>
                  </a:lnTo>
                  <a:lnTo>
                    <a:pt x="174" y="435"/>
                  </a:lnTo>
                  <a:lnTo>
                    <a:pt x="212" y="47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5" name="Freeform 21"/>
            <p:cNvSpPr>
              <a:spLocks/>
            </p:cNvSpPr>
            <p:nvPr/>
          </p:nvSpPr>
          <p:spPr bwMode="auto">
            <a:xfrm rot="11000101" flipV="1">
              <a:off x="192" y="234"/>
              <a:ext cx="224" cy="1262"/>
            </a:xfrm>
            <a:custGeom>
              <a:avLst/>
              <a:gdLst>
                <a:gd name="T0" fmla="*/ 11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0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3 w 369"/>
                <a:gd name="T25" fmla="*/ 59 h 2298"/>
                <a:gd name="T26" fmla="*/ 13 w 369"/>
                <a:gd name="T27" fmla="*/ 63 h 2298"/>
                <a:gd name="T28" fmla="*/ 18 w 369"/>
                <a:gd name="T29" fmla="*/ 59 h 2298"/>
                <a:gd name="T30" fmla="*/ 18 w 369"/>
                <a:gd name="T31" fmla="*/ 57 h 2298"/>
                <a:gd name="T32" fmla="*/ 16 w 369"/>
                <a:gd name="T33" fmla="*/ 53 h 2298"/>
                <a:gd name="T34" fmla="*/ 14 w 369"/>
                <a:gd name="T35" fmla="*/ 49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1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6" name="Oval 22"/>
            <p:cNvSpPr>
              <a:spLocks noChangeArrowheads="1"/>
            </p:cNvSpPr>
            <p:nvPr/>
          </p:nvSpPr>
          <p:spPr bwMode="auto">
            <a:xfrm>
              <a:off x="317" y="1123"/>
              <a:ext cx="49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87" name="Freeform 23"/>
            <p:cNvSpPr>
              <a:spLocks/>
            </p:cNvSpPr>
            <p:nvPr/>
          </p:nvSpPr>
          <p:spPr bwMode="auto">
            <a:xfrm>
              <a:off x="354" y="144"/>
              <a:ext cx="735" cy="546"/>
            </a:xfrm>
            <a:custGeom>
              <a:avLst/>
              <a:gdLst>
                <a:gd name="T0" fmla="*/ 0 w 1202"/>
                <a:gd name="T1" fmla="*/ 2 h 1177"/>
                <a:gd name="T2" fmla="*/ 2 w 1202"/>
                <a:gd name="T3" fmla="*/ 2 h 1177"/>
                <a:gd name="T4" fmla="*/ 4 w 1202"/>
                <a:gd name="T5" fmla="*/ 1 h 1177"/>
                <a:gd name="T6" fmla="*/ 6 w 1202"/>
                <a:gd name="T7" fmla="*/ 1 h 1177"/>
                <a:gd name="T8" fmla="*/ 10 w 1202"/>
                <a:gd name="T9" fmla="*/ 0 h 1177"/>
                <a:gd name="T10" fmla="*/ 13 w 1202"/>
                <a:gd name="T11" fmla="*/ 0 h 1177"/>
                <a:gd name="T12" fmla="*/ 17 w 1202"/>
                <a:gd name="T13" fmla="*/ 0 h 1177"/>
                <a:gd name="T14" fmla="*/ 20 w 1202"/>
                <a:gd name="T15" fmla="*/ 0 h 1177"/>
                <a:gd name="T16" fmla="*/ 24 w 1202"/>
                <a:gd name="T17" fmla="*/ 0 h 1177"/>
                <a:gd name="T18" fmla="*/ 28 w 1202"/>
                <a:gd name="T19" fmla="*/ 0 h 1177"/>
                <a:gd name="T20" fmla="*/ 32 w 1202"/>
                <a:gd name="T21" fmla="*/ 0 h 1177"/>
                <a:gd name="T22" fmla="*/ 37 w 1202"/>
                <a:gd name="T23" fmla="*/ 0 h 1177"/>
                <a:gd name="T24" fmla="*/ 40 w 1202"/>
                <a:gd name="T25" fmla="*/ 0 h 1177"/>
                <a:gd name="T26" fmla="*/ 43 w 1202"/>
                <a:gd name="T27" fmla="*/ 0 h 1177"/>
                <a:gd name="T28" fmla="*/ 46 w 1202"/>
                <a:gd name="T29" fmla="*/ 1 h 1177"/>
                <a:gd name="T30" fmla="*/ 49 w 1202"/>
                <a:gd name="T31" fmla="*/ 1 h 1177"/>
                <a:gd name="T32" fmla="*/ 51 w 1202"/>
                <a:gd name="T33" fmla="*/ 2 h 1177"/>
                <a:gd name="T34" fmla="*/ 51 w 1202"/>
                <a:gd name="T35" fmla="*/ 3 h 1177"/>
                <a:gd name="T36" fmla="*/ 51 w 1202"/>
                <a:gd name="T37" fmla="*/ 3 h 1177"/>
                <a:gd name="T38" fmla="*/ 51 w 1202"/>
                <a:gd name="T39" fmla="*/ 4 h 1177"/>
                <a:gd name="T40" fmla="*/ 53 w 1202"/>
                <a:gd name="T41" fmla="*/ 5 h 1177"/>
                <a:gd name="T42" fmla="*/ 54 w 1202"/>
                <a:gd name="T43" fmla="*/ 6 h 1177"/>
                <a:gd name="T44" fmla="*/ 57 w 1202"/>
                <a:gd name="T45" fmla="*/ 8 h 1177"/>
                <a:gd name="T46" fmla="*/ 60 w 1202"/>
                <a:gd name="T47" fmla="*/ 10 h 1177"/>
                <a:gd name="T48" fmla="*/ 63 w 1202"/>
                <a:gd name="T49" fmla="*/ 12 h 1177"/>
                <a:gd name="T50" fmla="*/ 63 w 1202"/>
                <a:gd name="T51" fmla="*/ 12 h 1177"/>
                <a:gd name="T52" fmla="*/ 63 w 1202"/>
                <a:gd name="T53" fmla="*/ 12 h 1177"/>
                <a:gd name="T54" fmla="*/ 59 w 1202"/>
                <a:gd name="T55" fmla="*/ 12 h 1177"/>
                <a:gd name="T56" fmla="*/ 56 w 1202"/>
                <a:gd name="T57" fmla="*/ 11 h 1177"/>
                <a:gd name="T58" fmla="*/ 51 w 1202"/>
                <a:gd name="T59" fmla="*/ 10 h 1177"/>
                <a:gd name="T60" fmla="*/ 46 w 1202"/>
                <a:gd name="T61" fmla="*/ 10 h 1177"/>
                <a:gd name="T62" fmla="*/ 41 w 1202"/>
                <a:gd name="T63" fmla="*/ 9 h 1177"/>
                <a:gd name="T64" fmla="*/ 35 w 1202"/>
                <a:gd name="T65" fmla="*/ 9 h 1177"/>
                <a:gd name="T66" fmla="*/ 30 w 1202"/>
                <a:gd name="T67" fmla="*/ 8 h 1177"/>
                <a:gd name="T68" fmla="*/ 24 w 1202"/>
                <a:gd name="T69" fmla="*/ 8 h 1177"/>
                <a:gd name="T70" fmla="*/ 18 w 1202"/>
                <a:gd name="T71" fmla="*/ 9 h 1177"/>
                <a:gd name="T72" fmla="*/ 12 w 1202"/>
                <a:gd name="T73" fmla="*/ 9 h 1177"/>
                <a:gd name="T74" fmla="*/ 6 w 1202"/>
                <a:gd name="T75" fmla="*/ 9 h 1177"/>
                <a:gd name="T76" fmla="*/ 7 w 1202"/>
                <a:gd name="T77" fmla="*/ 9 h 1177"/>
                <a:gd name="T78" fmla="*/ 6 w 1202"/>
                <a:gd name="T79" fmla="*/ 7 h 1177"/>
                <a:gd name="T80" fmla="*/ 6 w 1202"/>
                <a:gd name="T81" fmla="*/ 6 h 1177"/>
                <a:gd name="T82" fmla="*/ 4 w 1202"/>
                <a:gd name="T83" fmla="*/ 5 h 1177"/>
                <a:gd name="T84" fmla="*/ 2 w 1202"/>
                <a:gd name="T85" fmla="*/ 4 h 1177"/>
                <a:gd name="T86" fmla="*/ 1 w 1202"/>
                <a:gd name="T87" fmla="*/ 3 h 1177"/>
                <a:gd name="T88" fmla="*/ 0 w 1202"/>
                <a:gd name="T89" fmla="*/ 2 h 1177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1202"/>
                <a:gd name="T136" fmla="*/ 0 h 1177"/>
                <a:gd name="T137" fmla="*/ 1202 w 1202"/>
                <a:gd name="T138" fmla="*/ 1177 h 1177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1202" h="1177">
                  <a:moveTo>
                    <a:pt x="0" y="212"/>
                  </a:moveTo>
                  <a:lnTo>
                    <a:pt x="36" y="168"/>
                  </a:lnTo>
                  <a:lnTo>
                    <a:pt x="74" y="133"/>
                  </a:lnTo>
                  <a:lnTo>
                    <a:pt x="121" y="99"/>
                  </a:lnTo>
                  <a:lnTo>
                    <a:pt x="182" y="60"/>
                  </a:lnTo>
                  <a:lnTo>
                    <a:pt x="250" y="26"/>
                  </a:lnTo>
                  <a:lnTo>
                    <a:pt x="321" y="11"/>
                  </a:lnTo>
                  <a:lnTo>
                    <a:pt x="380" y="5"/>
                  </a:lnTo>
                  <a:lnTo>
                    <a:pt x="454" y="0"/>
                  </a:lnTo>
                  <a:lnTo>
                    <a:pt x="545" y="0"/>
                  </a:lnTo>
                  <a:lnTo>
                    <a:pt x="625" y="5"/>
                  </a:lnTo>
                  <a:lnTo>
                    <a:pt x="714" y="21"/>
                  </a:lnTo>
                  <a:lnTo>
                    <a:pt x="768" y="37"/>
                  </a:lnTo>
                  <a:lnTo>
                    <a:pt x="831" y="73"/>
                  </a:lnTo>
                  <a:lnTo>
                    <a:pt x="898" y="112"/>
                  </a:lnTo>
                  <a:lnTo>
                    <a:pt x="940" y="151"/>
                  </a:lnTo>
                  <a:lnTo>
                    <a:pt x="962" y="181"/>
                  </a:lnTo>
                  <a:lnTo>
                    <a:pt x="977" y="253"/>
                  </a:lnTo>
                  <a:lnTo>
                    <a:pt x="981" y="285"/>
                  </a:lnTo>
                  <a:lnTo>
                    <a:pt x="990" y="382"/>
                  </a:lnTo>
                  <a:lnTo>
                    <a:pt x="1015" y="522"/>
                  </a:lnTo>
                  <a:lnTo>
                    <a:pt x="1044" y="668"/>
                  </a:lnTo>
                  <a:lnTo>
                    <a:pt x="1090" y="850"/>
                  </a:lnTo>
                  <a:lnTo>
                    <a:pt x="1154" y="1047"/>
                  </a:lnTo>
                  <a:lnTo>
                    <a:pt x="1202" y="1177"/>
                  </a:lnTo>
                  <a:lnTo>
                    <a:pt x="1198" y="1143"/>
                  </a:lnTo>
                  <a:lnTo>
                    <a:pt x="1198" y="1174"/>
                  </a:lnTo>
                  <a:lnTo>
                    <a:pt x="1136" y="1153"/>
                  </a:lnTo>
                  <a:lnTo>
                    <a:pt x="1073" y="1091"/>
                  </a:lnTo>
                  <a:lnTo>
                    <a:pt x="981" y="1025"/>
                  </a:lnTo>
                  <a:lnTo>
                    <a:pt x="877" y="963"/>
                  </a:lnTo>
                  <a:lnTo>
                    <a:pt x="781" y="917"/>
                  </a:lnTo>
                  <a:lnTo>
                    <a:pt x="681" y="882"/>
                  </a:lnTo>
                  <a:lnTo>
                    <a:pt x="572" y="855"/>
                  </a:lnTo>
                  <a:lnTo>
                    <a:pt x="458" y="851"/>
                  </a:lnTo>
                  <a:lnTo>
                    <a:pt x="346" y="867"/>
                  </a:lnTo>
                  <a:lnTo>
                    <a:pt x="230" y="895"/>
                  </a:lnTo>
                  <a:lnTo>
                    <a:pt x="125" y="934"/>
                  </a:lnTo>
                  <a:lnTo>
                    <a:pt x="129" y="861"/>
                  </a:lnTo>
                  <a:lnTo>
                    <a:pt x="121" y="749"/>
                  </a:lnTo>
                  <a:lnTo>
                    <a:pt x="99" y="619"/>
                  </a:lnTo>
                  <a:lnTo>
                    <a:pt x="78" y="501"/>
                  </a:lnTo>
                  <a:lnTo>
                    <a:pt x="49" y="382"/>
                  </a:lnTo>
                  <a:lnTo>
                    <a:pt x="19" y="275"/>
                  </a:lnTo>
                  <a:lnTo>
                    <a:pt x="0" y="212"/>
                  </a:lnTo>
                </a:path>
              </a:pathLst>
            </a:custGeom>
            <a:solidFill>
              <a:srgbClr val="C4F7FF"/>
            </a:soli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88" name="AutoShape 24"/>
            <p:cNvSpPr>
              <a:spLocks noChangeArrowheads="1"/>
            </p:cNvSpPr>
            <p:nvPr/>
          </p:nvSpPr>
          <p:spPr bwMode="auto">
            <a:xfrm rot="2940000">
              <a:off x="707" y="252"/>
              <a:ext cx="36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89" name="AutoShape 25"/>
            <p:cNvSpPr>
              <a:spLocks noChangeArrowheads="1"/>
            </p:cNvSpPr>
            <p:nvPr/>
          </p:nvSpPr>
          <p:spPr bwMode="auto">
            <a:xfrm rot="13740000" flipH="1">
              <a:off x="627" y="318"/>
              <a:ext cx="37" cy="111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90" name="AutoShape 26"/>
            <p:cNvSpPr>
              <a:spLocks noChangeArrowheads="1"/>
            </p:cNvSpPr>
            <p:nvPr/>
          </p:nvSpPr>
          <p:spPr bwMode="auto">
            <a:xfrm rot="-2460000">
              <a:off x="618" y="266"/>
              <a:ext cx="46" cy="83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sp>
          <p:nvSpPr>
            <p:cNvPr id="15391" name="AutoShape 27"/>
            <p:cNvSpPr>
              <a:spLocks noChangeArrowheads="1"/>
            </p:cNvSpPr>
            <p:nvPr/>
          </p:nvSpPr>
          <p:spPr bwMode="auto">
            <a:xfrm rot="8340000" flipH="1">
              <a:off x="683" y="332"/>
              <a:ext cx="46" cy="87"/>
            </a:xfrm>
            <a:prstGeom prst="triangle">
              <a:avLst>
                <a:gd name="adj" fmla="val 49958"/>
              </a:avLst>
            </a:prstGeom>
            <a:solidFill>
              <a:schemeClr val="bg1"/>
            </a:solidFill>
            <a:ln w="6350">
              <a:solidFill>
                <a:schemeClr val="accent2"/>
              </a:solidFill>
              <a:miter lim="800000"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  <p:grpSp>
          <p:nvGrpSpPr>
            <p:cNvPr id="15392" name="Group 28"/>
            <p:cNvGrpSpPr>
              <a:grpSpLocks/>
            </p:cNvGrpSpPr>
            <p:nvPr/>
          </p:nvGrpSpPr>
          <p:grpSpPr bwMode="auto">
            <a:xfrm>
              <a:off x="544" y="180"/>
              <a:ext cx="344" cy="324"/>
              <a:chOff x="4653" y="2141"/>
              <a:chExt cx="583" cy="594"/>
            </a:xfrm>
          </p:grpSpPr>
          <p:grpSp>
            <p:nvGrpSpPr>
              <p:cNvPr id="15399" name="Group 29"/>
              <p:cNvGrpSpPr>
                <a:grpSpLocks/>
              </p:cNvGrpSpPr>
              <p:nvPr/>
            </p:nvGrpSpPr>
            <p:grpSpPr bwMode="auto">
              <a:xfrm>
                <a:off x="4919" y="2141"/>
                <a:ext cx="68" cy="594"/>
                <a:chOff x="4919" y="2141"/>
                <a:chExt cx="68" cy="594"/>
              </a:xfrm>
            </p:grpSpPr>
            <p:sp>
              <p:nvSpPr>
                <p:cNvPr id="15403" name="AutoShape 30"/>
                <p:cNvSpPr>
                  <a:spLocks noChangeArrowheads="1"/>
                </p:cNvSpPr>
                <p:nvPr/>
              </p:nvSpPr>
              <p:spPr bwMode="auto">
                <a:xfrm>
                  <a:off x="4919" y="2141"/>
                  <a:ext cx="68" cy="301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5404" name="AutoShape 31"/>
                <p:cNvSpPr>
                  <a:spLocks noChangeArrowheads="1"/>
                </p:cNvSpPr>
                <p:nvPr/>
              </p:nvSpPr>
              <p:spPr bwMode="auto">
                <a:xfrm rot="10800000" flipH="1">
                  <a:off x="4919" y="2439"/>
                  <a:ext cx="68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  <p:grpSp>
            <p:nvGrpSpPr>
              <p:cNvPr id="15400" name="Group 32"/>
              <p:cNvGrpSpPr>
                <a:grpSpLocks/>
              </p:cNvGrpSpPr>
              <p:nvPr/>
            </p:nvGrpSpPr>
            <p:grpSpPr bwMode="auto">
              <a:xfrm>
                <a:off x="4653" y="2412"/>
                <a:ext cx="583" cy="70"/>
                <a:chOff x="4653" y="2412"/>
                <a:chExt cx="583" cy="70"/>
              </a:xfrm>
            </p:grpSpPr>
            <p:sp>
              <p:nvSpPr>
                <p:cNvPr id="15401" name="AutoShape 33"/>
                <p:cNvSpPr>
                  <a:spLocks noChangeArrowheads="1"/>
                </p:cNvSpPr>
                <p:nvPr/>
              </p:nvSpPr>
              <p:spPr bwMode="auto">
                <a:xfrm rot="-5400000">
                  <a:off x="4762" y="2303"/>
                  <a:ext cx="70" cy="288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  <p:sp>
              <p:nvSpPr>
                <p:cNvPr id="15402" name="AutoShape 34"/>
                <p:cNvSpPr>
                  <a:spLocks noChangeArrowheads="1"/>
                </p:cNvSpPr>
                <p:nvPr/>
              </p:nvSpPr>
              <p:spPr bwMode="auto">
                <a:xfrm rot="5400000" flipH="1">
                  <a:off x="5053" y="2299"/>
                  <a:ext cx="70" cy="296"/>
                </a:xfrm>
                <a:prstGeom prst="triangle">
                  <a:avLst>
                    <a:gd name="adj" fmla="val 49958"/>
                  </a:avLst>
                </a:prstGeom>
                <a:solidFill>
                  <a:schemeClr val="bg1"/>
                </a:solidFill>
                <a:ln w="6350">
                  <a:solidFill>
                    <a:schemeClr val="accent2"/>
                  </a:solidFill>
                  <a:miter lim="800000"/>
                  <a:headEnd/>
                  <a:tailEnd/>
                </a:ln>
              </p:spPr>
              <p:txBody>
                <a:bodyPr lIns="56108" tIns="28054" rIns="56108" bIns="28054">
                  <a:spAutoFit/>
                </a:bodyPr>
                <a:lstStyle/>
                <a:p>
                  <a:endParaRPr kumimoji="1" lang="ru-RU" sz="2000">
                    <a:latin typeface="Times New Roman" pitchFamily="18" charset="0"/>
                  </a:endParaRPr>
                </a:p>
              </p:txBody>
            </p:sp>
          </p:grpSp>
        </p:grpSp>
        <p:grpSp>
          <p:nvGrpSpPr>
            <p:cNvPr id="15393" name="Group 35"/>
            <p:cNvGrpSpPr>
              <a:grpSpLocks/>
            </p:cNvGrpSpPr>
            <p:nvPr/>
          </p:nvGrpSpPr>
          <p:grpSpPr bwMode="auto">
            <a:xfrm>
              <a:off x="653" y="322"/>
              <a:ext cx="47" cy="46"/>
              <a:chOff x="4910" y="2402"/>
              <a:chExt cx="79" cy="83"/>
            </a:xfrm>
          </p:grpSpPr>
          <p:sp>
            <p:nvSpPr>
              <p:cNvPr id="15397" name="Oval 36"/>
              <p:cNvSpPr>
                <a:spLocks noChangeArrowheads="1"/>
              </p:cNvSpPr>
              <p:nvPr/>
            </p:nvSpPr>
            <p:spPr bwMode="auto">
              <a:xfrm>
                <a:off x="4910" y="2402"/>
                <a:ext cx="79" cy="83"/>
              </a:xfrm>
              <a:prstGeom prst="ellipse">
                <a:avLst/>
              </a:prstGeom>
              <a:solidFill>
                <a:srgbClr val="FE9B03"/>
              </a:solidFill>
              <a:ln w="12700">
                <a:solidFill>
                  <a:srgbClr val="FE9B03"/>
                </a:solidFill>
                <a:round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  <p:sp>
            <p:nvSpPr>
              <p:cNvPr id="15398" name="AutoShape 37"/>
              <p:cNvSpPr>
                <a:spLocks noChangeArrowheads="1"/>
              </p:cNvSpPr>
              <p:nvPr/>
            </p:nvSpPr>
            <p:spPr bwMode="auto">
              <a:xfrm>
                <a:off x="4926" y="2406"/>
                <a:ext cx="49" cy="60"/>
              </a:xfrm>
              <a:prstGeom prst="triangle">
                <a:avLst>
                  <a:gd name="adj" fmla="val 51755"/>
                </a:avLst>
              </a:prstGeom>
              <a:solidFill>
                <a:schemeClr val="accent2"/>
              </a:solidFill>
              <a:ln w="12700">
                <a:solidFill>
                  <a:schemeClr val="accent2"/>
                </a:solidFill>
                <a:miter lim="800000"/>
                <a:headEnd/>
                <a:tailEnd/>
              </a:ln>
            </p:spPr>
            <p:txBody>
              <a:bodyPr lIns="56108" tIns="28054" rIns="56108" bIns="28054">
                <a:spAutoFit/>
              </a:bodyPr>
              <a:lstStyle/>
              <a:p>
                <a:endParaRPr kumimoji="1" lang="ru-RU" sz="2000">
                  <a:latin typeface="Times New Roman" pitchFamily="18" charset="0"/>
                </a:endParaRPr>
              </a:p>
            </p:txBody>
          </p:sp>
        </p:grpSp>
        <p:sp>
          <p:nvSpPr>
            <p:cNvPr id="15394" name="Freeform 38"/>
            <p:cNvSpPr>
              <a:spLocks/>
            </p:cNvSpPr>
            <p:nvPr/>
          </p:nvSpPr>
          <p:spPr bwMode="auto">
            <a:xfrm>
              <a:off x="422" y="534"/>
              <a:ext cx="822" cy="479"/>
            </a:xfrm>
            <a:custGeom>
              <a:avLst/>
              <a:gdLst>
                <a:gd name="T0" fmla="*/ 0 w 1354"/>
                <a:gd name="T1" fmla="*/ 14 h 872"/>
                <a:gd name="T2" fmla="*/ 4 w 1354"/>
                <a:gd name="T3" fmla="*/ 13 h 872"/>
                <a:gd name="T4" fmla="*/ 13 w 1354"/>
                <a:gd name="T5" fmla="*/ 13 h 872"/>
                <a:gd name="T6" fmla="*/ 20 w 1354"/>
                <a:gd name="T7" fmla="*/ 13 h 872"/>
                <a:gd name="T8" fmla="*/ 29 w 1354"/>
                <a:gd name="T9" fmla="*/ 14 h 872"/>
                <a:gd name="T10" fmla="*/ 41 w 1354"/>
                <a:gd name="T11" fmla="*/ 16 h 872"/>
                <a:gd name="T12" fmla="*/ 50 w 1354"/>
                <a:gd name="T13" fmla="*/ 18 h 872"/>
                <a:gd name="T14" fmla="*/ 59 w 1354"/>
                <a:gd name="T15" fmla="*/ 20 h 872"/>
                <a:gd name="T16" fmla="*/ 63 w 1354"/>
                <a:gd name="T17" fmla="*/ 21 h 872"/>
                <a:gd name="T18" fmla="*/ 67 w 1354"/>
                <a:gd name="T19" fmla="*/ 24 h 872"/>
                <a:gd name="T20" fmla="*/ 62 w 1354"/>
                <a:gd name="T21" fmla="*/ 15 h 872"/>
                <a:gd name="T22" fmla="*/ 58 w 1354"/>
                <a:gd name="T23" fmla="*/ 10 h 872"/>
                <a:gd name="T24" fmla="*/ 55 w 1354"/>
                <a:gd name="T25" fmla="*/ 8 h 872"/>
                <a:gd name="T26" fmla="*/ 46 w 1354"/>
                <a:gd name="T27" fmla="*/ 4 h 872"/>
                <a:gd name="T28" fmla="*/ 35 w 1354"/>
                <a:gd name="T29" fmla="*/ 2 h 872"/>
                <a:gd name="T30" fmla="*/ 22 w 1354"/>
                <a:gd name="T31" fmla="*/ 1 h 872"/>
                <a:gd name="T32" fmla="*/ 12 w 1354"/>
                <a:gd name="T33" fmla="*/ 0 h 872"/>
                <a:gd name="T34" fmla="*/ 6 w 1354"/>
                <a:gd name="T35" fmla="*/ 1 h 872"/>
                <a:gd name="T36" fmla="*/ 1 w 1354"/>
                <a:gd name="T37" fmla="*/ 3 h 872"/>
                <a:gd name="T38" fmla="*/ 1 w 1354"/>
                <a:gd name="T39" fmla="*/ 5 h 872"/>
                <a:gd name="T40" fmla="*/ 1 w 1354"/>
                <a:gd name="T41" fmla="*/ 11 h 872"/>
                <a:gd name="T42" fmla="*/ 0 w 1354"/>
                <a:gd name="T43" fmla="*/ 14 h 872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1354"/>
                <a:gd name="T67" fmla="*/ 0 h 872"/>
                <a:gd name="T68" fmla="*/ 1354 w 1354"/>
                <a:gd name="T69" fmla="*/ 872 h 872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1354" h="872">
                  <a:moveTo>
                    <a:pt x="0" y="521"/>
                  </a:moveTo>
                  <a:lnTo>
                    <a:pt x="82" y="483"/>
                  </a:lnTo>
                  <a:lnTo>
                    <a:pt x="257" y="459"/>
                  </a:lnTo>
                  <a:lnTo>
                    <a:pt x="407" y="459"/>
                  </a:lnTo>
                  <a:lnTo>
                    <a:pt x="580" y="497"/>
                  </a:lnTo>
                  <a:lnTo>
                    <a:pt x="812" y="574"/>
                  </a:lnTo>
                  <a:lnTo>
                    <a:pt x="1005" y="638"/>
                  </a:lnTo>
                  <a:lnTo>
                    <a:pt x="1176" y="713"/>
                  </a:lnTo>
                  <a:lnTo>
                    <a:pt x="1261" y="772"/>
                  </a:lnTo>
                  <a:lnTo>
                    <a:pt x="1353" y="871"/>
                  </a:lnTo>
                  <a:lnTo>
                    <a:pt x="1241" y="550"/>
                  </a:lnTo>
                  <a:lnTo>
                    <a:pt x="1155" y="358"/>
                  </a:lnTo>
                  <a:lnTo>
                    <a:pt x="1106" y="291"/>
                  </a:lnTo>
                  <a:lnTo>
                    <a:pt x="931" y="167"/>
                  </a:lnTo>
                  <a:lnTo>
                    <a:pt x="707" y="61"/>
                  </a:lnTo>
                  <a:lnTo>
                    <a:pt x="453" y="13"/>
                  </a:lnTo>
                  <a:lnTo>
                    <a:pt x="244" y="0"/>
                  </a:lnTo>
                  <a:lnTo>
                    <a:pt x="117" y="28"/>
                  </a:lnTo>
                  <a:lnTo>
                    <a:pt x="4" y="95"/>
                  </a:lnTo>
                  <a:lnTo>
                    <a:pt x="12" y="201"/>
                  </a:lnTo>
                  <a:lnTo>
                    <a:pt x="8" y="397"/>
                  </a:lnTo>
                  <a:lnTo>
                    <a:pt x="0" y="521"/>
                  </a:lnTo>
                </a:path>
              </a:pathLst>
            </a:custGeom>
            <a:gradFill rotWithShape="0">
              <a:gsLst>
                <a:gs pos="0">
                  <a:srgbClr val="003399"/>
                </a:gs>
                <a:gs pos="100000">
                  <a:srgbClr val="0099CC"/>
                </a:gs>
              </a:gsLst>
              <a:lin ang="0" scaled="1"/>
            </a:gradFill>
            <a:ln w="6350" cap="rnd">
              <a:solidFill>
                <a:schemeClr val="accent2"/>
              </a:solidFill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95" name="Freeform 39"/>
            <p:cNvSpPr>
              <a:spLocks/>
            </p:cNvSpPr>
            <p:nvPr/>
          </p:nvSpPr>
          <p:spPr bwMode="auto">
            <a:xfrm rot="21384435" flipH="1">
              <a:off x="285" y="222"/>
              <a:ext cx="225" cy="1263"/>
            </a:xfrm>
            <a:custGeom>
              <a:avLst/>
              <a:gdLst>
                <a:gd name="T0" fmla="*/ 12 w 369"/>
                <a:gd name="T1" fmla="*/ 0 h 2298"/>
                <a:gd name="T2" fmla="*/ 7 w 369"/>
                <a:gd name="T3" fmla="*/ 5 h 2298"/>
                <a:gd name="T4" fmla="*/ 4 w 369"/>
                <a:gd name="T5" fmla="*/ 9 h 2298"/>
                <a:gd name="T6" fmla="*/ 2 w 369"/>
                <a:gd name="T7" fmla="*/ 13 h 2298"/>
                <a:gd name="T8" fmla="*/ 1 w 369"/>
                <a:gd name="T9" fmla="*/ 18 h 2298"/>
                <a:gd name="T10" fmla="*/ 0 w 369"/>
                <a:gd name="T11" fmla="*/ 23 h 2298"/>
                <a:gd name="T12" fmla="*/ 0 w 369"/>
                <a:gd name="T13" fmla="*/ 29 h 2298"/>
                <a:gd name="T14" fmla="*/ 1 w 369"/>
                <a:gd name="T15" fmla="*/ 34 h 2298"/>
                <a:gd name="T16" fmla="*/ 4 w 369"/>
                <a:gd name="T17" fmla="*/ 41 h 2298"/>
                <a:gd name="T18" fmla="*/ 6 w 369"/>
                <a:gd name="T19" fmla="*/ 45 h 2298"/>
                <a:gd name="T20" fmla="*/ 11 w 369"/>
                <a:gd name="T21" fmla="*/ 52 h 2298"/>
                <a:gd name="T22" fmla="*/ 13 w 369"/>
                <a:gd name="T23" fmla="*/ 56 h 2298"/>
                <a:gd name="T24" fmla="*/ 14 w 369"/>
                <a:gd name="T25" fmla="*/ 59 h 2298"/>
                <a:gd name="T26" fmla="*/ 14 w 369"/>
                <a:gd name="T27" fmla="*/ 63 h 2298"/>
                <a:gd name="T28" fmla="*/ 19 w 369"/>
                <a:gd name="T29" fmla="*/ 60 h 2298"/>
                <a:gd name="T30" fmla="*/ 18 w 369"/>
                <a:gd name="T31" fmla="*/ 58 h 2298"/>
                <a:gd name="T32" fmla="*/ 16 w 369"/>
                <a:gd name="T33" fmla="*/ 53 h 2298"/>
                <a:gd name="T34" fmla="*/ 15 w 369"/>
                <a:gd name="T35" fmla="*/ 50 h 2298"/>
                <a:gd name="T36" fmla="*/ 12 w 369"/>
                <a:gd name="T37" fmla="*/ 46 h 2298"/>
                <a:gd name="T38" fmla="*/ 9 w 369"/>
                <a:gd name="T39" fmla="*/ 41 h 2298"/>
                <a:gd name="T40" fmla="*/ 7 w 369"/>
                <a:gd name="T41" fmla="*/ 38 h 2298"/>
                <a:gd name="T42" fmla="*/ 5 w 369"/>
                <a:gd name="T43" fmla="*/ 35 h 2298"/>
                <a:gd name="T44" fmla="*/ 3 w 369"/>
                <a:gd name="T45" fmla="*/ 32 h 2298"/>
                <a:gd name="T46" fmla="*/ 2 w 369"/>
                <a:gd name="T47" fmla="*/ 27 h 2298"/>
                <a:gd name="T48" fmla="*/ 2 w 369"/>
                <a:gd name="T49" fmla="*/ 21 h 2298"/>
                <a:gd name="T50" fmla="*/ 2 w 369"/>
                <a:gd name="T51" fmla="*/ 16 h 2298"/>
                <a:gd name="T52" fmla="*/ 4 w 369"/>
                <a:gd name="T53" fmla="*/ 12 h 2298"/>
                <a:gd name="T54" fmla="*/ 7 w 369"/>
                <a:gd name="T55" fmla="*/ 7 h 2298"/>
                <a:gd name="T56" fmla="*/ 12 w 369"/>
                <a:gd name="T57" fmla="*/ 0 h 2298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369"/>
                <a:gd name="T88" fmla="*/ 0 h 2298"/>
                <a:gd name="T89" fmla="*/ 369 w 369"/>
                <a:gd name="T90" fmla="*/ 2298 h 2298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369" h="2298">
                  <a:moveTo>
                    <a:pt x="223" y="0"/>
                  </a:moveTo>
                  <a:lnTo>
                    <a:pt x="135" y="190"/>
                  </a:lnTo>
                  <a:lnTo>
                    <a:pt x="86" y="330"/>
                  </a:lnTo>
                  <a:lnTo>
                    <a:pt x="48" y="469"/>
                  </a:lnTo>
                  <a:lnTo>
                    <a:pt x="4" y="651"/>
                  </a:lnTo>
                  <a:lnTo>
                    <a:pt x="0" y="833"/>
                  </a:lnTo>
                  <a:lnTo>
                    <a:pt x="0" y="1039"/>
                  </a:lnTo>
                  <a:lnTo>
                    <a:pt x="17" y="1238"/>
                  </a:lnTo>
                  <a:lnTo>
                    <a:pt x="74" y="1462"/>
                  </a:lnTo>
                  <a:lnTo>
                    <a:pt x="122" y="1639"/>
                  </a:lnTo>
                  <a:lnTo>
                    <a:pt x="218" y="1898"/>
                  </a:lnTo>
                  <a:lnTo>
                    <a:pt x="249" y="2029"/>
                  </a:lnTo>
                  <a:lnTo>
                    <a:pt x="267" y="2148"/>
                  </a:lnTo>
                  <a:lnTo>
                    <a:pt x="271" y="2297"/>
                  </a:lnTo>
                  <a:lnTo>
                    <a:pt x="368" y="2167"/>
                  </a:lnTo>
                  <a:lnTo>
                    <a:pt x="355" y="2091"/>
                  </a:lnTo>
                  <a:lnTo>
                    <a:pt x="320" y="1927"/>
                  </a:lnTo>
                  <a:lnTo>
                    <a:pt x="284" y="1807"/>
                  </a:lnTo>
                  <a:lnTo>
                    <a:pt x="231" y="1683"/>
                  </a:lnTo>
                  <a:lnTo>
                    <a:pt x="175" y="1506"/>
                  </a:lnTo>
                  <a:lnTo>
                    <a:pt x="135" y="1400"/>
                  </a:lnTo>
                  <a:lnTo>
                    <a:pt x="96" y="1276"/>
                  </a:lnTo>
                  <a:lnTo>
                    <a:pt x="64" y="1156"/>
                  </a:lnTo>
                  <a:lnTo>
                    <a:pt x="48" y="986"/>
                  </a:lnTo>
                  <a:lnTo>
                    <a:pt x="38" y="771"/>
                  </a:lnTo>
                  <a:lnTo>
                    <a:pt x="51" y="598"/>
                  </a:lnTo>
                  <a:lnTo>
                    <a:pt x="82" y="436"/>
                  </a:lnTo>
                  <a:lnTo>
                    <a:pt x="144" y="257"/>
                  </a:lnTo>
                  <a:lnTo>
                    <a:pt x="223" y="0"/>
                  </a:lnTo>
                </a:path>
              </a:pathLst>
            </a:custGeom>
            <a:gradFill rotWithShape="0">
              <a:gsLst>
                <a:gs pos="0">
                  <a:srgbClr val="000082"/>
                </a:gs>
                <a:gs pos="30000">
                  <a:srgbClr val="66008F"/>
                </a:gs>
                <a:gs pos="64999">
                  <a:srgbClr val="BA0066"/>
                </a:gs>
                <a:gs pos="89999">
                  <a:srgbClr val="FF0000"/>
                </a:gs>
                <a:gs pos="100000">
                  <a:srgbClr val="FF8200"/>
                </a:gs>
              </a:gsLst>
              <a:path path="rect">
                <a:fillToRect l="50000" t="50000" r="50000" b="50000"/>
              </a:path>
            </a:gradFill>
            <a:ln w="9525" cap="rnd">
              <a:noFill/>
              <a:round/>
              <a:headEnd type="none" w="sm" len="sm"/>
              <a:tailEnd type="none" w="sm" len="sm"/>
            </a:ln>
          </p:spPr>
          <p:txBody>
            <a:bodyPr lIns="56108" tIns="28054" rIns="56108" bIns="28054">
              <a:spAutoFit/>
            </a:bodyPr>
            <a:lstStyle/>
            <a:p>
              <a:endParaRPr lang="ru-RU"/>
            </a:p>
          </p:txBody>
        </p:sp>
        <p:sp>
          <p:nvSpPr>
            <p:cNvPr id="15396" name="Oval 40"/>
            <p:cNvSpPr>
              <a:spLocks noChangeArrowheads="1"/>
            </p:cNvSpPr>
            <p:nvPr/>
          </p:nvSpPr>
          <p:spPr bwMode="auto">
            <a:xfrm>
              <a:off x="310" y="235"/>
              <a:ext cx="48" cy="41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round/>
              <a:headEnd/>
              <a:tailEnd/>
            </a:ln>
          </p:spPr>
          <p:txBody>
            <a:bodyPr lIns="56108" tIns="28054" rIns="56108" bIns="28054">
              <a:spAutoFit/>
            </a:bodyPr>
            <a:lstStyle/>
            <a:p>
              <a:endParaRPr kumimoji="1" lang="ru-RU" sz="2000">
                <a:latin typeface="Times New Roman" pitchFamily="18" charset="0"/>
              </a:endParaRPr>
            </a:p>
          </p:txBody>
        </p:sp>
      </p:grp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95536" y="2924944"/>
            <a:ext cx="849694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первой команде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танк ,море , нарушитель ,залп , окружение ,медаль , капитан , пистолет , мина , победа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второй команде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: корабль , овраг ,защитник ,выстрел , атака , награда , командир , автомат , бомба ,салют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Rectangle 8"/>
          <p:cNvSpPr>
            <a:spLocks noChangeArrowheads="1"/>
          </p:cNvSpPr>
          <p:nvPr/>
        </p:nvSpPr>
        <p:spPr bwMode="auto">
          <a:xfrm>
            <a:off x="3419872" y="404664"/>
            <a:ext cx="3017814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 конкурс: «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Разведчики»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8" name="Rectangle 9"/>
          <p:cNvSpPr>
            <a:spLocks noChangeArrowheads="1"/>
          </p:cNvSpPr>
          <p:nvPr/>
        </p:nvSpPr>
        <p:spPr bwMode="auto">
          <a:xfrm>
            <a:off x="431032" y="1124744"/>
            <a:ext cx="8533456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Любая военная операция невозможна без разведки. У солдата должна быть очень хорошая память. Каждой команде необходимо запомнить как можно больше слов из тех, которые передаст связист. Зачитывают командам слова. Листы передаются в штаб (жюри), а команды, по очереди, совместно вспоминаю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 и называют слова, которые были прочитаны. Жюри отмечает, все ли слова назвали?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843808" y="4509120"/>
            <a:ext cx="3686843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 конкурс: 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«Разминируй поле»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79512" y="5360049"/>
            <a:ext cx="871296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конкурсе участвуют по одному человеку. С завязанными глазами собрать мины (шашки) на заминированном поле (обруч).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2987824" y="404664"/>
            <a:ext cx="4043864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5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конкурс: 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«Самый</a:t>
            </a:r>
            <a:r>
              <a:rPr kumimoji="0" lang="ru-RU" sz="1800" b="1" i="1" u="sng" strike="noStrike" cap="none" normalizeH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800" b="1" i="1" u="sng" strike="noStrike" cap="none" normalizeH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смекалстый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105273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800" dirty="0" smtClean="0"/>
              <a:t>Сложить пословицы . В конверте разрезаны на слова  пословицы на военную тему . Их нужно сложить и прочесть .</a:t>
            </a:r>
            <a:endParaRPr lang="ru-RU" sz="1800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95536" y="1844824"/>
            <a:ext cx="820891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первой команде : 1.Умелый боец везде молодец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2.Военному делу учиться всегда пригодится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Задание второй команде : 1.Офицер в доблести пример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     2.Маскировка – это хитрость и сноровка 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2987824" y="3429000"/>
            <a:ext cx="2905539" cy="36933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8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6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конкурс: </a:t>
            </a:r>
            <a:r>
              <a:rPr kumimoji="0" lang="ru-RU" sz="1800" b="1" i="1" u="sng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«Связисты»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4077072"/>
            <a:ext cx="856895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Предлагаем поработать вам связистами , которые расшифровывают  с помощью ключа разные шифрограммы , содержащие донесение разведчиков. Каждой команде дается карточка </a:t>
            </a:r>
            <a:r>
              <a:rPr lang="ru-RU" sz="1800" dirty="0" err="1" smtClean="0"/>
              <a:t>сшифрограммой</a:t>
            </a:r>
            <a:r>
              <a:rPr lang="ru-RU" sz="1800" dirty="0" smtClean="0"/>
              <a:t> и ключом . Время выполнения 3 минуты.</a:t>
            </a:r>
            <a:endParaRPr lang="ru-RU" sz="1800" dirty="0"/>
          </a:p>
        </p:txBody>
      </p:sp>
    </p:spTree>
  </p:cSld>
  <p:clrMapOvr>
    <a:masterClrMapping/>
  </p:clrMapOvr>
  <p:transition spd="med">
    <p:sndAc>
      <p:stSnd>
        <p:snd r:embed="rId2" name="chimes.wav"/>
      </p:stSnd>
    </p:sndAc>
  </p:transition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Clouds</Template>
  <TotalTime>2200</TotalTime>
  <Words>1168</Words>
  <Application>Microsoft Office PowerPoint</Application>
  <PresentationFormat>Экран (4:3)</PresentationFormat>
  <Paragraphs>116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0" baseType="lpstr">
      <vt:lpstr>Arial</vt:lpstr>
      <vt:lpstr>Calibri</vt:lpstr>
      <vt:lpstr>Impact</vt:lpstr>
      <vt:lpstr>Times New Roman</vt:lpstr>
      <vt:lpstr>Wingdings</vt:lpstr>
      <vt:lpstr>Облака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Актуальность</dc:title>
  <dc:creator>ЛИЛИЯ</dc:creator>
  <cp:lastModifiedBy>Денис</cp:lastModifiedBy>
  <cp:revision>114</cp:revision>
  <dcterms:created xsi:type="dcterms:W3CDTF">2008-03-30T18:32:54Z</dcterms:created>
  <dcterms:modified xsi:type="dcterms:W3CDTF">2020-03-04T20:17:49Z</dcterms:modified>
</cp:coreProperties>
</file>