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4" r:id="rId2"/>
    <p:sldMasterId id="2147483698" r:id="rId3"/>
    <p:sldMasterId id="2147483700" r:id="rId4"/>
  </p:sldMasterIdLst>
  <p:sldIdLst>
    <p:sldId id="256" r:id="rId5"/>
    <p:sldId id="259" r:id="rId6"/>
    <p:sldId id="257" r:id="rId7"/>
    <p:sldId id="260" r:id="rId8"/>
    <p:sldId id="261" r:id="rId9"/>
    <p:sldId id="262" r:id="rId10"/>
    <p:sldId id="263" r:id="rId11"/>
    <p:sldId id="265" r:id="rId12"/>
    <p:sldId id="268" r:id="rId13"/>
    <p:sldId id="266" r:id="rId14"/>
    <p:sldId id="267" r:id="rId15"/>
    <p:sldId id="264" r:id="rId16"/>
    <p:sldId id="274" r:id="rId17"/>
    <p:sldId id="275" r:id="rId18"/>
    <p:sldId id="276" r:id="rId19"/>
    <p:sldId id="279" r:id="rId20"/>
    <p:sldId id="278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98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blue-ba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blue-ba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019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Program Files\Microsoft Resource DVD Artwork\DVD_ART\BoxShots_Logos\MICROSOFT\Microsoft Logo Blac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04138" y="6443663"/>
            <a:ext cx="1219200" cy="20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blue-bar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00213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5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1905000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881735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5066980"/>
            <a:ext cx="7690114" cy="1066800"/>
          </a:xfrm>
          <a:effectLst>
            <a:reflection blurRad="6350" stA="52000" endA="300" endPos="35000" dir="5400000" sy="-100000" algn="bl" rotWithShape="0"/>
          </a:effectLst>
        </p:spPr>
        <p:txBody>
          <a:bodyPr anchor="t" anchorCtr="0">
            <a:noAutofit/>
            <a:scene3d>
              <a:camera prst="orthographicFront"/>
              <a:lightRig rig="flat" dir="t"/>
            </a:scene3d>
            <a:sp3d>
              <a:contourClr>
                <a:schemeClr val="accent4">
                  <a:lumMod val="50000"/>
                </a:schemeClr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10000" b="1" i="1" u="none" strike="noStrike" kern="1200" cap="none" spc="-642" normalizeH="0" baseline="0" noProof="0" dirty="0" smtClean="0">
                <a:ln w="25400">
                  <a:noFill/>
                </a:ln>
                <a:solidFill>
                  <a:schemeClr val="tx1"/>
                </a:solidFill>
                <a:effectLst>
                  <a:outerShdw blurRad="50800" dist="38100" dir="2700000" algn="tl" rotWithShape="0">
                    <a:schemeClr val="bg2">
                      <a:lumMod val="50000"/>
                      <a:alpha val="40000"/>
                    </a:schemeClr>
                  </a:outerShdw>
                </a:effectLst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hapter-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hapter-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959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 descr="1-01149_special blu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C:\Program Files\Microsoft Resource DVD Artwork\DVD_ART\Artwork_Imagery\Shapes and Graphics\Line\faded white line.png"/>
          <p:cNvPicPr>
            <a:picLocks noChangeAspect="1" noChangeArrowheads="1"/>
          </p:cNvPicPr>
          <p:nvPr/>
        </p:nvPicPr>
        <p:blipFill>
          <a:blip r:embed="rId4" cstate="print"/>
          <a:srcRect l="53450" t="-139995"/>
          <a:stretch>
            <a:fillRect/>
          </a:stretch>
        </p:blipFill>
        <p:spPr bwMode="auto">
          <a:xfrm>
            <a:off x="0" y="6054725"/>
            <a:ext cx="4048125" cy="4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072886" y="-35356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>
              <a:contourClr>
                <a:srgbClr val="F4A234"/>
              </a:contourClr>
            </a:sp3d>
          </a:bodyPr>
          <a:lstStyle>
            <a:lvl1pPr marL="0" indent="0" algn="r">
              <a:buFont typeface="Arial" pitchFamily="34" charset="0"/>
              <a:buNone/>
              <a:defRPr kumimoji="0" lang="en-US" sz="9600" b="1" i="1" u="none" strike="noStrike" kern="1200" cap="none" spc="-300" normalizeH="0" baseline="0" noProof="0" dirty="0" smtClean="0">
                <a:ln w="11430">
                  <a:noFill/>
                </a:ln>
                <a:gradFill>
                  <a:gsLst>
                    <a:gs pos="0">
                      <a:schemeClr val="accent2">
                        <a:alpha val="60000"/>
                      </a:schemeClr>
                    </a:gs>
                    <a:gs pos="100000">
                      <a:schemeClr val="accent2">
                        <a:lumMod val="50000"/>
                        <a:alpha val="56000"/>
                      </a:schemeClr>
                    </a:gs>
                  </a:gsLst>
                  <a:lin ang="16200000" scaled="1"/>
                </a:gradFill>
                <a:effectLst/>
                <a:uLnTx/>
                <a:uFillTx/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1370013" y="847436"/>
            <a:ext cx="7681913" cy="1523495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3981449" y="5082160"/>
            <a:ext cx="4781551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/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Segoe Semibold" pitchFamily="34" charset="0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slides with Software Co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193899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 bwMode="black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1pPr>
            <a:lvl2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2pPr>
            <a:lvl3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3pPr>
            <a:lvl4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4pPr>
            <a:lvl5pPr>
              <a:buClr>
                <a:srgbClr val="FFFFFF"/>
              </a:buClr>
              <a:buSzPct val="70000"/>
              <a:buFont typeface="Wingdings" pitchFamily="2" charset="2"/>
              <a:buChar char="l"/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6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253055"/>
              </a:gs>
              <a:gs pos="100000">
                <a:srgbClr val="5100A2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514350" indent="-514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32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1pPr>
      <a:lvl2pPr marL="1031875" indent="-514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8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2pPr>
      <a:lvl3pPr marL="1371600" indent="-4572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3pPr>
      <a:lvl4pPr marL="1716088" indent="-4572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4pPr>
      <a:lvl5pPr marL="2062163" indent="-4572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3"/>
        </a:buBlip>
        <a:defRPr sz="2400" kern="1200">
          <a:solidFill>
            <a:schemeClr val="tx1"/>
          </a:solidFill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18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460375" indent="-4603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1pPr>
      <a:lvl2pPr marL="854075" indent="-3937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2pPr>
      <a:lvl3pPr marL="1258888" indent="-404813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3pPr>
      <a:lvl4pPr marL="1655763" indent="-39687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4pPr>
      <a:lvl5pPr marL="1941513" indent="-4000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bg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white rectangle.png"/>
          <p:cNvPicPr>
            <a:picLocks noChangeAspect="1"/>
          </p:cNvPicPr>
          <p:nvPr/>
        </p:nvPicPr>
        <p:blipFill>
          <a:blip r:embed="rId4" cstate="print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transition>
    <p:fade/>
  </p:transition>
  <p:txStyles>
    <p:titleStyle>
      <a:lvl1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>
            <a:gsLst>
              <a:gs pos="0">
                <a:srgbClr val="2E59B0"/>
              </a:gs>
              <a:gs pos="49000">
                <a:srgbClr val="161D32"/>
              </a:gs>
              <a:gs pos="100000">
                <a:srgbClr val="000000"/>
              </a:gs>
            </a:gsLst>
            <a:lin ang="5400000" scaled="0"/>
          </a:gradFill>
          <a:latin typeface="Trebuchet MS" pitchFamily="34" charset="0"/>
          <a:ea typeface="+mn-ea"/>
          <a:cs typeface="Arial" charset="0"/>
        </a:defRPr>
      </a:lvl1pPr>
      <a:lvl2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2pPr>
      <a:lvl3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3pPr>
      <a:lvl4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4pPr>
      <a:lvl5pPr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5pPr>
      <a:lvl6pPr marL="4572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6pPr>
      <a:lvl7pPr marL="9144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7pPr>
      <a:lvl8pPr marL="13716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8pPr>
      <a:lvl9pPr marL="1828800" algn="l" defTabSz="912813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Trebuchet MS" pitchFamily="34" charset="0"/>
          <a:cs typeface="Arial" pitchFamily="34" charset="0"/>
        </a:defRPr>
      </a:lvl9pPr>
    </p:titleStyle>
    <p:bodyStyle>
      <a:lvl1pPr marL="342900" indent="-34290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19.gif"/><Relationship Id="rId4" Type="http://schemas.openxmlformats.org/officeDocument/2006/relationships/image" Target="../media/image1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7" Type="http://schemas.openxmlformats.org/officeDocument/2006/relationships/slide" Target="slide2.xml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gif"/><Relationship Id="rId5" Type="http://schemas.openxmlformats.org/officeDocument/2006/relationships/image" Target="../media/image17.gif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slideLayout" Target="../slideLayouts/slideLayout8.xml"/><Relationship Id="rId1" Type="http://schemas.openxmlformats.org/officeDocument/2006/relationships/audio" Target="../media/audio2.wav"/><Relationship Id="rId5" Type="http://schemas.openxmlformats.org/officeDocument/2006/relationships/image" Target="../media/image38.png"/><Relationship Id="rId4" Type="http://schemas.openxmlformats.org/officeDocument/2006/relationships/image" Target="../media/image37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11.xml"/><Relationship Id="rId18" Type="http://schemas.openxmlformats.org/officeDocument/2006/relationships/slide" Target="slide18.xml"/><Relationship Id="rId3" Type="http://schemas.openxmlformats.org/officeDocument/2006/relationships/slide" Target="slide4.xml"/><Relationship Id="rId7" Type="http://schemas.openxmlformats.org/officeDocument/2006/relationships/slide" Target="slide14.xml"/><Relationship Id="rId12" Type="http://schemas.openxmlformats.org/officeDocument/2006/relationships/slide" Target="slide12.xml"/><Relationship Id="rId17" Type="http://schemas.openxmlformats.org/officeDocument/2006/relationships/image" Target="../media/image20.jpeg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5.xml"/><Relationship Id="rId5" Type="http://schemas.openxmlformats.org/officeDocument/2006/relationships/slide" Target="slide5.xml"/><Relationship Id="rId15" Type="http://schemas.openxmlformats.org/officeDocument/2006/relationships/slide" Target="slide9.xml"/><Relationship Id="rId10" Type="http://schemas.openxmlformats.org/officeDocument/2006/relationships/slide" Target="slide16.xml"/><Relationship Id="rId4" Type="http://schemas.openxmlformats.org/officeDocument/2006/relationships/slide" Target="slide6.xml"/><Relationship Id="rId9" Type="http://schemas.openxmlformats.org/officeDocument/2006/relationships/slide" Target="slide7.xml"/><Relationship Id="rId1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Relationship Id="rId5" Type="http://schemas.openxmlformats.org/officeDocument/2006/relationships/slide" Target="slide2.xml"/><Relationship Id="rId4" Type="http://schemas.openxmlformats.org/officeDocument/2006/relationships/image" Target="../media/image2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2088232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onlight" pitchFamily="2" charset="0"/>
                <a:cs typeface="FreesiaUPC" pitchFamily="34" charset="-34"/>
              </a:rPr>
              <a:t>Своя игра</a:t>
            </a:r>
            <a:br>
              <a:rPr lang="ru-RU" sz="6000" b="1" cap="all" dirty="0" smtClean="0">
                <a:ln/>
                <a:solidFill>
                  <a:schemeClr val="accent6">
                    <a:lumMod val="75000"/>
                  </a:schemeClr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onlight" pitchFamily="2" charset="0"/>
                <a:cs typeface="FreesiaUPC" pitchFamily="34" charset="-34"/>
              </a:rPr>
            </a:br>
            <a:endParaRPr lang="ru-RU" sz="6000" b="1" cap="all" dirty="0">
              <a:ln/>
              <a:solidFill>
                <a:schemeClr val="accent6">
                  <a:lumMod val="75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Moonlight" pitchFamily="2" charset="0"/>
              <a:cs typeface="FreesiaUPC" pitchFamily="34" charset="-34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7" y="5082160"/>
            <a:ext cx="5127104" cy="1227160"/>
          </a:xfrm>
        </p:spPr>
        <p:txBody>
          <a:bodyPr/>
          <a:lstStyle/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S Eraser Cyr" pitchFamily="82" charset="0"/>
              </a:rPr>
              <a:t>Автор: воспитатель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S Eraser Cyr" pitchFamily="82" charset="0"/>
              </a:rPr>
              <a:t>МАДОУ ЦРР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S Eraser Cyr" pitchFamily="82" charset="0"/>
              </a:rPr>
              <a:t>д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S Eraser Cyr" pitchFamily="82" charset="0"/>
              </a:rPr>
              <a:t>/сад №2</a:t>
            </a:r>
          </a:p>
          <a:p>
            <a:pPr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S Eraser Cyr" pitchFamily="82" charset="0"/>
              </a:rPr>
              <a:t>Горбатова Елена Борисовна</a:t>
            </a:r>
            <a:endParaRPr lang="ru-RU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DS Eraser Cyr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348880"/>
            <a:ext cx="4572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S Eraser Cyr" pitchFamily="82" charset="0"/>
              </a:rPr>
              <a:t>Викторина для детей старшего дошкольного возраста</a:t>
            </a:r>
          </a:p>
        </p:txBody>
      </p:sp>
      <p:pic>
        <p:nvPicPr>
          <p:cNvPr id="5" name="Рисунок 4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260648"/>
            <a:ext cx="1363980" cy="1005840"/>
          </a:xfrm>
          <a:prstGeom prst="rect">
            <a:avLst/>
          </a:prstGeom>
        </p:spPr>
      </p:pic>
      <p:pic>
        <p:nvPicPr>
          <p:cNvPr id="10" name="~PP3268.WAV">
            <a:hlinkClick r:id="" action="ppaction://media"/>
          </p:cNvPr>
          <p:cNvPicPr>
            <a:picLocks noRot="1" noChangeAspect="1"/>
          </p:cNvPicPr>
          <p:nvPr>
            <a:wavAudioFile r:embed="rId1" name="~PP3268.WAV"/>
          </p:nvPr>
        </p:nvPicPr>
        <p:blipFill>
          <a:blip r:embed="rId4" cstate="print"/>
          <a:stretch>
            <a:fillRect/>
          </a:stretch>
        </p:blipFill>
        <p:spPr>
          <a:xfrm>
            <a:off x="8662988" y="6376988"/>
            <a:ext cx="244475" cy="244475"/>
          </a:xfrm>
          <a:prstGeom prst="rect">
            <a:avLst/>
          </a:prstGeom>
        </p:spPr>
      </p:pic>
      <p:pic>
        <p:nvPicPr>
          <p:cNvPr id="9" name="Рисунок 8" descr="ead90127db17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714348" y="3357562"/>
            <a:ext cx="2443668" cy="2667000"/>
          </a:xfrm>
          <a:prstGeom prst="rect">
            <a:avLst/>
          </a:prstGeom>
        </p:spPr>
      </p:pic>
    </p:spTree>
  </p:cSld>
  <p:clrMapOvr>
    <a:masterClrMapping/>
  </p:clrMapOvr>
  <p:transition advTm="23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771800" y="188640"/>
            <a:ext cx="3096344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ПОСЛОВИЦЫ</a:t>
            </a:r>
          </a:p>
        </p:txBody>
      </p:sp>
      <p:pic>
        <p:nvPicPr>
          <p:cNvPr id="4" name="Рисунок 3" descr="пословицы 2.jpg"/>
          <p:cNvPicPr>
            <a:picLocks noChangeAspect="1"/>
          </p:cNvPicPr>
          <p:nvPr/>
        </p:nvPicPr>
        <p:blipFill>
          <a:blip r:embed="rId2" cstate="print"/>
          <a:srcRect l="35462" t="2340" r="33039" b="50000"/>
          <a:stretch>
            <a:fillRect/>
          </a:stretch>
        </p:blipFill>
        <p:spPr>
          <a:xfrm>
            <a:off x="251520" y="1268760"/>
            <a:ext cx="3227945" cy="36004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 bwMode="auto">
          <a:xfrm>
            <a:off x="3635896" y="4293096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6" name="Рисунок 5" descr="пословицы 2.jpg"/>
          <p:cNvPicPr>
            <a:picLocks noChangeAspect="1"/>
          </p:cNvPicPr>
          <p:nvPr/>
        </p:nvPicPr>
        <p:blipFill>
          <a:blip r:embed="rId2" cstate="print"/>
          <a:srcRect l="35462" t="50000" r="33039" b="2340"/>
          <a:stretch>
            <a:fillRect/>
          </a:stretch>
        </p:blipFill>
        <p:spPr>
          <a:xfrm>
            <a:off x="5292080" y="1268760"/>
            <a:ext cx="3247809" cy="3622556"/>
          </a:xfrm>
          <a:prstGeom prst="rect">
            <a:avLst/>
          </a:prstGeom>
        </p:spPr>
      </p:pic>
      <p:pic>
        <p:nvPicPr>
          <p:cNvPr id="8" name="Рисунок 7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691680" y="0"/>
            <a:ext cx="1512168" cy="1005840"/>
          </a:xfrm>
          <a:prstGeom prst="rect">
            <a:avLst/>
          </a:prstGeom>
        </p:spPr>
      </p:pic>
      <p:pic>
        <p:nvPicPr>
          <p:cNvPr id="9" name="Рисунок 8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19872" y="4941168"/>
            <a:ext cx="2376264" cy="1584176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771800" y="260648"/>
            <a:ext cx="3096344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ПОСЛОВИЦЫ</a:t>
            </a:r>
          </a:p>
        </p:txBody>
      </p:sp>
      <p:pic>
        <p:nvPicPr>
          <p:cNvPr id="3" name="Рисунок 2" descr="пословицы 2.jpg"/>
          <p:cNvPicPr>
            <a:picLocks noChangeAspect="1"/>
          </p:cNvPicPr>
          <p:nvPr/>
        </p:nvPicPr>
        <p:blipFill>
          <a:blip r:embed="rId2" cstate="print"/>
          <a:srcRect l="68173" b="50000"/>
          <a:stretch>
            <a:fillRect/>
          </a:stretch>
        </p:blipFill>
        <p:spPr>
          <a:xfrm>
            <a:off x="323528" y="1196752"/>
            <a:ext cx="3024336" cy="350247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auto">
          <a:xfrm>
            <a:off x="3491880" y="4149080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5" name="Рисунок 4" descr="пословицы 2.jpg"/>
          <p:cNvPicPr>
            <a:picLocks noChangeAspect="1"/>
          </p:cNvPicPr>
          <p:nvPr/>
        </p:nvPicPr>
        <p:blipFill>
          <a:blip r:embed="rId2" cstate="print"/>
          <a:srcRect l="68173" t="50000" b="3983"/>
          <a:stretch>
            <a:fillRect/>
          </a:stretch>
        </p:blipFill>
        <p:spPr>
          <a:xfrm>
            <a:off x="5364088" y="1268760"/>
            <a:ext cx="3242880" cy="3456384"/>
          </a:xfrm>
          <a:prstGeom prst="rect">
            <a:avLst/>
          </a:prstGeom>
        </p:spPr>
      </p:pic>
      <p:pic>
        <p:nvPicPr>
          <p:cNvPr id="7" name="Рисунок 6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0"/>
            <a:ext cx="1363980" cy="1005840"/>
          </a:xfrm>
          <a:prstGeom prst="rect">
            <a:avLst/>
          </a:prstGeom>
        </p:spPr>
      </p:pic>
      <p:pic>
        <p:nvPicPr>
          <p:cNvPr id="8" name="Рисунок 7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2411760" y="4869160"/>
            <a:ext cx="2808312" cy="1584176"/>
          </a:xfrm>
          <a:prstGeom prst="rect">
            <a:avLst/>
          </a:prstGeom>
        </p:spPr>
      </p:pic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843808" y="260648"/>
            <a:ext cx="3096344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ПОСЛОВИЦЫ</a:t>
            </a:r>
          </a:p>
        </p:txBody>
      </p:sp>
      <p:pic>
        <p:nvPicPr>
          <p:cNvPr id="3" name="Рисунок 2" descr="пословицы 3.jpg"/>
          <p:cNvPicPr>
            <a:picLocks noChangeAspect="1"/>
          </p:cNvPicPr>
          <p:nvPr/>
        </p:nvPicPr>
        <p:blipFill>
          <a:blip r:embed="rId2" cstate="print"/>
          <a:srcRect l="33800" r="32450" b="50000"/>
          <a:stretch>
            <a:fillRect/>
          </a:stretch>
        </p:blipFill>
        <p:spPr>
          <a:xfrm>
            <a:off x="179512" y="1196752"/>
            <a:ext cx="3384376" cy="370316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auto">
          <a:xfrm>
            <a:off x="3779912" y="4293096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5" name="Рисунок 4" descr="пословицы 3.jpg"/>
          <p:cNvPicPr>
            <a:picLocks noChangeAspect="1"/>
          </p:cNvPicPr>
          <p:nvPr/>
        </p:nvPicPr>
        <p:blipFill>
          <a:blip r:embed="rId2" cstate="print"/>
          <a:srcRect l="35150" t="48172" r="32450" b="2476"/>
          <a:stretch>
            <a:fillRect/>
          </a:stretch>
        </p:blipFill>
        <p:spPr>
          <a:xfrm>
            <a:off x="5436096" y="1268759"/>
            <a:ext cx="3312368" cy="3726413"/>
          </a:xfrm>
          <a:prstGeom prst="rect">
            <a:avLst/>
          </a:prstGeom>
        </p:spPr>
      </p:pic>
      <p:pic>
        <p:nvPicPr>
          <p:cNvPr id="7" name="Рисунок 6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907704" y="0"/>
            <a:ext cx="1368152" cy="1005840"/>
          </a:xfrm>
          <a:prstGeom prst="rect">
            <a:avLst/>
          </a:prstGeom>
        </p:spPr>
      </p:pic>
      <p:pic>
        <p:nvPicPr>
          <p:cNvPr id="8" name="Рисунок 7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79912" y="4941168"/>
            <a:ext cx="2376264" cy="1584176"/>
          </a:xfrm>
          <a:prstGeom prst="rect">
            <a:avLst/>
          </a:prstGeom>
        </p:spPr>
      </p:pic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987824" y="332656"/>
            <a:ext cx="309634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kern="0" dirty="0" smtClean="0">
                <a:solidFill>
                  <a:srgbClr val="FF0000"/>
                </a:solidFill>
              </a:rPr>
              <a:t>РАЗНОЕ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628800"/>
            <a:ext cx="54322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Вопрос: Какое дерево даёт сладкий сок?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3635896" y="2636912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5" name="Рисунок 4" descr="article243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501008"/>
            <a:ext cx="3840427" cy="28803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851920" y="5805264"/>
            <a:ext cx="10789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Берёза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116632"/>
            <a:ext cx="1363980" cy="1005840"/>
          </a:xfrm>
          <a:prstGeom prst="rect">
            <a:avLst/>
          </a:prstGeom>
        </p:spPr>
      </p:pic>
      <p:pic>
        <p:nvPicPr>
          <p:cNvPr id="9" name="Рисунок 8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060848"/>
            <a:ext cx="2376264" cy="1584176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987824" y="332656"/>
            <a:ext cx="309634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kern="0" dirty="0" smtClean="0">
                <a:solidFill>
                  <a:srgbClr val="FF0000"/>
                </a:solidFill>
              </a:rPr>
              <a:t>РАЗНОЕ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1556792"/>
            <a:ext cx="58052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Вопрос: Сколько орехов в пустом стакане? 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3707904" y="2564904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6" name="Рисунок 5" descr="Recycle-Bin-Empty-ic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4005064"/>
            <a:ext cx="1950720" cy="1950720"/>
          </a:xfrm>
          <a:prstGeom prst="rect">
            <a:avLst/>
          </a:prstGeom>
        </p:spPr>
      </p:pic>
      <p:pic>
        <p:nvPicPr>
          <p:cNvPr id="7" name="Рисунок 6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0"/>
            <a:ext cx="1363980" cy="1005840"/>
          </a:xfrm>
          <a:prstGeom prst="rect">
            <a:avLst/>
          </a:prstGeom>
        </p:spPr>
      </p:pic>
      <p:pic>
        <p:nvPicPr>
          <p:cNvPr id="10" name="Рисунок 9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652120" y="2276872"/>
            <a:ext cx="2376264" cy="1584176"/>
          </a:xfrm>
          <a:prstGeom prst="rect">
            <a:avLst/>
          </a:prstGeom>
        </p:spPr>
      </p:pic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987824" y="332656"/>
            <a:ext cx="309634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kern="0" dirty="0" smtClean="0">
                <a:solidFill>
                  <a:srgbClr val="FF0000"/>
                </a:solidFill>
              </a:rPr>
              <a:t>РАЗНОЕ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1412776"/>
            <a:ext cx="545271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Вопрос: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 вазе стояло 3 тюльпана и 7 нарциссов.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 Сколько тюльпанов стояло в вазе?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3635896" y="2636912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5" name="Рисунок 4" descr="tulips-34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776" r="4380"/>
          <a:stretch>
            <a:fillRect/>
          </a:stretch>
        </p:blipFill>
        <p:spPr>
          <a:xfrm>
            <a:off x="3563888" y="3573016"/>
            <a:ext cx="1830219" cy="2808312"/>
          </a:xfrm>
          <a:prstGeom prst="rect">
            <a:avLst/>
          </a:prstGeom>
        </p:spPr>
      </p:pic>
      <p:pic>
        <p:nvPicPr>
          <p:cNvPr id="7" name="Рисунок 6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0"/>
            <a:ext cx="1363980" cy="1005840"/>
          </a:xfrm>
          <a:prstGeom prst="rect">
            <a:avLst/>
          </a:prstGeom>
        </p:spPr>
      </p:pic>
      <p:pic>
        <p:nvPicPr>
          <p:cNvPr id="8" name="Рисунок 7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2420888"/>
            <a:ext cx="2376264" cy="1584176"/>
          </a:xfrm>
          <a:prstGeom prst="rect">
            <a:avLst/>
          </a:prstGeom>
        </p:spPr>
      </p:pic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987824" y="332656"/>
            <a:ext cx="309634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kern="0" dirty="0" smtClean="0">
                <a:solidFill>
                  <a:srgbClr val="FF0000"/>
                </a:solidFill>
              </a:rPr>
              <a:t>РАЗНОЕ</a:t>
            </a:r>
          </a:p>
        </p:txBody>
      </p:sp>
      <p:sp>
        <p:nvSpPr>
          <p:cNvPr id="3" name="Вертикальный свиток 2"/>
          <p:cNvSpPr/>
          <p:nvPr/>
        </p:nvSpPr>
        <p:spPr bwMode="auto">
          <a:xfrm>
            <a:off x="1619672" y="1124744"/>
            <a:ext cx="6120680" cy="1152128"/>
          </a:xfrm>
          <a:prstGeom prst="verticalScroll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kern="0" dirty="0" smtClean="0">
                <a:solidFill>
                  <a:schemeClr val="tx2"/>
                </a:solidFill>
              </a:rPr>
              <a:t>Мышка едет не в первом и не в последнем вагоне.</a:t>
            </a:r>
          </a:p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kern="0" dirty="0" smtClean="0">
                <a:solidFill>
                  <a:schemeClr val="tx2"/>
                </a:solidFill>
              </a:rPr>
              <a:t> Цыпленок не в среднем и не в последнем вагоне.</a:t>
            </a:r>
          </a:p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kern="0" dirty="0" smtClean="0">
                <a:solidFill>
                  <a:schemeClr val="tx2"/>
                </a:solidFill>
              </a:rPr>
              <a:t> В каких вагонах едут мышка и цыпленок? </a:t>
            </a:r>
          </a:p>
        </p:txBody>
      </p:sp>
      <p:pic>
        <p:nvPicPr>
          <p:cNvPr id="9" name="Рисунок 8" descr="mishia-15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1680" y="4653136"/>
            <a:ext cx="1524000" cy="1524000"/>
          </a:xfrm>
          <a:prstGeom prst="rect">
            <a:avLst/>
          </a:prstGeom>
        </p:spPr>
      </p:pic>
      <p:pic>
        <p:nvPicPr>
          <p:cNvPr id="10" name="Рисунок 9" descr="120x120px-LS-debc2d92_5438.gif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5085184"/>
            <a:ext cx="1296144" cy="1296144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055" r="25430"/>
          <a:stretch>
            <a:fillRect/>
          </a:stretch>
        </p:blipFill>
        <p:spPr bwMode="auto">
          <a:xfrm>
            <a:off x="4427984" y="2348880"/>
            <a:ext cx="1944216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73625" b="13247"/>
          <a:stretch>
            <a:fillRect/>
          </a:stretch>
        </p:blipFill>
        <p:spPr bwMode="auto">
          <a:xfrm>
            <a:off x="6300192" y="2348880"/>
            <a:ext cx="20098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055" t="86464" r="41382" b="-350"/>
          <a:stretch>
            <a:fillRect/>
          </a:stretch>
        </p:blipFill>
        <p:spPr bwMode="auto">
          <a:xfrm rot="20863697">
            <a:off x="6406180" y="4222837"/>
            <a:ext cx="728721" cy="322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0000"/>
          <a:stretch>
            <a:fillRect/>
          </a:stretch>
        </p:blipFill>
        <p:spPr bwMode="auto">
          <a:xfrm>
            <a:off x="611560" y="2348880"/>
            <a:ext cx="3888432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93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48264" y="620688"/>
            <a:ext cx="1363980" cy="1005840"/>
          </a:xfrm>
          <a:prstGeom prst="rect">
            <a:avLst/>
          </a:prstGeom>
        </p:spPr>
      </p:pic>
      <p:pic>
        <p:nvPicPr>
          <p:cNvPr id="16" name="Рисунок 15" descr="kids_small_owl_animated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476672"/>
            <a:ext cx="2376264" cy="1584176"/>
          </a:xfrm>
          <a:prstGeom prst="rect">
            <a:avLst/>
          </a:prstGeom>
        </p:spPr>
      </p:pic>
      <p:sp>
        <p:nvSpPr>
          <p:cNvPr id="17" name="Управляющая кнопка: домой 16">
            <a:hlinkClick r:id="rId7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7.03704E-6 L 0.26771 -0.2206 " pathEditMode="relative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723 -0.03125 L -0.30712 -0.2622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987824" y="332656"/>
            <a:ext cx="3096344" cy="72008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kern="0" dirty="0" smtClean="0">
                <a:solidFill>
                  <a:srgbClr val="FF0000"/>
                </a:solidFill>
              </a:rPr>
              <a:t>РАЗНОЕ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412776"/>
            <a:ext cx="4236481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Вопрос: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Стоит в поле дуб.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 дубе три ветки,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 каждой ветке по три яблока. </a:t>
            </a:r>
          </a:p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Сколько всего яблок? 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2060848"/>
            <a:ext cx="4464496" cy="30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 bwMode="auto">
          <a:xfrm>
            <a:off x="827584" y="5517232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sp>
        <p:nvSpPr>
          <p:cNvPr id="8" name="Вертикальный свиток 7"/>
          <p:cNvSpPr/>
          <p:nvPr/>
        </p:nvSpPr>
        <p:spPr bwMode="auto">
          <a:xfrm>
            <a:off x="2555776" y="5373216"/>
            <a:ext cx="5112568" cy="792088"/>
          </a:xfrm>
          <a:prstGeom prst="verticalScroll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16200000" scaled="0"/>
          </a:gra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kern="0" dirty="0" smtClean="0">
                <a:solidFill>
                  <a:schemeClr val="tx2"/>
                </a:solidFill>
              </a:rPr>
              <a:t>На дубе яблоки не растут!</a:t>
            </a:r>
          </a:p>
        </p:txBody>
      </p:sp>
      <p:pic>
        <p:nvPicPr>
          <p:cNvPr id="10" name="Рисунок 9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0"/>
            <a:ext cx="1363980" cy="1005840"/>
          </a:xfrm>
          <a:prstGeom prst="rect">
            <a:avLst/>
          </a:prstGeom>
        </p:spPr>
      </p:pic>
      <p:pic>
        <p:nvPicPr>
          <p:cNvPr id="11" name="Рисунок 10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420888"/>
            <a:ext cx="2376264" cy="1584176"/>
          </a:xfrm>
          <a:prstGeom prst="rect">
            <a:avLst/>
          </a:prstGeom>
        </p:spPr>
      </p:pic>
      <p:sp>
        <p:nvSpPr>
          <p:cNvPr id="12" name="Управляющая кнопка: домой 11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ad90127db1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3212976"/>
            <a:ext cx="2308860" cy="2667000"/>
          </a:xfrm>
          <a:prstGeom prst="rect">
            <a:avLst/>
          </a:prstGeom>
        </p:spPr>
      </p:pic>
      <p:pic>
        <p:nvPicPr>
          <p:cNvPr id="5" name="Рисунок 4" descr="50ff9b981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836712"/>
            <a:ext cx="5677554" cy="1800200"/>
          </a:xfrm>
          <a:prstGeom prst="rect">
            <a:avLst/>
          </a:prstGeom>
        </p:spPr>
      </p:pic>
      <p:pic>
        <p:nvPicPr>
          <p:cNvPr id="4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>
            <a:off x="8388424" y="630932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Категория вопросов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539552" y="1268760"/>
            <a:ext cx="3096344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ЗАГАДКИ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539552" y="1916832"/>
            <a:ext cx="3096344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ПОСЛОВИЦЫ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539552" y="2571744"/>
            <a:ext cx="3096344" cy="78581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РАЗНОЕ</a:t>
            </a:r>
          </a:p>
        </p:txBody>
      </p:sp>
      <p:sp>
        <p:nvSpPr>
          <p:cNvPr id="7" name="Овал 6">
            <a:hlinkClick r:id="rId2" action="ppaction://hlinksldjump"/>
          </p:cNvPr>
          <p:cNvSpPr/>
          <p:nvPr/>
        </p:nvSpPr>
        <p:spPr bwMode="auto">
          <a:xfrm>
            <a:off x="3923928" y="1268760"/>
            <a:ext cx="648072" cy="57606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8" name="Овал 7">
            <a:hlinkClick r:id="rId3" action="ppaction://hlinksldjump"/>
          </p:cNvPr>
          <p:cNvSpPr/>
          <p:nvPr/>
        </p:nvSpPr>
        <p:spPr bwMode="auto">
          <a:xfrm>
            <a:off x="4644008" y="1268760"/>
            <a:ext cx="648072" cy="57606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9" name="Овал 8">
            <a:hlinkClick r:id="rId4" action="ppaction://hlinksldjump"/>
          </p:cNvPr>
          <p:cNvSpPr/>
          <p:nvPr/>
        </p:nvSpPr>
        <p:spPr bwMode="auto">
          <a:xfrm>
            <a:off x="6084168" y="1268760"/>
            <a:ext cx="648072" cy="57606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0" name="Овал 9">
            <a:hlinkClick r:id="rId5" action="ppaction://hlinksldjump"/>
          </p:cNvPr>
          <p:cNvSpPr/>
          <p:nvPr/>
        </p:nvSpPr>
        <p:spPr bwMode="auto">
          <a:xfrm>
            <a:off x="5364088" y="1268760"/>
            <a:ext cx="648072" cy="57606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11" name="Овал 10">
            <a:hlinkClick r:id="rId6" action="ppaction://hlinksldjump"/>
          </p:cNvPr>
          <p:cNvSpPr/>
          <p:nvPr/>
        </p:nvSpPr>
        <p:spPr bwMode="auto">
          <a:xfrm>
            <a:off x="3923928" y="1916832"/>
            <a:ext cx="648072" cy="57606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3" name="Овал 12">
            <a:hlinkClick r:id="rId7" action="ppaction://hlinksldjump"/>
          </p:cNvPr>
          <p:cNvSpPr/>
          <p:nvPr/>
        </p:nvSpPr>
        <p:spPr bwMode="auto">
          <a:xfrm>
            <a:off x="4644008" y="2571744"/>
            <a:ext cx="648072" cy="71438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5" name="Овал 14">
            <a:hlinkClick r:id="rId8" action="ppaction://hlinksldjump"/>
          </p:cNvPr>
          <p:cNvSpPr/>
          <p:nvPr/>
        </p:nvSpPr>
        <p:spPr bwMode="auto">
          <a:xfrm>
            <a:off x="3923928" y="2571744"/>
            <a:ext cx="648072" cy="71438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6" name="Овал 15">
            <a:hlinkClick r:id="rId9" action="ppaction://hlinksldjump"/>
          </p:cNvPr>
          <p:cNvSpPr/>
          <p:nvPr/>
        </p:nvSpPr>
        <p:spPr bwMode="auto">
          <a:xfrm>
            <a:off x="6804248" y="1268760"/>
            <a:ext cx="648072" cy="57606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8" name="Овал 17">
            <a:hlinkClick r:id="rId10" action="ppaction://hlinksldjump"/>
          </p:cNvPr>
          <p:cNvSpPr/>
          <p:nvPr/>
        </p:nvSpPr>
        <p:spPr bwMode="auto">
          <a:xfrm>
            <a:off x="6084168" y="2571744"/>
            <a:ext cx="648072" cy="71438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0" name="Овал 19">
            <a:hlinkClick r:id="rId11" action="ppaction://hlinksldjump"/>
          </p:cNvPr>
          <p:cNvSpPr/>
          <p:nvPr/>
        </p:nvSpPr>
        <p:spPr bwMode="auto">
          <a:xfrm>
            <a:off x="5364088" y="2571744"/>
            <a:ext cx="648072" cy="71438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2" name="Овал 21">
            <a:hlinkClick r:id="rId12" action="ppaction://hlinksldjump"/>
          </p:cNvPr>
          <p:cNvSpPr/>
          <p:nvPr/>
        </p:nvSpPr>
        <p:spPr bwMode="auto">
          <a:xfrm>
            <a:off x="6804248" y="1916832"/>
            <a:ext cx="648072" cy="57606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3" name="Овал 22">
            <a:hlinkClick r:id="rId13" action="ppaction://hlinksldjump"/>
          </p:cNvPr>
          <p:cNvSpPr/>
          <p:nvPr/>
        </p:nvSpPr>
        <p:spPr bwMode="auto">
          <a:xfrm>
            <a:off x="6084168" y="1916832"/>
            <a:ext cx="648072" cy="57606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4" name="Овал 23">
            <a:hlinkClick r:id="rId14" action="ppaction://hlinksldjump"/>
          </p:cNvPr>
          <p:cNvSpPr/>
          <p:nvPr/>
        </p:nvSpPr>
        <p:spPr bwMode="auto">
          <a:xfrm>
            <a:off x="5364088" y="1916832"/>
            <a:ext cx="648072" cy="57606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5" name="Овал 24">
            <a:hlinkClick r:id="rId15" action="ppaction://hlinksldjump"/>
          </p:cNvPr>
          <p:cNvSpPr/>
          <p:nvPr/>
        </p:nvSpPr>
        <p:spPr bwMode="auto">
          <a:xfrm>
            <a:off x="4644008" y="1916832"/>
            <a:ext cx="648072" cy="576064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6" name="Овал 25">
            <a:hlinkClick r:id="rId16" action="ppaction://hlinksldjump"/>
          </p:cNvPr>
          <p:cNvSpPr/>
          <p:nvPr/>
        </p:nvSpPr>
        <p:spPr bwMode="auto">
          <a:xfrm>
            <a:off x="6804248" y="2571744"/>
            <a:ext cx="648072" cy="71438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u="sng" kern="0" dirty="0" smtClean="0">
                <a:solidFill>
                  <a:srgbClr val="FF0000"/>
                </a:solidFill>
              </a:rPr>
              <a:t>5</a:t>
            </a:r>
          </a:p>
        </p:txBody>
      </p:sp>
      <p:pic>
        <p:nvPicPr>
          <p:cNvPr id="27" name="Рисунок 26" descr="content_asmq_owl.jpg"/>
          <p:cNvPicPr>
            <a:picLocks noChangeAspect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4716016" y="4149080"/>
            <a:ext cx="2448272" cy="2339070"/>
          </a:xfrm>
          <a:prstGeom prst="rect">
            <a:avLst/>
          </a:prstGeom>
        </p:spPr>
      </p:pic>
      <p:sp>
        <p:nvSpPr>
          <p:cNvPr id="29" name="Управляющая кнопка: в конец 28">
            <a:hlinkClick r:id="rId18" action="ppaction://hlinksldjump" highlightClick="1"/>
          </p:cNvPr>
          <p:cNvSpPr/>
          <p:nvPr/>
        </p:nvSpPr>
        <p:spPr bwMode="auto">
          <a:xfrm>
            <a:off x="8495928" y="6209928"/>
            <a:ext cx="648072" cy="648072"/>
          </a:xfrm>
          <a:prstGeom prst="actionButtonEnd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00"/>
                            </p:stCondLst>
                            <p:childTnLst>
                              <p:par>
                                <p:cTn id="107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000"/>
                            </p:stCondLst>
                            <p:childTnLst>
                              <p:par>
                                <p:cTn id="140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6" fill="hold">
                      <p:stCondLst>
                        <p:cond delay="0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000"/>
                            </p:stCondLst>
                            <p:childTnLst>
                              <p:par>
                                <p:cTn id="15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000"/>
                            </p:stCondLst>
                            <p:childTnLst>
                              <p:par>
                                <p:cTn id="162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3" grpId="0" animBg="1"/>
      <p:bldP spid="13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8" grpId="1" animBg="1"/>
      <p:bldP spid="20" grpId="0" animBg="1"/>
      <p:bldP spid="20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988840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/>
              <a:t>Хвост пушистый, </a:t>
            </a:r>
          </a:p>
          <a:p>
            <a:r>
              <a:rPr lang="ru-RU" sz="2800" b="1" dirty="0" smtClean="0"/>
              <a:t>Мех золотистый, </a:t>
            </a:r>
          </a:p>
          <a:p>
            <a:r>
              <a:rPr lang="ru-RU" sz="2800" b="1" dirty="0" smtClean="0"/>
              <a:t>В лесу живёт, </a:t>
            </a:r>
          </a:p>
          <a:p>
            <a:r>
              <a:rPr lang="ru-RU" sz="2800" b="1" dirty="0" smtClean="0"/>
              <a:t>В деревне кур крадёт.</a:t>
            </a:r>
          </a:p>
        </p:txBody>
      </p:sp>
      <p:sp>
        <p:nvSpPr>
          <p:cNvPr id="3" name="Прямоугольник 2"/>
          <p:cNvSpPr/>
          <p:nvPr/>
        </p:nvSpPr>
        <p:spPr bwMode="auto">
          <a:xfrm>
            <a:off x="2987824" y="476672"/>
            <a:ext cx="3096344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ЗАГАДКИ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827584" y="5517232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5" name="Рисунок 4" descr="лис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4221088"/>
            <a:ext cx="2376264" cy="2376264"/>
          </a:xfrm>
          <a:prstGeom prst="rect">
            <a:avLst/>
          </a:prstGeom>
        </p:spPr>
      </p:pic>
      <p:pic>
        <p:nvPicPr>
          <p:cNvPr id="8" name="Рисунок 7" descr="kids_small_owl_animated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764704"/>
            <a:ext cx="2376264" cy="1584176"/>
          </a:xfrm>
          <a:prstGeom prst="rect">
            <a:avLst/>
          </a:prstGeom>
        </p:spPr>
      </p:pic>
      <p:pic>
        <p:nvPicPr>
          <p:cNvPr id="9" name="Рисунок 8" descr="93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0"/>
            <a:ext cx="1363980" cy="1005840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987824" y="332656"/>
            <a:ext cx="3096344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ЗАГАДКИ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6903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У маленькой Катюшки </a:t>
            </a:r>
          </a:p>
          <a:p>
            <a:r>
              <a:rPr lang="ru-RU" sz="2400" b="1" dirty="0" smtClean="0"/>
              <a:t>Уселся на макушке </a:t>
            </a:r>
          </a:p>
          <a:p>
            <a:r>
              <a:rPr lang="ru-RU" sz="2400" b="1" dirty="0" smtClean="0"/>
              <a:t>Не мотылек, не птичка — </a:t>
            </a:r>
          </a:p>
          <a:p>
            <a:r>
              <a:rPr lang="ru-RU" sz="2400" b="1" dirty="0" smtClean="0"/>
              <a:t>Держит две косички.   </a:t>
            </a: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827584" y="5517232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5" name="Рисунок 4" descr="бантик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4581128"/>
            <a:ext cx="2286000" cy="1844040"/>
          </a:xfrm>
          <a:prstGeom prst="rect">
            <a:avLst/>
          </a:prstGeom>
        </p:spPr>
      </p:pic>
      <p:pic>
        <p:nvPicPr>
          <p:cNvPr id="7" name="Рисунок 6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16632"/>
            <a:ext cx="1363980" cy="1005840"/>
          </a:xfrm>
          <a:prstGeom prst="rect">
            <a:avLst/>
          </a:prstGeom>
        </p:spPr>
      </p:pic>
      <p:pic>
        <p:nvPicPr>
          <p:cNvPr id="9" name="Рисунок 8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764704"/>
            <a:ext cx="2376264" cy="1584176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 bwMode="auto">
          <a:xfrm>
            <a:off x="2987824" y="332656"/>
            <a:ext cx="3096344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ЗАГАДКИ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67744" y="22768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Плотник острым долотом </a:t>
            </a:r>
          </a:p>
          <a:p>
            <a:r>
              <a:rPr lang="ru-RU" sz="2400" b="1" dirty="0" smtClean="0"/>
              <a:t>Строит дом с одним окном.</a:t>
            </a: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827584" y="5517232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6" name="Рисунок 5" descr="дяте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573016"/>
            <a:ext cx="2440446" cy="2662798"/>
          </a:xfrm>
          <a:prstGeom prst="rect">
            <a:avLst/>
          </a:prstGeom>
        </p:spPr>
      </p:pic>
      <p:pic>
        <p:nvPicPr>
          <p:cNvPr id="8" name="Рисунок 7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2267744" y="116632"/>
            <a:ext cx="1296144" cy="1005840"/>
          </a:xfrm>
          <a:prstGeom prst="rect">
            <a:avLst/>
          </a:prstGeom>
        </p:spPr>
      </p:pic>
      <p:pic>
        <p:nvPicPr>
          <p:cNvPr id="9" name="Рисунок 8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156176" y="620688"/>
            <a:ext cx="2592288" cy="1728192"/>
          </a:xfrm>
          <a:prstGeom prst="rect">
            <a:avLst/>
          </a:prstGeom>
        </p:spPr>
      </p:pic>
      <p:sp>
        <p:nvSpPr>
          <p:cNvPr id="10" name="Управляющая кнопка: домой 9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699792" y="332656"/>
            <a:ext cx="3096344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ЗАГАДКИ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213285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Круглые ноги </a:t>
            </a:r>
          </a:p>
          <a:p>
            <a:r>
              <a:rPr lang="ru-RU" sz="2400" b="1" dirty="0" smtClean="0"/>
              <a:t>Бегут по дороге: </a:t>
            </a:r>
          </a:p>
          <a:p>
            <a:r>
              <a:rPr lang="ru-RU" sz="2400" b="1" dirty="0" smtClean="0"/>
              <a:t>Раз нога, два нога, </a:t>
            </a:r>
          </a:p>
          <a:p>
            <a:r>
              <a:rPr lang="ru-RU" sz="2400" b="1" dirty="0" smtClean="0"/>
              <a:t>Впереди - рога.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827584" y="5517232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5" name="Рисунок 4" descr="велосипед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4149080"/>
            <a:ext cx="2088232" cy="2088232"/>
          </a:xfrm>
          <a:prstGeom prst="rect">
            <a:avLst/>
          </a:prstGeom>
        </p:spPr>
      </p:pic>
      <p:pic>
        <p:nvPicPr>
          <p:cNvPr id="7" name="Рисунок 6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835696" y="0"/>
            <a:ext cx="1512168" cy="1005840"/>
          </a:xfrm>
          <a:prstGeom prst="rect">
            <a:avLst/>
          </a:prstGeom>
        </p:spPr>
      </p:pic>
      <p:pic>
        <p:nvPicPr>
          <p:cNvPr id="8" name="Рисунок 7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436096" y="1268760"/>
            <a:ext cx="2520280" cy="1584176"/>
          </a:xfrm>
          <a:prstGeom prst="rect">
            <a:avLst/>
          </a:prstGeom>
        </p:spPr>
      </p:pic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3059832" y="188640"/>
            <a:ext cx="3096344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ЗАГАДКИ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1628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/>
              <a:t>Заворчал живой замок,</a:t>
            </a:r>
          </a:p>
          <a:p>
            <a:r>
              <a:rPr lang="ru-RU" sz="2400" b="1" dirty="0" smtClean="0"/>
              <a:t>Лёг у двери поперёк.</a:t>
            </a:r>
          </a:p>
          <a:p>
            <a:r>
              <a:rPr lang="ru-RU" sz="2400" b="1" dirty="0" smtClean="0"/>
              <a:t>Две медали на груди.</a:t>
            </a:r>
          </a:p>
          <a:p>
            <a:r>
              <a:rPr lang="ru-RU" sz="2400" b="1" dirty="0" smtClean="0"/>
              <a:t>Лучше в дом не заходи!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827584" y="5517232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6" name="Рисунок 5" descr="собака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4293096"/>
            <a:ext cx="2213960" cy="1872208"/>
          </a:xfrm>
          <a:prstGeom prst="rect">
            <a:avLst/>
          </a:prstGeom>
        </p:spPr>
      </p:pic>
      <p:pic>
        <p:nvPicPr>
          <p:cNvPr id="7" name="Рисунок 6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16632"/>
            <a:ext cx="1363980" cy="1005840"/>
          </a:xfrm>
          <a:prstGeom prst="rect">
            <a:avLst/>
          </a:prstGeom>
        </p:spPr>
      </p:pic>
      <p:pic>
        <p:nvPicPr>
          <p:cNvPr id="8" name="Рисунок 7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2348880"/>
            <a:ext cx="2376264" cy="1584176"/>
          </a:xfrm>
          <a:prstGeom prst="rect">
            <a:avLst/>
          </a:prstGeom>
        </p:spPr>
      </p:pic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915816" y="476672"/>
            <a:ext cx="3096344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ПОСЛОВИЦЫ</a:t>
            </a:r>
          </a:p>
        </p:txBody>
      </p:sp>
      <p:pic>
        <p:nvPicPr>
          <p:cNvPr id="3" name="Рисунок 2" descr="пословицы.jpg"/>
          <p:cNvPicPr>
            <a:picLocks noChangeAspect="1"/>
          </p:cNvPicPr>
          <p:nvPr/>
        </p:nvPicPr>
        <p:blipFill>
          <a:blip r:embed="rId2" cstate="print"/>
          <a:srcRect r="66242" b="50000"/>
          <a:stretch>
            <a:fillRect/>
          </a:stretch>
        </p:blipFill>
        <p:spPr>
          <a:xfrm>
            <a:off x="467544" y="1484784"/>
            <a:ext cx="2952328" cy="32044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auto">
          <a:xfrm>
            <a:off x="3779912" y="4077072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5" name="Рисунок 4" descr="пословицы.jpg"/>
          <p:cNvPicPr>
            <a:picLocks noChangeAspect="1"/>
          </p:cNvPicPr>
          <p:nvPr/>
        </p:nvPicPr>
        <p:blipFill>
          <a:blip r:embed="rId2" cstate="print"/>
          <a:srcRect t="50000" r="66242"/>
          <a:stretch>
            <a:fillRect/>
          </a:stretch>
        </p:blipFill>
        <p:spPr>
          <a:xfrm>
            <a:off x="5724128" y="1628800"/>
            <a:ext cx="2720063" cy="2952328"/>
          </a:xfrm>
          <a:prstGeom prst="rect">
            <a:avLst/>
          </a:prstGeom>
        </p:spPr>
      </p:pic>
      <p:pic>
        <p:nvPicPr>
          <p:cNvPr id="7" name="Рисунок 6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0"/>
            <a:ext cx="1363980" cy="1005840"/>
          </a:xfrm>
          <a:prstGeom prst="rect">
            <a:avLst/>
          </a:prstGeom>
        </p:spPr>
      </p:pic>
      <p:pic>
        <p:nvPicPr>
          <p:cNvPr id="8" name="Рисунок 7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4797152"/>
            <a:ext cx="2376264" cy="1584176"/>
          </a:xfrm>
          <a:prstGeom prst="rect">
            <a:avLst/>
          </a:prstGeom>
        </p:spPr>
      </p:pic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2699792" y="188640"/>
            <a:ext cx="3096344" cy="64807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ПОСЛОВИЦЫ</a:t>
            </a:r>
          </a:p>
        </p:txBody>
      </p:sp>
      <p:pic>
        <p:nvPicPr>
          <p:cNvPr id="3" name="Рисунок 2" descr="пословицы.jpg"/>
          <p:cNvPicPr>
            <a:picLocks noChangeAspect="1"/>
          </p:cNvPicPr>
          <p:nvPr/>
        </p:nvPicPr>
        <p:blipFill>
          <a:blip r:embed="rId2" cstate="print"/>
          <a:srcRect l="32281" r="33758" b="50000"/>
          <a:stretch>
            <a:fillRect/>
          </a:stretch>
        </p:blipFill>
        <p:spPr>
          <a:xfrm>
            <a:off x="323528" y="1556792"/>
            <a:ext cx="3203559" cy="345638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auto">
          <a:xfrm>
            <a:off x="3707904" y="4437112"/>
            <a:ext cx="1512168" cy="57606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r>
              <a:rPr lang="ru-RU" sz="2300" b="1" kern="0" dirty="0" smtClean="0">
                <a:solidFill>
                  <a:srgbClr val="FF0000"/>
                </a:solidFill>
              </a:rPr>
              <a:t>ОТВЕТ</a:t>
            </a:r>
          </a:p>
        </p:txBody>
      </p:sp>
      <p:pic>
        <p:nvPicPr>
          <p:cNvPr id="5" name="Рисунок 4" descr="пословицы.jpg"/>
          <p:cNvPicPr>
            <a:picLocks noChangeAspect="1"/>
          </p:cNvPicPr>
          <p:nvPr/>
        </p:nvPicPr>
        <p:blipFill>
          <a:blip r:embed="rId2" cstate="print"/>
          <a:srcRect l="32484" t="50372" r="33556"/>
          <a:stretch>
            <a:fillRect/>
          </a:stretch>
        </p:blipFill>
        <p:spPr>
          <a:xfrm>
            <a:off x="5508104" y="1556792"/>
            <a:ext cx="3240360" cy="3470048"/>
          </a:xfrm>
          <a:prstGeom prst="rect">
            <a:avLst/>
          </a:prstGeom>
        </p:spPr>
      </p:pic>
      <p:pic>
        <p:nvPicPr>
          <p:cNvPr id="7" name="Рисунок 6" descr="93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0"/>
            <a:ext cx="1363980" cy="1005840"/>
          </a:xfrm>
          <a:prstGeom prst="rect">
            <a:avLst/>
          </a:prstGeom>
        </p:spPr>
      </p:pic>
      <p:pic>
        <p:nvPicPr>
          <p:cNvPr id="8" name="Рисунок 7" descr="kids_small_owl_animate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35896" y="5085184"/>
            <a:ext cx="2376264" cy="1584176"/>
          </a:xfrm>
          <a:prstGeom prst="rect">
            <a:avLst/>
          </a:prstGeom>
        </p:spPr>
      </p:pic>
      <p:sp>
        <p:nvSpPr>
          <p:cNvPr id="9" name="Управляющая кнопка: домой 8">
            <a:hlinkClick r:id="rId5" action="ppaction://hlinksldjump" highlightClick="1"/>
          </p:cNvPr>
          <p:cNvSpPr/>
          <p:nvPr/>
        </p:nvSpPr>
        <p:spPr bwMode="auto">
          <a:xfrm>
            <a:off x="8532440" y="6165304"/>
            <a:ext cx="611560" cy="692696"/>
          </a:xfrm>
          <a:prstGeom prst="actionButtonHome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76194" tIns="38097" rIns="76194" bIns="38097" numCol="1" rtlCol="0" anchor="ctr" anchorCtr="0" compatLnSpc="1">
            <a:prstTxWarp prst="textNoShape">
              <a:avLst/>
            </a:prstTxWarp>
          </a:bodyPr>
          <a:lstStyle/>
          <a:p>
            <a:pPr algn="ctr" defTabSz="761719" fontAlgn="base">
              <a:spcBef>
                <a:spcPct val="0"/>
              </a:spcBef>
              <a:spcAft>
                <a:spcPct val="0"/>
              </a:spcAft>
            </a:pPr>
            <a:endParaRPr lang="ru-RU" sz="2300" kern="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heme20">
  <a:themeElements>
    <a:clrScheme name="CPE">
      <a:dk1>
        <a:srgbClr val="000000"/>
      </a:dk1>
      <a:lt1>
        <a:srgbClr val="FFFFFF"/>
      </a:lt1>
      <a:dk2>
        <a:srgbClr val="1D4775"/>
      </a:dk2>
      <a:lt2>
        <a:srgbClr val="FEF194"/>
      </a:lt2>
      <a:accent1>
        <a:srgbClr val="FFD965"/>
      </a:accent1>
      <a:accent2>
        <a:srgbClr val="3AA9C2"/>
      </a:accent2>
      <a:accent3>
        <a:srgbClr val="EBB28F"/>
      </a:accent3>
      <a:accent4>
        <a:srgbClr val="B0E27F"/>
      </a:accent4>
      <a:accent5>
        <a:srgbClr val="FFC17E"/>
      </a:accent5>
      <a:accent6>
        <a:srgbClr val="C6A0DB"/>
      </a:accent6>
      <a:hlink>
        <a:srgbClr val="1D4775"/>
      </a:hlink>
      <a:folHlink>
        <a:srgbClr val="1D4775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76194" tIns="38097" rIns="76194" bIns="38097" numCol="1" rtlCol="0" anchor="ctr" anchorCtr="0" compatLnSpc="1">
        <a:prstTxWarp prst="textNoShape">
          <a:avLst/>
        </a:prstTxWarp>
      </a:bodyPr>
      <a:lstStyle>
        <a:defPPr algn="ctr" defTabSz="761719" fontAlgn="base">
          <a:spcBef>
            <a:spcPct val="0"/>
          </a:spcBef>
          <a:spcAft>
            <a:spcPct val="0"/>
          </a:spcAft>
          <a:defRPr sz="2300" kern="0" dirty="0" smtClean="0">
            <a:solidFill>
              <a:schemeClr val="tx2"/>
            </a:solidFill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SC">
  <a:themeElements>
    <a:clrScheme name="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4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defRPr dirty="0" err="1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White with Courier font for code slides">
  <a:themeElements>
    <a:clrScheme name="1-01149 Michelle Evans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ECDFA7"/>
      </a:accent1>
      <a:accent2>
        <a:srgbClr val="4F6E9B"/>
      </a:accent2>
      <a:accent3>
        <a:srgbClr val="936553"/>
      </a:accent3>
      <a:accent4>
        <a:srgbClr val="88A17B"/>
      </a:accent4>
      <a:accent5>
        <a:srgbClr val="B8977E"/>
      </a:accent5>
      <a:accent6>
        <a:srgbClr val="99B5D3"/>
      </a:accent6>
      <a:hlink>
        <a:srgbClr val="FFFF99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1_White with Courier font for code slides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Blue-Purple TT">
      <a:majorFont>
        <a:latin typeface="Segoe"/>
        <a:ea typeface=""/>
        <a:cs typeface=""/>
      </a:majorFont>
      <a:minorFont>
        <a:latin typeface="Segoe"/>
        <a:ea typeface=""/>
        <a:cs typeface="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Преимущества использования лицензионного</Template>
  <TotalTime>395</TotalTime>
  <Words>239</Words>
  <Application>Microsoft Office PowerPoint</Application>
  <PresentationFormat>Экран (4:3)</PresentationFormat>
  <Paragraphs>86</Paragraphs>
  <Slides>18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1_Theme20</vt:lpstr>
      <vt:lpstr>CSC</vt:lpstr>
      <vt:lpstr>White with Courier font for code slides</vt:lpstr>
      <vt:lpstr>1_White with Courier font for code slides</vt:lpstr>
      <vt:lpstr>Своя игра </vt:lpstr>
      <vt:lpstr>Категория вопросов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Тарас</dc:creator>
  <cp:lastModifiedBy>Катюша</cp:lastModifiedBy>
  <cp:revision>57</cp:revision>
  <dcterms:created xsi:type="dcterms:W3CDTF">2015-01-02T07:43:00Z</dcterms:created>
  <dcterms:modified xsi:type="dcterms:W3CDTF">2020-08-16T19:05:43Z</dcterms:modified>
</cp:coreProperties>
</file>