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71" r:id="rId5"/>
    <p:sldId id="265" r:id="rId6"/>
    <p:sldId id="259" r:id="rId7"/>
    <p:sldId id="268" r:id="rId8"/>
    <p:sldId id="260" r:id="rId9"/>
    <p:sldId id="261" r:id="rId10"/>
    <p:sldId id="263" r:id="rId11"/>
    <p:sldId id="267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713605865092184E-2"/>
          <c:y val="0.13634880632980007"/>
          <c:w val="0.69180629458297371"/>
          <c:h val="0.76279961326998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Контроль</c:v>
                </c:pt>
              </c:strCache>
            </c:strRef>
          </c:tx>
          <c:spPr>
            <a:noFill/>
            <a:ln w="25400" cap="flat" cmpd="sng" algn="ctr">
              <a:solidFill>
                <a:schemeClr val="accent1"/>
              </a:solidFill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Будёновка</c:v>
                </c:pt>
                <c:pt idx="1">
                  <c:v>Юбилейный Тарасенко</c:v>
                </c:pt>
                <c:pt idx="2">
                  <c:v>Сибирский скорострел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98.6</c:v>
                </c:pt>
                <c:pt idx="1">
                  <c:v>116.8</c:v>
                </c:pt>
                <c:pt idx="2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81-4797-A05C-36AAD87A1F7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Перегной</c:v>
                </c:pt>
              </c:strCache>
            </c:strRef>
          </c:tx>
          <c:spPr>
            <a:noFill/>
            <a:ln w="25400" cap="flat" cmpd="sng" algn="ctr">
              <a:solidFill>
                <a:schemeClr val="accent2"/>
              </a:solidFill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Будёновка</c:v>
                </c:pt>
                <c:pt idx="1">
                  <c:v>Юбилейный Тарасенко</c:v>
                </c:pt>
                <c:pt idx="2">
                  <c:v>Сибирский скорострел 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100.6</c:v>
                </c:pt>
                <c:pt idx="1">
                  <c:v>130.5</c:v>
                </c:pt>
                <c:pt idx="2">
                  <c:v>71.75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81-4797-A05C-36AAD87A1F7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Гумат и мочевина</c:v>
                </c:pt>
              </c:strCache>
            </c:strRef>
          </c:tx>
          <c:spPr>
            <a:noFill/>
            <a:ln w="25400" cap="flat" cmpd="sng" algn="ctr">
              <a:solidFill>
                <a:schemeClr val="accent3"/>
              </a:solidFill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Будёновка</c:v>
                </c:pt>
                <c:pt idx="1">
                  <c:v>Юбилейный Тарасенко</c:v>
                </c:pt>
                <c:pt idx="2">
                  <c:v>Сибирский скорострел 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90.3</c:v>
                </c:pt>
                <c:pt idx="1">
                  <c:v>127.5</c:v>
                </c:pt>
                <c:pt idx="2">
                  <c:v>59.5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81-4797-A05C-36AAD87A1F7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35"/>
        <c:axId val="1289939999"/>
        <c:axId val="1289937503"/>
      </c:barChart>
      <c:catAx>
        <c:axId val="12899399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89937503"/>
        <c:crosses val="autoZero"/>
        <c:auto val="1"/>
        <c:lblAlgn val="ctr"/>
        <c:lblOffset val="100"/>
        <c:noMultiLvlLbl val="0"/>
      </c:catAx>
      <c:valAx>
        <c:axId val="128993750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899399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8269205592839175"/>
          <c:y val="0.6080873946058224"/>
          <c:w val="0.20207789636042048"/>
          <c:h val="0.307466414704086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1597944902204753E-2"/>
          <c:y val="3.9837349723189537E-2"/>
          <c:w val="0.95680411019559053"/>
          <c:h val="0.801873006926052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Контроль </c:v>
                </c:pt>
              </c:strCache>
            </c:strRef>
          </c:tx>
          <c:spPr>
            <a:noFill/>
            <a:ln w="25400" cap="flat" cmpd="sng" algn="ctr">
              <a:solidFill>
                <a:schemeClr val="accent1"/>
              </a:solidFill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Будёновка</c:v>
                </c:pt>
                <c:pt idx="1">
                  <c:v>Юбилейный Тарасенко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66.3</c:v>
                </c:pt>
                <c:pt idx="1">
                  <c:v>38.299999999999997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8E-442F-91B8-4BC62CE8C72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Перегной</c:v>
                </c:pt>
              </c:strCache>
            </c:strRef>
          </c:tx>
          <c:spPr>
            <a:noFill/>
            <a:ln w="25400" cap="flat" cmpd="sng" algn="ctr">
              <a:solidFill>
                <a:schemeClr val="accent2"/>
              </a:solidFill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Будёновка</c:v>
                </c:pt>
                <c:pt idx="1">
                  <c:v>Юбилейный Тарасенко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56</c:v>
                </c:pt>
                <c:pt idx="1">
                  <c:v>17.3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8E-442F-91B8-4BC62CE8C72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Гумат и мочевина </c:v>
                </c:pt>
              </c:strCache>
            </c:strRef>
          </c:tx>
          <c:spPr>
            <a:noFill/>
            <a:ln w="25400" cap="flat" cmpd="sng" algn="ctr">
              <a:solidFill>
                <a:schemeClr val="accent3"/>
              </a:solidFill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Будёновка</c:v>
                </c:pt>
                <c:pt idx="1">
                  <c:v>Юбилейный Тарасенко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95</c:v>
                </c:pt>
                <c:pt idx="1">
                  <c:v>27.3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D8E-442F-91B8-4BC62CE8C72D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35"/>
        <c:axId val="1690257439"/>
        <c:axId val="1690255775"/>
      </c:barChart>
      <c:catAx>
        <c:axId val="16902574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90255775"/>
        <c:crosses val="autoZero"/>
        <c:auto val="1"/>
        <c:lblAlgn val="ctr"/>
        <c:lblOffset val="100"/>
        <c:noMultiLvlLbl val="0"/>
      </c:catAx>
      <c:valAx>
        <c:axId val="169025577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902574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1989258848818716"/>
          <c:y val="4.2901761240357959E-2"/>
          <c:w val="0.27344844972566013"/>
          <c:h val="0.268935650253646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3628752120180458E-2"/>
          <c:y val="0.10999997473530061"/>
          <c:w val="0.92124487409038647"/>
          <c:h val="0.808637587303891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Контроль</c:v>
                </c:pt>
              </c:strCache>
            </c:strRef>
          </c:tx>
          <c:spPr>
            <a:noFill/>
            <a:ln w="25400" cap="flat" cmpd="sng" algn="ctr">
              <a:solidFill>
                <a:schemeClr val="accent1"/>
              </a:solidFill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Будёновка</c:v>
                </c:pt>
                <c:pt idx="1">
                  <c:v>Юбилейный Тарасенко</c:v>
                </c:pt>
                <c:pt idx="2">
                  <c:v>Сибирский скорострел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9.6</c:v>
                </c:pt>
                <c:pt idx="1">
                  <c:v>7.2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4-48BD-B653-F65D81A65F0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Перегной</c:v>
                </c:pt>
              </c:strCache>
            </c:strRef>
          </c:tx>
          <c:spPr>
            <a:noFill/>
            <a:ln w="25400" cap="flat" cmpd="sng" algn="ctr">
              <a:solidFill>
                <a:schemeClr val="accent2"/>
              </a:solidFill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Будёновка</c:v>
                </c:pt>
                <c:pt idx="1">
                  <c:v>Юбилейный Тарасенко</c:v>
                </c:pt>
                <c:pt idx="2">
                  <c:v>Сибирский скорострел 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</c:v>
                </c:pt>
                <c:pt idx="1">
                  <c:v>14.9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4-48BD-B653-F65D81A65F0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Гумат и мочевина</c:v>
                </c:pt>
              </c:strCache>
            </c:strRef>
          </c:tx>
          <c:spPr>
            <a:noFill/>
            <a:ln w="25400" cap="flat" cmpd="sng" algn="ctr">
              <a:solidFill>
                <a:schemeClr val="accent3"/>
              </a:solidFill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Будёновка</c:v>
                </c:pt>
                <c:pt idx="1">
                  <c:v>Юбилейный Тарасенко</c:v>
                </c:pt>
                <c:pt idx="2">
                  <c:v>Сибирский скорострел 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8</c:v>
                </c:pt>
                <c:pt idx="1">
                  <c:v>17</c:v>
                </c:pt>
                <c:pt idx="2">
                  <c:v>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4-48BD-B653-F65D81A65F0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35"/>
        <c:axId val="1684030047"/>
        <c:axId val="1690251615"/>
      </c:barChart>
      <c:catAx>
        <c:axId val="1684030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90251615"/>
        <c:crosses val="autoZero"/>
        <c:auto val="1"/>
        <c:lblAlgn val="ctr"/>
        <c:lblOffset val="100"/>
        <c:noMultiLvlLbl val="0"/>
      </c:catAx>
      <c:valAx>
        <c:axId val="169025161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840300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6542148312568437"/>
          <c:y val="0.10500927788665843"/>
          <c:w val="0.23261223735063619"/>
          <c:h val="0.206404325684024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1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35000"/>
          <a:lumOff val="65000"/>
        </a:schemeClr>
      </a:solidFill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/>
    <cs:fontRef idx="minor">
      <a:schemeClr val="dk1"/>
    </cs:fontRef>
    <cs:spPr>
      <a:noFill/>
      <a:ln w="25400" cap="flat" cmpd="sng" algn="ctr">
        <a:solidFill>
          <a:schemeClr val="phClr"/>
        </a:solidFill>
        <a:miter lim="800000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flat" cmpd="sng" algn="ctr">
        <a:solidFill>
          <a:schemeClr val="phClr"/>
        </a:solidFill>
        <a:miter lim="800000"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1"/>
    <cs:effectRef idx="0"/>
    <cs:fontRef idx="minor">
      <a:schemeClr val="tx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169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76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1255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730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7261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692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157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76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3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056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34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225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51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00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324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23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C7217-4769-44F0-9C08-622D70E447B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99846B0-ACF2-466E-BB8D-1E9ED475F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52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0745" y="2136530"/>
            <a:ext cx="8346831" cy="12415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онтогенеза томата при использование разных типов удобрений.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29853" y="4518757"/>
            <a:ext cx="4715609" cy="7742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Ященко Анастасия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Барсуков В.А.,                                  педагог дополнительного образования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041" y="399962"/>
            <a:ext cx="633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детский технопарк «</a:t>
            </a:r>
            <a:r>
              <a:rPr lang="ru-RU" dirty="0" err="1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Кванториум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«Хакасия»</a:t>
            </a:r>
            <a:endParaRPr lang="ru-RU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68715" y="6339254"/>
            <a:ext cx="1925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Абакан, 2019</a:t>
            </a:r>
            <a:endParaRPr lang="ru-RU" sz="14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" t="6411" r="76649" b="8812"/>
          <a:stretch/>
        </p:blipFill>
        <p:spPr>
          <a:xfrm>
            <a:off x="10981574" y="81647"/>
            <a:ext cx="1063887" cy="1070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223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6227" y="776654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23292"/>
            <a:ext cx="8985412" cy="4318070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Проанализировав литературные источники мы узнали, что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птимальная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воздуха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- 25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днем и +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16-18°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ночью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Оптимальная температура грунта для роста корневой системы равна +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20-22°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Оптимальная влажность воздуха 60-70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%.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открытом грунте томаты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поливать вечером, температура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 +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20- 25°C.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Лучшая кислотность почвы для томата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 6,0 – 6,5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Кислотность воды которой осуществлялся полив (7,0-7,5 рН), почва на участках с органическим удобрением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(рН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5,0-6,0), минеральным удобрением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(рН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6,0-7,0), контрольная площадка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(рН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5,0-6,0).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эффективным способом для выращивания томата являются использование органических удобрений которые способствуют хорошему росту куста, а также получению большего количества урожаю. Минеральные удобрения менее эффективны при выращивании данной культуры. Возможно, использование в комплексе данных типов удобрения даст максимальный результат.  </a:t>
            </a:r>
          </a:p>
          <a:p>
            <a:pPr marL="457200" indent="-457200" algn="just">
              <a:buFont typeface="+mj-lt"/>
              <a:buAutoNum type="arabicPeriod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76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0380" y="433754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819" y="1668220"/>
            <a:ext cx="8596668" cy="3880773"/>
          </a:xfrm>
        </p:spPr>
        <p:txBody>
          <a:bodyPr/>
          <a:lstStyle/>
          <a:p>
            <a:endParaRPr lang="ru-RU" dirty="0" smtClean="0"/>
          </a:p>
          <a:p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Прикорневой полив раз в сутки (теплой отстоявшейся водой);</a:t>
            </a:r>
          </a:p>
          <a:p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Подкормка органическими удобрениями;</a:t>
            </a:r>
          </a:p>
          <a:p>
            <a:r>
              <a:rPr lang="ru-RU" sz="2000" dirty="0" err="1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Пасынкование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подвязывание.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701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10198751" cy="10661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02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3238"/>
            <a:ext cx="8842132" cy="5763725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влияние органических и минеральных удобрений на выращивание томатов разных сортов.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информационных источников;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кислотности (рН) воды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почвы;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влияния удобрений на биомассу и качество плодоношения томатов;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выводы и предложить рекомендации.</a:t>
            </a:r>
          </a:p>
        </p:txBody>
      </p:sp>
    </p:spTree>
    <p:extLst>
      <p:ext uri="{BB962C8B-B14F-4D97-AF65-F5344CB8AC3E}">
        <p14:creationId xmlns:p14="http://schemas.microsoft.com/office/powerpoint/2010/main" val="418138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и методы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573823"/>
            <a:ext cx="8976621" cy="4467539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проводили в вегетационный период 2018-2019 гг. (2 сезона). </a:t>
            </a:r>
            <a:endParaRPr lang="ru-RU" sz="24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удобрений использовали: минеральные (</a:t>
            </a:r>
            <a:r>
              <a:rPr lang="ru-RU" sz="24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гуммат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мочевина) и органические (перегной, компост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показатели, которые фиксировали за период наблюдения: высота куста, количество плодов, рН-почвы </a:t>
            </a:r>
            <a:endParaRPr lang="ru-RU" sz="24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Удобрения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вносили (кроме площадок контроля) перед высадкой в грунт, а затем перед каждой фенологической фазой (цветение, созревание, массовое созревание, плодоношение) по 500 мл раствора удобрения под каждый куст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45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площадок и внесение удобрений.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площадок 0,5 х 1 м.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был разбит на 9 площадок, равноудаленных друг от друга на расстоянии 2 метров. На каждую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площадок ежесезонно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высаживали по 3 особи одного сорта. </a:t>
            </a:r>
            <a:endParaRPr lang="ru-RU" dirty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 почва проливалась раствором перманганата калия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(0,1%).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Использовались органические (перегной, компост) и минеральные удобрения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мочевина).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осуществлялся отстоявшейся водой из скважины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Picture 2" descr="https://sun9-38.userapi.com/c854128/v854128864/165296/EEz7bUczv7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930" y="2160589"/>
            <a:ext cx="1845281" cy="3280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861" y="3941203"/>
            <a:ext cx="3262831" cy="1835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s://sun9-15.userapi.com/c845523/v845523399/b2faa/fo6gBgnpi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1389" y="1754554"/>
            <a:ext cx="3325226" cy="18704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0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826" y="407377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Кислотность почвы и воды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66340"/>
            <a:ext cx="8596668" cy="3880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 почвы:</a:t>
            </a:r>
          </a:p>
          <a:p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Органические удобрения (рН 5,0-6,0)</a:t>
            </a:r>
          </a:p>
          <a:p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Минеральные удобрения (рН 6,0-7,0)</a:t>
            </a:r>
          </a:p>
          <a:p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(суглинок) (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 5,0-6,0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 Воды: </a:t>
            </a:r>
          </a:p>
          <a:p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7-7,5 </a:t>
            </a:r>
          </a:p>
          <a:p>
            <a:endParaRPr lang="ru-RU" sz="20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184" y="891930"/>
            <a:ext cx="2277889" cy="3037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562" y="4062109"/>
            <a:ext cx="1808749" cy="2411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547" y="4155039"/>
            <a:ext cx="3094892" cy="2321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292" y="1666340"/>
            <a:ext cx="2696778" cy="2022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52" y="4487569"/>
            <a:ext cx="2648273" cy="1986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860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149" y="195872"/>
            <a:ext cx="8596668" cy="79765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974602"/>
              </p:ext>
            </p:extLst>
          </p:nvPr>
        </p:nvGraphicFramePr>
        <p:xfrm>
          <a:off x="1500554" y="1472710"/>
          <a:ext cx="8549054" cy="351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55531" y="5095085"/>
            <a:ext cx="7898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Рис.1. Средние значения высоты (см) кустов томата на разных площадках </a:t>
            </a:r>
            <a:endParaRPr lang="ru-RU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52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4871" y="143607"/>
            <a:ext cx="9021406" cy="1320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Площадки исследования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21" y="3067905"/>
            <a:ext cx="1825296" cy="3244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825" y="948592"/>
            <a:ext cx="3170216" cy="1783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845" y="1782832"/>
            <a:ext cx="3374246" cy="1898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974" y="4398402"/>
            <a:ext cx="3195231" cy="179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sun9-68.userapi.com/c855136/v855136288/163ff6/gbHs0lWxQf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0071" y="2979451"/>
            <a:ext cx="1441939" cy="2565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60.userapi.com/c847122/v847122051/9f0fd/pDHTUiHWI1U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331" y="3999270"/>
            <a:ext cx="2918955" cy="1641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36.userapi.com/c846219/v846219051/9e000/OTuQLmCroeY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18" y="706005"/>
            <a:ext cx="2840142" cy="15975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51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5481933"/>
              </p:ext>
            </p:extLst>
          </p:nvPr>
        </p:nvGraphicFramePr>
        <p:xfrm>
          <a:off x="1872761" y="1230801"/>
          <a:ext cx="7132028" cy="4144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72761" y="5375153"/>
            <a:ext cx="7315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Рис.2 Количество образовавшихся побегов томата на разных площадок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42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4844334"/>
              </p:ext>
            </p:extLst>
          </p:nvPr>
        </p:nvGraphicFramePr>
        <p:xfrm>
          <a:off x="383931" y="998415"/>
          <a:ext cx="7391553" cy="4353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9453" y="5539154"/>
            <a:ext cx="7957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Рис.3 Средние значения плодоношения томата (шт.) на разных площадках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p.userapi.com/c844723/v844723834/1d3bc7/o5TVtUH_ZH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484" y="2339976"/>
            <a:ext cx="2063628" cy="2751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846419/v846419834/1c8eff/qzho4irpSS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129807" y="655477"/>
            <a:ext cx="1889917" cy="2519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p.userapi.com/c850024/v850024834/15225c/eITDSpya6D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9807" y="3326666"/>
            <a:ext cx="2066924" cy="2755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41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1091</TotalTime>
  <Words>339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Аспект</vt:lpstr>
      <vt:lpstr> Особенности онтогенеза томата при использование разных типов удобрений.</vt:lpstr>
      <vt:lpstr>Презентация PowerPoint</vt:lpstr>
      <vt:lpstr>Материал и методы </vt:lpstr>
      <vt:lpstr>Подготовка площадок и внесение удобрений. </vt:lpstr>
      <vt:lpstr>Кислотность почвы и воды (pН)</vt:lpstr>
      <vt:lpstr>Результаты исследования</vt:lpstr>
      <vt:lpstr>Площадки исследования </vt:lpstr>
      <vt:lpstr>Презентация PowerPoint</vt:lpstr>
      <vt:lpstr>Презентация PowerPoint</vt:lpstr>
      <vt:lpstr>Выводы </vt:lpstr>
      <vt:lpstr>Рекомендации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онтогенеза томата при использование разных типов удобрений.</dc:title>
  <dc:creator>User</dc:creator>
  <cp:lastModifiedBy>User</cp:lastModifiedBy>
  <cp:revision>77</cp:revision>
  <dcterms:created xsi:type="dcterms:W3CDTF">2019-03-20T07:17:30Z</dcterms:created>
  <dcterms:modified xsi:type="dcterms:W3CDTF">2019-11-14T08:33:28Z</dcterms:modified>
</cp:coreProperties>
</file>