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2" r:id="rId5"/>
    <p:sldId id="264" r:id="rId6"/>
    <p:sldId id="277" r:id="rId7"/>
    <p:sldId id="276" r:id="rId8"/>
    <p:sldId id="265" r:id="rId9"/>
    <p:sldId id="278" r:id="rId10"/>
    <p:sldId id="270" r:id="rId11"/>
    <p:sldId id="279" r:id="rId12"/>
    <p:sldId id="257" r:id="rId13"/>
    <p:sldId id="266" r:id="rId14"/>
    <p:sldId id="258" r:id="rId15"/>
    <p:sldId id="261" r:id="rId16"/>
    <p:sldId id="267" r:id="rId17"/>
    <p:sldId id="280" r:id="rId18"/>
    <p:sldId id="281" r:id="rId19"/>
    <p:sldId id="268" r:id="rId20"/>
    <p:sldId id="269" r:id="rId21"/>
    <p:sldId id="271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8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46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35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6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8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8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6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5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8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8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1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12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2413F-1F88-4BF9-9721-991519FFC9C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03A26-97C7-40E8-A894-E97AE3356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7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calend.ru/img/content_images/i1/1483_or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gif"/><Relationship Id="rId7" Type="http://schemas.openxmlformats.org/officeDocument/2006/relationships/image" Target="../media/image30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майлик\0a255d5f8cf6389d2e57bdf90cc2df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19" y="-25788"/>
            <a:ext cx="9154419" cy="688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7823" y="2060848"/>
            <a:ext cx="813793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рождения Смайлика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8205" y="3861048"/>
            <a:ext cx="510857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Smiley’s birthday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091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040560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rgbClr val="0070C0"/>
                </a:solidFill>
              </a:rPr>
              <a:t>Бэлла</a:t>
            </a:r>
            <a:r>
              <a:rPr lang="ru-RU" dirty="0">
                <a:solidFill>
                  <a:srgbClr val="0070C0"/>
                </a:solidFill>
              </a:rPr>
              <a:t> буквально распирало от гордости. </a:t>
            </a:r>
            <a:r>
              <a:rPr lang="ru-RU" i="1" dirty="0">
                <a:solidFill>
                  <a:srgbClr val="0070C0"/>
                </a:solidFill>
              </a:rPr>
              <a:t>«Никогда еще в истории человечества и искусства не было ни одной работы, которая бы, распространившись столь широко, приносила столько счастья, радости и удовольствия. Не было ничего, сделанного так просто,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но </a:t>
            </a:r>
            <a:r>
              <a:rPr lang="ru-RU" i="1" dirty="0">
                <a:solidFill>
                  <a:srgbClr val="0070C0"/>
                </a:solidFill>
              </a:rPr>
              <a:t>ставшего понятным всем</a:t>
            </a:r>
            <a:r>
              <a:rPr lang="ru-RU" i="1" dirty="0" smtClean="0">
                <a:solidFill>
                  <a:srgbClr val="0070C0"/>
                </a:solidFill>
              </a:rPr>
              <a:t>»</a:t>
            </a:r>
            <a:r>
              <a:rPr lang="ru-RU" dirty="0" smtClean="0">
                <a:solidFill>
                  <a:srgbClr val="0070C0"/>
                </a:solidFill>
              </a:rPr>
              <a:t>,                         </a:t>
            </a:r>
            <a:r>
              <a:rPr lang="ru-RU" dirty="0">
                <a:solidFill>
                  <a:srgbClr val="0070C0"/>
                </a:solidFill>
              </a:rPr>
              <a:t>— сказал он в одном из своих многочисленных интервью.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Сегодня родился смайлик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631" y="4220522"/>
            <a:ext cx="2295801" cy="230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14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Всемирный </a:t>
            </a:r>
            <a:r>
              <a:rPr lang="ru-RU" dirty="0">
                <a:solidFill>
                  <a:srgbClr val="0070C0"/>
                </a:solidFill>
              </a:rPr>
              <a:t>день улыбки первый раз отмечался в 1999 году. Художник считал, что этот день должен быть посвящен хорошему настроению, девизом Дня являются слова: </a:t>
            </a:r>
            <a:r>
              <a:rPr lang="ru-RU" i="1" dirty="0">
                <a:solidFill>
                  <a:srgbClr val="0070C0"/>
                </a:solidFill>
              </a:rPr>
              <a:t>«</a:t>
            </a:r>
            <a:r>
              <a:rPr lang="ru-RU" i="1" dirty="0" err="1">
                <a:solidFill>
                  <a:srgbClr val="0070C0"/>
                </a:solidFill>
              </a:rPr>
              <a:t>Do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an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act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of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kindness</a:t>
            </a:r>
            <a:r>
              <a:rPr lang="ru-RU" i="1" dirty="0">
                <a:solidFill>
                  <a:srgbClr val="0070C0"/>
                </a:solidFill>
              </a:rPr>
              <a:t>. </a:t>
            </a:r>
            <a:r>
              <a:rPr lang="ru-RU" i="1" dirty="0" err="1">
                <a:solidFill>
                  <a:srgbClr val="0070C0"/>
                </a:solidFill>
              </a:rPr>
              <a:t>Help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one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person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err="1">
                <a:solidFill>
                  <a:srgbClr val="0070C0"/>
                </a:solidFill>
              </a:rPr>
              <a:t>smile</a:t>
            </a:r>
            <a:r>
              <a:rPr lang="ru-RU" i="1" dirty="0">
                <a:solidFill>
                  <a:srgbClr val="0070C0"/>
                </a:solidFill>
              </a:rPr>
              <a:t>»</a:t>
            </a:r>
            <a:r>
              <a:rPr lang="ru-RU" dirty="0">
                <a:solidFill>
                  <a:srgbClr val="0070C0"/>
                </a:solidFill>
              </a:rPr>
              <a:t>, что перевести можно примерно так: </a:t>
            </a:r>
            <a:r>
              <a:rPr lang="ru-RU" i="1" dirty="0">
                <a:solidFill>
                  <a:srgbClr val="0070C0"/>
                </a:solidFill>
              </a:rPr>
              <a:t>«Сделай доброе дело. Помоги появиться хотя бы одной улыбке»</a:t>
            </a:r>
            <a:r>
              <a:rPr lang="ru-RU" dirty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Улыбка интернациональна! (Фото: Katrina Brown, Shutterstock)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006" y="4725144"/>
            <a:ext cx="2860249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59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о следующее событие произошло в </a:t>
            </a:r>
            <a:r>
              <a:rPr lang="ru-RU" dirty="0">
                <a:solidFill>
                  <a:srgbClr val="0070C0"/>
                </a:solidFill>
              </a:rPr>
              <a:t>далеком 1982 году. Тогда профессор Скотт </a:t>
            </a:r>
            <a:r>
              <a:rPr lang="ru-RU" dirty="0" err="1">
                <a:solidFill>
                  <a:srgbClr val="0070C0"/>
                </a:solidFill>
              </a:rPr>
              <a:t>Фалман</a:t>
            </a:r>
            <a:r>
              <a:rPr lang="ru-RU" dirty="0">
                <a:solidFill>
                  <a:srgbClr val="0070C0"/>
                </a:solidFill>
              </a:rPr>
              <a:t> из Университета Карнеги-</a:t>
            </a:r>
            <a:r>
              <a:rPr lang="ru-RU" dirty="0" err="1">
                <a:solidFill>
                  <a:srgbClr val="0070C0"/>
                </a:solidFill>
              </a:rPr>
              <a:t>Меллона</a:t>
            </a:r>
            <a:r>
              <a:rPr lang="ru-RU" dirty="0">
                <a:solidFill>
                  <a:srgbClr val="0070C0"/>
                </a:solidFill>
              </a:rPr>
              <a:t> выступил с инициативой ввести в компьютерную переписку специальный значок, который будет обозначать улыбку.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Дневник apostol_ni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505572" cy="233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2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 lnSpcReduction="10000"/>
          </a:bodyPr>
          <a:lstStyle/>
          <a:p>
            <a:r>
              <a:rPr lang="ru-RU" dirty="0" err="1">
                <a:solidFill>
                  <a:srgbClr val="0070C0"/>
                </a:solidFill>
              </a:rPr>
              <a:t>Фалман</a:t>
            </a:r>
            <a:r>
              <a:rPr lang="ru-RU" dirty="0">
                <a:solidFill>
                  <a:srgbClr val="0070C0"/>
                </a:solidFill>
              </a:rPr>
              <a:t> является автором первых </a:t>
            </a:r>
            <a:r>
              <a:rPr lang="ru-RU" dirty="0" smtClean="0">
                <a:solidFill>
                  <a:srgbClr val="0070C0"/>
                </a:solidFill>
              </a:rPr>
              <a:t>смайликов, </a:t>
            </a:r>
            <a:r>
              <a:rPr lang="ru-RU" dirty="0">
                <a:solidFill>
                  <a:srgbClr val="0070C0"/>
                </a:solidFill>
              </a:rPr>
              <a:t>которые по его мнению, должны были попасть на доску объявлений университета Карнеги </a:t>
            </a:r>
            <a:r>
              <a:rPr lang="ru-RU" dirty="0" smtClean="0">
                <a:solidFill>
                  <a:srgbClr val="0070C0"/>
                </a:solidFill>
                <a:latin typeface="Arial"/>
                <a:cs typeface="Arial"/>
              </a:rPr>
              <a:t>‒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Меллона</a:t>
            </a:r>
            <a:r>
              <a:rPr lang="ru-RU" dirty="0">
                <a:solidFill>
                  <a:srgbClr val="0070C0"/>
                </a:solidFill>
              </a:rPr>
              <a:t>, чтобы отличать серьёзные сообщения от шуток.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Он </a:t>
            </a:r>
            <a:r>
              <a:rPr lang="ru-RU" dirty="0">
                <a:solidFill>
                  <a:srgbClr val="0070C0"/>
                </a:solidFill>
              </a:rPr>
              <a:t>предложил использовать </a:t>
            </a:r>
            <a:r>
              <a:rPr lang="ru-RU" sz="4000" b="1" dirty="0">
                <a:solidFill>
                  <a:srgbClr val="0070C0"/>
                </a:solidFill>
              </a:rPr>
              <a:t>:-)</a:t>
            </a:r>
            <a:r>
              <a:rPr lang="ru-RU" sz="4000" dirty="0">
                <a:solidFill>
                  <a:srgbClr val="0070C0"/>
                </a:solidFill>
              </a:rPr>
              <a:t> и </a:t>
            </a:r>
            <a:r>
              <a:rPr lang="ru-RU" sz="4000" b="1" dirty="0">
                <a:solidFill>
                  <a:srgbClr val="0070C0"/>
                </a:solidFill>
              </a:rPr>
              <a:t>:-(</a:t>
            </a:r>
            <a:r>
              <a:rPr lang="ru-RU" sz="4000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для этой цели. Исходное сообщение, из которого эти символы возникли, было размещено </a:t>
            </a:r>
            <a:r>
              <a:rPr lang="ru-RU" dirty="0" smtClean="0">
                <a:solidFill>
                  <a:srgbClr val="0070C0"/>
                </a:solidFill>
              </a:rPr>
              <a:t>             </a:t>
            </a:r>
            <a:r>
              <a:rPr lang="ru-RU" b="1" dirty="0" smtClean="0">
                <a:solidFill>
                  <a:srgbClr val="0070C0"/>
                </a:solidFill>
              </a:rPr>
              <a:t>19 </a:t>
            </a:r>
            <a:r>
              <a:rPr lang="ru-RU" b="1" dirty="0">
                <a:solidFill>
                  <a:srgbClr val="0070C0"/>
                </a:solidFill>
              </a:rPr>
              <a:t>сентября 1982 года</a:t>
            </a:r>
            <a:r>
              <a:rPr lang="ru-RU" dirty="0">
                <a:solidFill>
                  <a:srgbClr val="0070C0"/>
                </a:solidFill>
              </a:rPr>
              <a:t>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Именно он предложил использовать двоеточие и скобочку, чтобы читающему сообщение было понятно, о чем говорит собеседник: шутит ли он или наоборот, грустит.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смайлик\1190212656_sm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89039"/>
            <a:ext cx="3312368" cy="248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The new   symbol was named “</a:t>
            </a:r>
            <a:r>
              <a:rPr lang="en-US" dirty="0" smtClean="0">
                <a:solidFill>
                  <a:srgbClr val="0070C0"/>
                </a:solidFill>
              </a:rPr>
              <a:t>Smiley”, </a:t>
            </a:r>
            <a:r>
              <a:rPr lang="ru-RU" dirty="0" smtClean="0">
                <a:solidFill>
                  <a:srgbClr val="0070C0"/>
                </a:solidFill>
              </a:rPr>
              <a:t>т.к</a:t>
            </a:r>
            <a:r>
              <a:rPr lang="ru-RU" dirty="0">
                <a:solidFill>
                  <a:srgbClr val="0070C0"/>
                </a:solidFill>
              </a:rPr>
              <a:t>. в переводе с английского </a:t>
            </a:r>
            <a:r>
              <a:rPr lang="ru-RU" dirty="0" err="1">
                <a:solidFill>
                  <a:srgbClr val="0070C0"/>
                </a:solidFill>
              </a:rPr>
              <a:t>smile</a:t>
            </a:r>
            <a:r>
              <a:rPr lang="ru-RU" dirty="0">
                <a:solidFill>
                  <a:srgbClr val="0070C0"/>
                </a:solidFill>
              </a:rPr>
              <a:t> означает «улыбка». Его появление позволило людям лучше передавать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       свои </a:t>
            </a:r>
            <a:r>
              <a:rPr lang="ru-RU" dirty="0">
                <a:solidFill>
                  <a:srgbClr val="0070C0"/>
                </a:solidFill>
              </a:rPr>
              <a:t>эмоции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в </a:t>
            </a:r>
            <a:r>
              <a:rPr lang="ru-RU" dirty="0">
                <a:solidFill>
                  <a:srgbClr val="0070C0"/>
                </a:solidFill>
              </a:rPr>
              <a:t>компьютерной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переписке </a:t>
            </a:r>
            <a:r>
              <a:rPr lang="ru-RU" dirty="0">
                <a:solidFill>
                  <a:srgbClr val="0070C0"/>
                </a:solidFill>
              </a:rPr>
              <a:t>и обогатило </a:t>
            </a:r>
            <a:r>
              <a:rPr lang="ru-RU" dirty="0" smtClean="0">
                <a:solidFill>
                  <a:srgbClr val="0070C0"/>
                </a:solidFill>
              </a:rPr>
              <a:t>                   электронный </a:t>
            </a:r>
            <a:r>
              <a:rPr lang="ru-RU" dirty="0" smtClean="0">
                <a:solidFill>
                  <a:srgbClr val="0070C0"/>
                </a:solidFill>
              </a:rPr>
              <a:t>лексикон.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смайлик\nulhq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336" y="116632"/>
            <a:ext cx="1752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смайлик\410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78386"/>
            <a:ext cx="4035812" cy="369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55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В настоящее время мы встречаем Смайлики не только в электронной переписке, но и, практически, во всех сферах нашей жизни: в СМС сообщениях, в рекламных афишах, в книгах, по телевидению - везде!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 </a:t>
            </a:r>
            <a:r>
              <a:rPr lang="ru-RU" dirty="0">
                <a:solidFill>
                  <a:srgbClr val="0070C0"/>
                </a:solidFill>
              </a:rPr>
              <a:t>тому же, «</a:t>
            </a:r>
            <a:r>
              <a:rPr lang="ru-RU" dirty="0" err="1">
                <a:solidFill>
                  <a:srgbClr val="0070C0"/>
                </a:solidFill>
              </a:rPr>
              <a:t>Смайлы</a:t>
            </a:r>
            <a:r>
              <a:rPr lang="ru-RU" dirty="0">
                <a:solidFill>
                  <a:srgbClr val="0070C0"/>
                </a:solidFill>
              </a:rPr>
              <a:t>» очень универсальны, их понимают все народы, поэтому их можно использовать даже для </a:t>
            </a:r>
            <a:r>
              <a:rPr lang="ru-RU" dirty="0" smtClean="0">
                <a:solidFill>
                  <a:srgbClr val="0070C0"/>
                </a:solidFill>
              </a:rPr>
              <a:t>                       коммуникации </a:t>
            </a:r>
            <a:r>
              <a:rPr lang="ru-RU" dirty="0">
                <a:solidFill>
                  <a:srgbClr val="0070C0"/>
                </a:solidFill>
              </a:rPr>
              <a:t>с иностранцами</a:t>
            </a:r>
            <a:r>
              <a:rPr lang="ru-RU" dirty="0" smtClean="0">
                <a:solidFill>
                  <a:srgbClr val="0070C0"/>
                </a:solidFill>
              </a:rPr>
              <a:t>,                                </a:t>
            </a:r>
            <a:r>
              <a:rPr lang="ru-RU" dirty="0">
                <a:solidFill>
                  <a:srgbClr val="0070C0"/>
                </a:solidFill>
              </a:rPr>
              <a:t>и не будет никаких затруднений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в </a:t>
            </a:r>
            <a:r>
              <a:rPr lang="ru-RU" dirty="0">
                <a:solidFill>
                  <a:srgbClr val="0070C0"/>
                </a:solidFill>
              </a:rPr>
              <a:t>пояснении, ведь и так всё </a:t>
            </a:r>
            <a:r>
              <a:rPr lang="ru-RU" dirty="0" smtClean="0">
                <a:solidFill>
                  <a:srgbClr val="0070C0"/>
                </a:solidFill>
              </a:rPr>
              <a:t>                         понятно</a:t>
            </a:r>
            <a:r>
              <a:rPr lang="ru-RU" dirty="0">
                <a:solidFill>
                  <a:srgbClr val="0070C0"/>
                </a:solidFill>
              </a:rPr>
              <a:t>!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Users\User\Desktop\смайлик\RNVMUPubl3_30_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2829694" cy="212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52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Сейчас </a:t>
            </a:r>
            <a:r>
              <a:rPr lang="ru-RU" dirty="0">
                <a:solidFill>
                  <a:srgbClr val="0070C0"/>
                </a:solidFill>
              </a:rPr>
              <a:t>этот знак изображают по-разному: изобретены разные виды Смайликов, каждый рисует их по своему и люди не ограничиваются только символами, а создают коды, при вводе которых выскакивает красивая картинка, однако, самый популярный вид – это позитивная, желтая рожица.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2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Group 1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7104404"/>
              </p:ext>
            </p:extLst>
          </p:nvPr>
        </p:nvGraphicFramePr>
        <p:xfrm>
          <a:off x="741362" y="1295400"/>
          <a:ext cx="8151118" cy="4937760"/>
        </p:xfrm>
        <a:graphic>
          <a:graphicData uri="http://schemas.openxmlformats.org/drawingml/2006/table">
            <a:tbl>
              <a:tblPr/>
              <a:tblGrid>
                <a:gridCol w="1938973"/>
                <a:gridCol w="6212145"/>
              </a:tblGrid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Улыбка (смайлик)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Улыбка (сокращенная разновидность смайлика)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:-))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Смех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:-D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Смех с широко открытым ртом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:-)))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Хохот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:-/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Смущение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:-|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Злость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:-(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Грусть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":-|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Гнев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:-о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Удивление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5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смайлик\99882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139651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Конечно, в письме и до этого символа существовали знаки, которые помогали нам расставлять интонацию, выказывать экспрессию наших высказываний, например, восклицательный или вопросительный знак но, я думаю, каждый согласится, что как только появился Смайлик и начали отмечать праздник Смайлика, стало гораздо легче общаться с людьми, не видя их перед собой. Ведь даже наличие восклицательного знака порой не дает точного отображения картины: то ли собеседник радостный, то ли злой.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7" name="Picture 3" descr="C:\Users\User\Desktop\смайлик\02359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175915"/>
            <a:ext cx="1644774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46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19 сентября, казалось бы, на первый взгляд вполне обычная дата. Однако знающие люди скажут вам, что в этот день празднуется День рождения Смайлика, который знают все, кто хоть раз писал или принимал сообщения по интернету.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Design Smiley Z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3985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03920" y="1421160"/>
            <a:ext cx="86409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People   celebrate   Smiley’s birthday  </a:t>
            </a:r>
            <a:r>
              <a:rPr lang="en-US" dirty="0" smtClean="0">
                <a:solidFill>
                  <a:srgbClr val="0070C0"/>
                </a:solidFill>
              </a:rPr>
              <a:t>                on </a:t>
            </a:r>
            <a:r>
              <a:rPr lang="en-US" dirty="0">
                <a:solidFill>
                  <a:srgbClr val="0070C0"/>
                </a:solidFill>
              </a:rPr>
              <a:t>the 19</a:t>
            </a:r>
            <a:r>
              <a:rPr lang="en-US" baseline="30000" dirty="0">
                <a:solidFill>
                  <a:srgbClr val="0070C0"/>
                </a:solidFill>
              </a:rPr>
              <a:t>th</a:t>
            </a:r>
            <a:r>
              <a:rPr lang="en-US" dirty="0">
                <a:solidFill>
                  <a:srgbClr val="0070C0"/>
                </a:solidFill>
              </a:rPr>
              <a:t> of </a:t>
            </a:r>
            <a:r>
              <a:rPr lang="en-US" dirty="0" smtClean="0">
                <a:solidFill>
                  <a:srgbClr val="0070C0"/>
                </a:solidFill>
              </a:rPr>
              <a:t>September.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0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Давайте же в этот день поблагодарим Смайлик за то, что принес нам столько положительных эмоций своей рожицей и помог стольким людям найти общий язык при общении на расстоянии!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Футаж с днем рождения от смайлик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26"/>
          <a:stretch/>
        </p:blipFill>
        <p:spPr bwMode="auto">
          <a:xfrm>
            <a:off x="3995936" y="3717032"/>
            <a:ext cx="4248472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03920" y="1421160"/>
            <a:ext cx="86409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0070C0"/>
                </a:solidFill>
              </a:rPr>
              <a:t>Happy birthday to Smiley!!!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9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Не просто болтать в интернете,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Как выразить эмоции в ответе?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На помощь "смайлик" нам придет всегда: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Улыбочка его </a:t>
            </a:r>
            <a:r>
              <a:rPr lang="ru-RU" dirty="0" smtClean="0">
                <a:solidFill>
                  <a:srgbClr val="0070C0"/>
                </a:solidFill>
                <a:latin typeface="Arial"/>
                <a:cs typeface="Arial"/>
              </a:rPr>
              <a:t>‒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не ерунда!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Мы с Днем рожденья "смайлик" поздравляем,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и ставить почаще его обещаем!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C:\Users\User\Desktop\смайлик\fa0824c38d3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36712"/>
            <a:ext cx="9334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смайлик\96818883_HOWgZ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698" y="2924944"/>
            <a:ext cx="10287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User\Desktop\смайлик\funb0206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57192"/>
            <a:ext cx="84772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User\Desktop\смайлик\8bba30cfdbb4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052" y="5078500"/>
            <a:ext cx="1438275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User\Desktop\смайлик\12710748490_1b02e_febe1ef8_m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9429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User\Desktop\смайлик\sptb07091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88076"/>
            <a:ext cx="89535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User\Desktop\смайлик\b4706d53b6de39da8eb3d82cecf2541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192801"/>
            <a:ext cx="13335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9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Добрый символ, знак улыбки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 переписке крайне важен.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Очень светлый, очень прыткий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Дружелюбный крайне даже.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Пусть побольше будет в почте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Этих радостных значков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Средь обилья разных строчек,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Добрых, теплых светлячков!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C:\Users\User\Desktop\смайлик\b72f1af3bad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312" y="404664"/>
            <a:ext cx="134139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смайлик\Image1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782156"/>
            <a:ext cx="1480268" cy="160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смайлик\9608019374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312" y="3384773"/>
            <a:ext cx="1694637" cy="1789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User\Desktop\смайлик\0_6521f_51ef8241_X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1296144" cy="157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Вы думаете, что смайлик — это такое же изобретение всего человечества, как и колесо?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Ничего </a:t>
            </a:r>
            <a:r>
              <a:rPr lang="ru-RU" dirty="0">
                <a:solidFill>
                  <a:srgbClr val="0070C0"/>
                </a:solidFill>
              </a:rPr>
              <a:t>подобного. У смайлика есть автор. Впервые жёлтую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</a:t>
            </a:r>
            <a:r>
              <a:rPr lang="ru-RU" dirty="0" smtClean="0">
                <a:solidFill>
                  <a:srgbClr val="0070C0"/>
                </a:solidFill>
              </a:rPr>
              <a:t>улыбающуюся </a:t>
            </a:r>
            <a:r>
              <a:rPr lang="ru-RU" dirty="0">
                <a:solidFill>
                  <a:srgbClr val="0070C0"/>
                </a:solidFill>
              </a:rPr>
              <a:t>рожицу </a:t>
            </a:r>
            <a:r>
              <a:rPr lang="en-US" dirty="0" smtClean="0">
                <a:solidFill>
                  <a:srgbClr val="0070C0"/>
                </a:solidFill>
              </a:rPr>
              <a:t>                         </a:t>
            </a:r>
            <a:r>
              <a:rPr lang="ru-RU" dirty="0" smtClean="0">
                <a:solidFill>
                  <a:srgbClr val="0070C0"/>
                </a:solidFill>
              </a:rPr>
              <a:t>нарисовал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    </a:t>
            </a:r>
            <a:r>
              <a:rPr lang="ru-RU" dirty="0" smtClean="0">
                <a:solidFill>
                  <a:srgbClr val="0070C0"/>
                </a:solidFill>
              </a:rPr>
              <a:t>американский </a:t>
            </a:r>
            <a:r>
              <a:rPr lang="ru-RU" dirty="0">
                <a:solidFill>
                  <a:srgbClr val="0070C0"/>
                </a:solidFill>
              </a:rPr>
              <a:t>художник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</a:t>
            </a:r>
            <a:r>
              <a:rPr lang="ru-RU" dirty="0" smtClean="0">
                <a:solidFill>
                  <a:srgbClr val="0070C0"/>
                </a:solidFill>
              </a:rPr>
              <a:t>Харви </a:t>
            </a:r>
            <a:r>
              <a:rPr lang="ru-RU" dirty="0" err="1" smtClean="0">
                <a:solidFill>
                  <a:srgbClr val="0070C0"/>
                </a:solidFill>
              </a:rPr>
              <a:t>Болл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Фотография Харви Болл (Photo of Harvey Ball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8" r="8351"/>
          <a:stretch/>
        </p:blipFill>
        <p:spPr bwMode="auto">
          <a:xfrm>
            <a:off x="5054406" y="3429000"/>
            <a:ext cx="3766066" cy="28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03920" y="1421160"/>
            <a:ext cx="86409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Harvey   Ball   was the first who drew the yellow Smiley face.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9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 декабре 1963 г., за 10 минут и $45 Харви </a:t>
            </a:r>
            <a:r>
              <a:rPr lang="ru-RU" dirty="0" err="1" smtClean="0">
                <a:solidFill>
                  <a:srgbClr val="0070C0"/>
                </a:solidFill>
              </a:rPr>
              <a:t>Болл</a:t>
            </a:r>
            <a:r>
              <a:rPr lang="ru-RU" dirty="0" smtClean="0">
                <a:solidFill>
                  <a:srgbClr val="0070C0"/>
                </a:solidFill>
              </a:rPr>
              <a:t> создал простую картинку желтой улыбающейся рожицы, из которой сделали значки и раздали сотрудникам и клиентам компании </a:t>
            </a:r>
            <a:r>
              <a:rPr lang="en-US" dirty="0" smtClean="0">
                <a:solidFill>
                  <a:srgbClr val="0070C0"/>
                </a:solidFill>
              </a:rPr>
              <a:t>State Mutual Life Assurance Cos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en-US" dirty="0" smtClean="0">
                <a:solidFill>
                  <a:srgbClr val="0070C0"/>
                </a:solidFill>
              </a:rPr>
              <a:t>of America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Шпионский iGadget.in.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38144"/>
            <a:ext cx="2421668" cy="169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19 сентября день рождения СМАЙЛИК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38144"/>
            <a:ext cx="2769096" cy="173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03920" y="1421160"/>
            <a:ext cx="86409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He created the yellow smiley face for 10 minutes   and made the icon for 10 minutes.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The   price of these  icons  was 45 </a:t>
            </a:r>
            <a:r>
              <a:rPr lang="en-US" dirty="0" smtClean="0">
                <a:solidFill>
                  <a:srgbClr val="0070C0"/>
                </a:solidFill>
              </a:rPr>
              <a:t>$.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05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Значки со смайликами имели успех. Они настолько понравились клиентам и агентам </a:t>
            </a:r>
            <a:r>
              <a:rPr lang="ru-RU" dirty="0" err="1">
                <a:solidFill>
                  <a:srgbClr val="0070C0"/>
                </a:solidFill>
              </a:rPr>
              <a:t>State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Mutual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Life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Assurance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Cos</a:t>
            </a:r>
            <a:r>
              <a:rPr lang="ru-RU" dirty="0">
                <a:solidFill>
                  <a:srgbClr val="0070C0"/>
                </a:solidFill>
              </a:rPr>
              <a:t>. </a:t>
            </a:r>
            <a:r>
              <a:rPr lang="ru-RU" dirty="0" err="1">
                <a:solidFill>
                  <a:srgbClr val="0070C0"/>
                </a:solidFill>
              </a:rPr>
              <a:t>of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America</a:t>
            </a:r>
            <a:r>
              <a:rPr lang="ru-RU" dirty="0">
                <a:solidFill>
                  <a:srgbClr val="0070C0"/>
                </a:solidFill>
              </a:rPr>
              <a:t>, что компания вскоре заказала 10 тысяч таких значков.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смайлик\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1935088" cy="193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2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смайлик\x_172ddf9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2523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Но </a:t>
            </a:r>
            <a:r>
              <a:rPr lang="ru-RU" dirty="0">
                <a:solidFill>
                  <a:srgbClr val="0070C0"/>
                </a:solidFill>
              </a:rPr>
              <a:t>известным всему миру смайлик стал лишь в 1970-е, когда двое братьев из Испании </a:t>
            </a:r>
            <a:r>
              <a:rPr lang="ru-RU" dirty="0" smtClean="0">
                <a:solidFill>
                  <a:srgbClr val="0070C0"/>
                </a:solidFill>
              </a:rPr>
              <a:t>придумали </a:t>
            </a:r>
            <a:r>
              <a:rPr lang="ru-RU" dirty="0">
                <a:solidFill>
                  <a:srgbClr val="0070C0"/>
                </a:solidFill>
              </a:rPr>
              <a:t>для смайлика слоган «</a:t>
            </a:r>
            <a:r>
              <a:rPr lang="ru-RU" dirty="0" err="1">
                <a:solidFill>
                  <a:srgbClr val="0070C0"/>
                </a:solidFill>
              </a:rPr>
              <a:t>Have</a:t>
            </a:r>
            <a:r>
              <a:rPr lang="ru-RU" dirty="0">
                <a:solidFill>
                  <a:srgbClr val="0070C0"/>
                </a:solidFill>
              </a:rPr>
              <a:t> a </a:t>
            </a:r>
            <a:r>
              <a:rPr lang="ru-RU" dirty="0" err="1">
                <a:solidFill>
                  <a:srgbClr val="0070C0"/>
                </a:solidFill>
              </a:rPr>
              <a:t>Happy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Day</a:t>
            </a:r>
            <a:r>
              <a:rPr lang="ru-RU" dirty="0" smtClean="0">
                <a:solidFill>
                  <a:srgbClr val="0070C0"/>
                </a:solidFill>
              </a:rPr>
              <a:t>», который </a:t>
            </a:r>
            <a:r>
              <a:rPr lang="ru-RU" dirty="0">
                <a:solidFill>
                  <a:srgbClr val="0070C0"/>
                </a:solidFill>
              </a:rPr>
              <a:t>в переводе на русский означает </a:t>
            </a:r>
            <a:r>
              <a:rPr lang="ru-RU" dirty="0" smtClean="0">
                <a:solidFill>
                  <a:srgbClr val="0070C0"/>
                </a:solidFill>
                <a:latin typeface="Arial"/>
                <a:cs typeface="Arial"/>
              </a:rPr>
              <a:t>‒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«Счастливого дня!». </a:t>
            </a:r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Улыбка </a:t>
            </a:r>
            <a:r>
              <a:rPr lang="ru-RU" dirty="0">
                <a:solidFill>
                  <a:srgbClr val="0070C0"/>
                </a:solidFill>
              </a:rPr>
              <a:t>с таким девизом сразу стала хитом, и вскоре смайлик появился на эмблемах, открытках, футболках и бейсболках — одним словом, на всём, что может быть быстро продано.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Архивные товары, страница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98167"/>
            <a:ext cx="19812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Футболка Смайл в очках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17462"/>
            <a:ext cx="1494850" cy="149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Pimi - Одежда из Коре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374" y="4812312"/>
            <a:ext cx="2501698" cy="169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Toy-world - магазин детских игрушек - Декор одежды в технике валяния &quot;Смайлики&quot; : LORI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" t="11468" r="7919" b="5324"/>
          <a:stretch/>
        </p:blipFill>
        <p:spPr bwMode="auto">
          <a:xfrm>
            <a:off x="5796136" y="3343158"/>
            <a:ext cx="2743201" cy="306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0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Будучи уже пожилым человеком, Харви </a:t>
            </a:r>
            <a:r>
              <a:rPr lang="ru-RU" dirty="0" err="1">
                <a:solidFill>
                  <a:srgbClr val="0070C0"/>
                </a:solidFill>
              </a:rPr>
              <a:t>Болл</a:t>
            </a:r>
            <a:r>
              <a:rPr lang="ru-RU" dirty="0">
                <a:solidFill>
                  <a:srgbClr val="0070C0"/>
                </a:solidFill>
              </a:rPr>
              <a:t> окончательно определил свою миссию на Земле — он видел себя в качестве Международного посла счастья и даже придумал праздник — </a:t>
            </a:r>
            <a:r>
              <a:rPr lang="ru-RU" dirty="0" smtClean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первую пятницу </a:t>
            </a:r>
            <a:r>
              <a:rPr lang="ru-RU" dirty="0" smtClean="0">
                <a:solidFill>
                  <a:srgbClr val="0070C0"/>
                </a:solidFill>
              </a:rPr>
              <a:t>октября </a:t>
            </a:r>
            <a:r>
              <a:rPr lang="ru-RU" dirty="0" smtClean="0">
                <a:solidFill>
                  <a:srgbClr val="0070C0"/>
                </a:solidFill>
              </a:rPr>
              <a:t>— </a:t>
            </a:r>
            <a:r>
              <a:rPr lang="ru-RU" dirty="0">
                <a:solidFill>
                  <a:srgbClr val="0070C0"/>
                </a:solidFill>
              </a:rPr>
              <a:t>Международный День Улыбки (</a:t>
            </a:r>
            <a:r>
              <a:rPr lang="ru-RU" dirty="0" err="1">
                <a:solidFill>
                  <a:srgbClr val="0070C0"/>
                </a:solidFill>
              </a:rPr>
              <a:t>World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Smile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Day</a:t>
            </a:r>
            <a:r>
              <a:rPr lang="ru-RU" dirty="0">
                <a:solidFill>
                  <a:srgbClr val="0070C0"/>
                </a:solidFill>
              </a:rPr>
              <a:t>).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Открытки на kards.qip.ru - Праздники - Международный день ул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22562"/>
            <a:ext cx="2334766" cy="22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Статусы Блог - подборки статусов для вконтакте, одноклассников, icq, twitter - 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283171"/>
            <a:ext cx="2232248" cy="222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39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Он </a:t>
            </a:r>
            <a:r>
              <a:rPr lang="ru-RU" dirty="0">
                <a:solidFill>
                  <a:srgbClr val="0070C0"/>
                </a:solidFill>
              </a:rPr>
              <a:t>считал, что это должен быть день, «посвящённый хорошему настроению и добрым делам», и проходить под лозунгом «Творите добро. Помогите одной улыбке».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6624736"/>
          </a:xfrm>
          <a:prstGeom prst="roundRect">
            <a:avLst/>
          </a:prstGeom>
          <a:noFill/>
          <a:ln w="177800" cmpd="tri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User\Desktop\смайлик\Nu-cuo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3243052"/>
            <a:ext cx="4159349" cy="334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9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884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2014-09-02T09:28:19Z</dcterms:created>
  <dcterms:modified xsi:type="dcterms:W3CDTF">2014-09-15T09:48:28Z</dcterms:modified>
</cp:coreProperties>
</file>