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9" r:id="rId3"/>
    <p:sldId id="261" r:id="rId4"/>
    <p:sldId id="260" r:id="rId5"/>
    <p:sldId id="262" r:id="rId6"/>
    <p:sldId id="263" r:id="rId7"/>
    <p:sldId id="271" r:id="rId8"/>
    <p:sldId id="257" r:id="rId9"/>
    <p:sldId id="258" r:id="rId10"/>
    <p:sldId id="272" r:id="rId11"/>
    <p:sldId id="259" r:id="rId12"/>
    <p:sldId id="273" r:id="rId13"/>
    <p:sldId id="274" r:id="rId14"/>
    <p:sldId id="281" r:id="rId15"/>
    <p:sldId id="285" r:id="rId16"/>
    <p:sldId id="286" r:id="rId17"/>
    <p:sldId id="279" r:id="rId18"/>
    <p:sldId id="268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AFAD"/>
    <a:srgbClr val="002A74"/>
    <a:srgbClr val="FEE6CB"/>
    <a:srgbClr val="FC9A69"/>
    <a:srgbClr val="FF2D00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175" autoAdjust="0"/>
    <p:restoredTop sz="94660"/>
  </p:normalViewPr>
  <p:slideViewPr>
    <p:cSldViewPr snapToGrid="0">
      <p:cViewPr varScale="1">
        <p:scale>
          <a:sx n="86" d="100"/>
          <a:sy n="86" d="100"/>
        </p:scale>
        <p:origin x="322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A69"/>
            </a:gs>
            <a:gs pos="100000">
              <a:srgbClr val="FEE6CB"/>
            </a:gs>
          </a:gsLst>
          <a:lin ang="2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d:\Хозяин\Desktop\43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1149868"/>
            <a:ext cx="12192000" cy="4536558"/>
          </a:xfrm>
          <a:prstGeom prst="rect">
            <a:avLst/>
          </a:prstGeom>
          <a:noFill/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A0F38D-0B38-4B4A-B925-763D04873A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934922"/>
            <a:ext cx="12192000" cy="988155"/>
          </a:xfrm>
          <a:gradFill flip="none" rotWithShape="1">
            <a:gsLst>
              <a:gs pos="0">
                <a:srgbClr val="002A74"/>
              </a:gs>
              <a:gs pos="50000">
                <a:srgbClr val="002A74">
                  <a:shade val="67500"/>
                  <a:satMod val="115000"/>
                </a:srgbClr>
              </a:gs>
              <a:gs pos="100000">
                <a:srgbClr val="0FAFAD"/>
              </a:gs>
            </a:gsLst>
            <a:lin ang="10800000" scaled="1"/>
            <a:tileRect/>
          </a:gradFill>
        </p:spPr>
        <p:txBody>
          <a:bodyPr/>
          <a:lstStyle/>
          <a:p>
            <a:r>
              <a:rPr lang="ru-RU" dirty="0">
                <a:solidFill>
                  <a:srgbClr val="FEE6CB"/>
                </a:solidFill>
              </a:rPr>
              <a:t>  Фразеологизмы</a:t>
            </a:r>
          </a:p>
        </p:txBody>
      </p:sp>
    </p:spTree>
    <p:extLst>
      <p:ext uri="{BB962C8B-B14F-4D97-AF65-F5344CB8AC3E}">
        <p14:creationId xmlns:p14="http://schemas.microsoft.com/office/powerpoint/2010/main" val="4066454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73820F4-DF6A-4755-83FE-678C5CDDD54F}"/>
              </a:ext>
            </a:extLst>
          </p:cNvPr>
          <p:cNvSpPr txBox="1"/>
          <p:nvPr/>
        </p:nvSpPr>
        <p:spPr>
          <a:xfrm flipH="1">
            <a:off x="6585690" y="2710058"/>
            <a:ext cx="5115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2A74"/>
                </a:solidFill>
                <a:latin typeface="Century Gothic" pitchFamily="34" charset="0"/>
              </a:rPr>
              <a:t>«ВОДИТЬ ЗА НОС»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4CA7EE-7F56-4652-91AF-833F37475ECB}"/>
              </a:ext>
            </a:extLst>
          </p:cNvPr>
          <p:cNvSpPr txBox="1"/>
          <p:nvPr/>
        </p:nvSpPr>
        <p:spPr>
          <a:xfrm>
            <a:off x="6421793" y="3413552"/>
            <a:ext cx="49863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ru-RU" sz="3500" dirty="0">
                <a:solidFill>
                  <a:srgbClr val="0FAFAD"/>
                </a:solidFill>
                <a:latin typeface="Century Gothic" pitchFamily="34" charset="0"/>
              </a:rPr>
              <a:t>обманывать, вводить</a:t>
            </a:r>
          </a:p>
          <a:p>
            <a:pPr algn="ctr">
              <a:lnSpc>
                <a:spcPts val="3000"/>
              </a:lnSpc>
            </a:pPr>
            <a:r>
              <a:rPr lang="ru-RU" sz="3500" dirty="0">
                <a:solidFill>
                  <a:srgbClr val="0FAFAD"/>
                </a:solidFill>
                <a:latin typeface="Century Gothic" pitchFamily="34" charset="0"/>
              </a:rPr>
              <a:t>в заблуждение</a:t>
            </a:r>
          </a:p>
        </p:txBody>
      </p:sp>
      <p:pic>
        <p:nvPicPr>
          <p:cNvPr id="13314" name="Picture 2" descr="d:\Хозяин\Desktop\item_65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0" y="757239"/>
            <a:ext cx="4231650" cy="52292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2539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73820F4-DF6A-4755-83FE-678C5CDDD54F}"/>
              </a:ext>
            </a:extLst>
          </p:cNvPr>
          <p:cNvSpPr txBox="1"/>
          <p:nvPr/>
        </p:nvSpPr>
        <p:spPr>
          <a:xfrm flipH="1">
            <a:off x="7019176" y="2736173"/>
            <a:ext cx="5003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2A74"/>
                </a:solidFill>
                <a:latin typeface="Century Gothic" pitchFamily="34" charset="0"/>
              </a:rPr>
              <a:t>«БИТЬ БАКЛУШИ»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4CA7EE-7F56-4652-91AF-833F37475ECB}"/>
              </a:ext>
            </a:extLst>
          </p:cNvPr>
          <p:cNvSpPr txBox="1"/>
          <p:nvPr/>
        </p:nvSpPr>
        <p:spPr>
          <a:xfrm>
            <a:off x="6916792" y="3413942"/>
            <a:ext cx="4684345" cy="884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ru-RU" sz="3500" dirty="0">
                <a:solidFill>
                  <a:srgbClr val="0FAFAD"/>
                </a:solidFill>
                <a:latin typeface="Century Gothic" pitchFamily="34" charset="0"/>
              </a:rPr>
              <a:t>ничего не делать, бездельничать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39F4D53-6698-4E0A-BD58-0EB93E88F1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922" y="771524"/>
            <a:ext cx="5737892" cy="532627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40936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73820F4-DF6A-4755-83FE-678C5CDDD54F}"/>
              </a:ext>
            </a:extLst>
          </p:cNvPr>
          <p:cNvSpPr txBox="1"/>
          <p:nvPr/>
        </p:nvSpPr>
        <p:spPr>
          <a:xfrm flipH="1">
            <a:off x="6854902" y="2750205"/>
            <a:ext cx="5003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2A74"/>
                </a:solidFill>
                <a:latin typeface="Century Gothic" pitchFamily="34" charset="0"/>
              </a:rPr>
              <a:t>«СПУСТЯ РУКАВА»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4CA7EE-7F56-4652-91AF-833F37475ECB}"/>
              </a:ext>
            </a:extLst>
          </p:cNvPr>
          <p:cNvSpPr txBox="1"/>
          <p:nvPr/>
        </p:nvSpPr>
        <p:spPr>
          <a:xfrm>
            <a:off x="6685865" y="3427194"/>
            <a:ext cx="51455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ru-RU" sz="3500" dirty="0">
                <a:solidFill>
                  <a:srgbClr val="0FAFAD"/>
                </a:solidFill>
                <a:latin typeface="Century Gothic" pitchFamily="34" charset="0"/>
              </a:rPr>
              <a:t>делать что-то кое как,</a:t>
            </a:r>
          </a:p>
          <a:p>
            <a:pPr algn="ctr">
              <a:lnSpc>
                <a:spcPts val="3000"/>
              </a:lnSpc>
            </a:pPr>
            <a:r>
              <a:rPr lang="ru-RU" sz="3500" dirty="0">
                <a:solidFill>
                  <a:srgbClr val="0FAFAD"/>
                </a:solidFill>
                <a:latin typeface="Century Gothic" pitchFamily="34" charset="0"/>
              </a:rPr>
              <a:t>небрежно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B25C910-632B-4F5A-B3CD-966A8CAFCE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57275" y="485775"/>
            <a:ext cx="4929188" cy="588677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81501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73820F4-DF6A-4755-83FE-678C5CDDD54F}"/>
              </a:ext>
            </a:extLst>
          </p:cNvPr>
          <p:cNvSpPr txBox="1"/>
          <p:nvPr/>
        </p:nvSpPr>
        <p:spPr>
          <a:xfrm flipH="1">
            <a:off x="6757788" y="2710236"/>
            <a:ext cx="5003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2A74"/>
                </a:solidFill>
                <a:latin typeface="Century Gothic" pitchFamily="34" charset="0"/>
              </a:rPr>
              <a:t>«СЧИТАТЬ ВОРОН»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4CA7EE-7F56-4652-91AF-833F37475ECB}"/>
              </a:ext>
            </a:extLst>
          </p:cNvPr>
          <p:cNvSpPr txBox="1"/>
          <p:nvPr/>
        </p:nvSpPr>
        <p:spPr>
          <a:xfrm>
            <a:off x="6406588" y="3453697"/>
            <a:ext cx="535388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ru-RU" sz="3500" dirty="0">
                <a:solidFill>
                  <a:srgbClr val="0FAFAD"/>
                </a:solidFill>
                <a:latin typeface="Century Gothic" pitchFamily="34" charset="0"/>
              </a:rPr>
              <a:t>быть невнимательным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4913E86-B2D8-4264-B770-7A3172F98A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85838" y="700088"/>
            <a:ext cx="4886325" cy="541496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65155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73820F4-DF6A-4755-83FE-678C5CDDD54F}"/>
              </a:ext>
            </a:extLst>
          </p:cNvPr>
          <p:cNvSpPr txBox="1"/>
          <p:nvPr/>
        </p:nvSpPr>
        <p:spPr>
          <a:xfrm flipH="1">
            <a:off x="6647412" y="2710236"/>
            <a:ext cx="5003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2A74"/>
                </a:solidFill>
                <a:latin typeface="Century Gothic" pitchFamily="34" charset="0"/>
              </a:rPr>
              <a:t>«ВЫЙТИ ИЗ СЕБЯ»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4CA7EE-7F56-4652-91AF-833F37475ECB}"/>
              </a:ext>
            </a:extLst>
          </p:cNvPr>
          <p:cNvSpPr txBox="1"/>
          <p:nvPr/>
        </p:nvSpPr>
        <p:spPr>
          <a:xfrm>
            <a:off x="6163692" y="3453697"/>
            <a:ext cx="5353880" cy="1249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ru-RU" sz="3400" dirty="0">
                <a:solidFill>
                  <a:srgbClr val="0FAFAD"/>
                </a:solidFill>
                <a:latin typeface="Century Gothic" pitchFamily="34" charset="0"/>
              </a:rPr>
              <a:t>приходить в состояние</a:t>
            </a:r>
          </a:p>
          <a:p>
            <a:pPr algn="ctr">
              <a:lnSpc>
                <a:spcPts val="3000"/>
              </a:lnSpc>
            </a:pPr>
            <a:r>
              <a:rPr lang="ru-RU" sz="3400" dirty="0">
                <a:solidFill>
                  <a:srgbClr val="0FAFAD"/>
                </a:solidFill>
                <a:latin typeface="Century Gothic" pitchFamily="34" charset="0"/>
              </a:rPr>
              <a:t>крайнего раздражения</a:t>
            </a:r>
          </a:p>
          <a:p>
            <a:pPr algn="ctr">
              <a:lnSpc>
                <a:spcPts val="3000"/>
              </a:lnSpc>
            </a:pPr>
            <a:endParaRPr lang="ru-RU" sz="3500" dirty="0">
              <a:solidFill>
                <a:srgbClr val="0FAFAD"/>
              </a:solidFill>
              <a:latin typeface="Century Gothic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9AB39F7-0AD6-4F04-82B5-D43FBBAC9C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28724" y="642938"/>
            <a:ext cx="4329113" cy="551612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65155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73820F4-DF6A-4755-83FE-678C5CDDD54F}"/>
              </a:ext>
            </a:extLst>
          </p:cNvPr>
          <p:cNvSpPr txBox="1"/>
          <p:nvPr/>
        </p:nvSpPr>
        <p:spPr>
          <a:xfrm flipH="1">
            <a:off x="7467803" y="2175658"/>
            <a:ext cx="40353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2A74"/>
                </a:solidFill>
                <a:latin typeface="Century Gothic" pitchFamily="34" charset="0"/>
              </a:rPr>
              <a:t>«КАК КОШКА </a:t>
            </a:r>
          </a:p>
          <a:p>
            <a:pPr algn="ctr"/>
            <a:r>
              <a:rPr lang="ru-RU" sz="4000" b="1" dirty="0">
                <a:solidFill>
                  <a:srgbClr val="002A74"/>
                </a:solidFill>
                <a:latin typeface="Century Gothic" pitchFamily="34" charset="0"/>
              </a:rPr>
              <a:t>С СОБАКОЙ»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4CA7EE-7F56-4652-91AF-833F37475ECB}"/>
              </a:ext>
            </a:extLst>
          </p:cNvPr>
          <p:cNvSpPr txBox="1"/>
          <p:nvPr/>
        </p:nvSpPr>
        <p:spPr>
          <a:xfrm>
            <a:off x="6804892" y="3453697"/>
            <a:ext cx="53538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ru-RU" sz="3400" dirty="0">
                <a:solidFill>
                  <a:srgbClr val="0FAFAD"/>
                </a:solidFill>
                <a:latin typeface="Century Gothic" pitchFamily="34" charset="0"/>
              </a:rPr>
              <a:t>общаются, живут </a:t>
            </a:r>
          </a:p>
          <a:p>
            <a:pPr algn="ctr">
              <a:lnSpc>
                <a:spcPts val="3000"/>
              </a:lnSpc>
            </a:pPr>
            <a:r>
              <a:rPr lang="ru-RU" sz="3400" dirty="0">
                <a:solidFill>
                  <a:srgbClr val="0FAFAD"/>
                </a:solidFill>
                <a:latin typeface="Century Gothic" pitchFamily="34" charset="0"/>
              </a:rPr>
              <a:t>недружно, постоянно</a:t>
            </a:r>
          </a:p>
          <a:p>
            <a:pPr algn="ctr">
              <a:lnSpc>
                <a:spcPts val="3000"/>
              </a:lnSpc>
            </a:pPr>
            <a:r>
              <a:rPr lang="ru-RU" sz="3400" dirty="0">
                <a:solidFill>
                  <a:srgbClr val="0FAFAD"/>
                </a:solidFill>
                <a:latin typeface="Century Gothic" pitchFamily="34" charset="0"/>
              </a:rPr>
              <a:t>ссорясь</a:t>
            </a:r>
          </a:p>
          <a:p>
            <a:pPr algn="ctr">
              <a:lnSpc>
                <a:spcPts val="3000"/>
              </a:lnSpc>
            </a:pPr>
            <a:endParaRPr lang="ru-RU" sz="3500" dirty="0">
              <a:solidFill>
                <a:srgbClr val="0FAFAD"/>
              </a:solidFill>
              <a:latin typeface="Century Gothic" pitchFamily="34" charset="0"/>
            </a:endParaRPr>
          </a:p>
        </p:txBody>
      </p:sp>
      <p:pic>
        <p:nvPicPr>
          <p:cNvPr id="4099" name="Picture 3" descr="d:\Хозяин\Desktop\1487533543_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" y="1585916"/>
            <a:ext cx="6434138" cy="363126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65155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73820F4-DF6A-4755-83FE-678C5CDDD54F}"/>
              </a:ext>
            </a:extLst>
          </p:cNvPr>
          <p:cNvSpPr txBox="1"/>
          <p:nvPr/>
        </p:nvSpPr>
        <p:spPr>
          <a:xfrm flipH="1">
            <a:off x="6718859" y="2195882"/>
            <a:ext cx="50034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2A74"/>
                </a:solidFill>
                <a:latin typeface="Century Gothic" pitchFamily="34" charset="0"/>
              </a:rPr>
              <a:t>«ДЕЛАТЬ ИЗ МУХИ СЛОНА»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4CA7EE-7F56-4652-91AF-833F37475ECB}"/>
              </a:ext>
            </a:extLst>
          </p:cNvPr>
          <p:cNvSpPr txBox="1"/>
          <p:nvPr/>
        </p:nvSpPr>
        <p:spPr>
          <a:xfrm>
            <a:off x="6563756" y="3453697"/>
            <a:ext cx="53538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ru-RU" sz="3400" dirty="0">
                <a:solidFill>
                  <a:srgbClr val="0FAFAD"/>
                </a:solidFill>
                <a:latin typeface="Century Gothic" pitchFamily="34" charset="0"/>
              </a:rPr>
              <a:t>преувеличивать нечто</a:t>
            </a:r>
          </a:p>
          <a:p>
            <a:pPr algn="ctr">
              <a:lnSpc>
                <a:spcPts val="3000"/>
              </a:lnSpc>
            </a:pPr>
            <a:r>
              <a:rPr lang="ru-RU" sz="3400" dirty="0">
                <a:solidFill>
                  <a:srgbClr val="0FAFAD"/>
                </a:solidFill>
                <a:latin typeface="Century Gothic" pitchFamily="34" charset="0"/>
              </a:rPr>
              <a:t>незначительное до</a:t>
            </a:r>
          </a:p>
          <a:p>
            <a:pPr algn="ctr">
              <a:lnSpc>
                <a:spcPts val="3000"/>
              </a:lnSpc>
            </a:pPr>
            <a:r>
              <a:rPr lang="ru-RU" sz="3400" dirty="0">
                <a:solidFill>
                  <a:srgbClr val="0FAFAD"/>
                </a:solidFill>
                <a:latin typeface="Century Gothic" pitchFamily="34" charset="0"/>
              </a:rPr>
              <a:t>огромных размеров</a:t>
            </a:r>
          </a:p>
          <a:p>
            <a:pPr algn="ctr">
              <a:lnSpc>
                <a:spcPts val="3000"/>
              </a:lnSpc>
            </a:pPr>
            <a:endParaRPr lang="ru-RU" sz="3500" dirty="0">
              <a:solidFill>
                <a:srgbClr val="0FAFAD"/>
              </a:solidFill>
              <a:latin typeface="Century Gothic" pitchFamily="34" charset="0"/>
            </a:endParaRPr>
          </a:p>
        </p:txBody>
      </p:sp>
      <p:pic>
        <p:nvPicPr>
          <p:cNvPr id="7171" name="Picture 3" descr="d:\Хозяин\Desktop\information_items_30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6" y="842963"/>
            <a:ext cx="5919876" cy="514350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65155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2852" y="2531165"/>
            <a:ext cx="3737113" cy="596348"/>
          </a:xfrm>
          <a:prstGeom prst="rect">
            <a:avLst/>
          </a:prstGeom>
          <a:solidFill>
            <a:srgbClr val="002A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D77CCB-1E39-4560-8D84-4DD7BE4466F6}"/>
              </a:ext>
            </a:extLst>
          </p:cNvPr>
          <p:cNvSpPr txBox="1"/>
          <p:nvPr/>
        </p:nvSpPr>
        <p:spPr>
          <a:xfrm>
            <a:off x="524941" y="1372049"/>
            <a:ext cx="768806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002A74"/>
                </a:solidFill>
                <a:latin typeface="Century Gothic" pitchFamily="34" charset="0"/>
              </a:rPr>
              <a:t>БЕЛКА – К + Я</a:t>
            </a:r>
          </a:p>
          <a:p>
            <a:r>
              <a:rPr lang="ru-RU" sz="3600" dirty="0">
                <a:solidFill>
                  <a:srgbClr val="002A74"/>
                </a:solidFill>
                <a:latin typeface="Century Gothic" pitchFamily="34" charset="0"/>
              </a:rPr>
              <a:t>ТВОРОГ –ТГ +НА= </a:t>
            </a:r>
          </a:p>
          <a:p>
            <a:endParaRPr lang="ru-RU" sz="3600" dirty="0">
              <a:solidFill>
                <a:srgbClr val="002A74"/>
              </a:solidFill>
              <a:latin typeface="Century Gothic" pitchFamily="34" charset="0"/>
            </a:endParaRPr>
          </a:p>
          <a:p>
            <a:endParaRPr lang="ru-RU" sz="3600" dirty="0">
              <a:solidFill>
                <a:srgbClr val="002A74"/>
              </a:solidFill>
              <a:latin typeface="Century Gothic" pitchFamily="34" charset="0"/>
            </a:endParaRPr>
          </a:p>
          <a:p>
            <a:r>
              <a:rPr lang="ru-RU" sz="3600" dirty="0">
                <a:solidFill>
                  <a:srgbClr val="002A74"/>
                </a:solidFill>
                <a:latin typeface="Century Gothic" pitchFamily="34" charset="0"/>
              </a:rPr>
              <a:t>ГОД –Д+ВОР+ЖИТЬ – Ж</a:t>
            </a:r>
          </a:p>
          <a:p>
            <a:r>
              <a:rPr lang="ru-RU" sz="3600" dirty="0">
                <a:solidFill>
                  <a:srgbClr val="002A74"/>
                </a:solidFill>
                <a:latin typeface="Century Gothic" pitchFamily="34" charset="0"/>
              </a:rPr>
              <a:t>ЗА ГОЛ –О+ А + ЗА=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36107" y="2491408"/>
            <a:ext cx="37561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>
                <a:solidFill>
                  <a:srgbClr val="FEE6CB"/>
                </a:solidFill>
                <a:latin typeface="Century Gothic" pitchFamily="34" charset="0"/>
              </a:rPr>
              <a:t>БЕЛАЯ ВОРОНА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29479" y="4724401"/>
            <a:ext cx="4777408" cy="596348"/>
          </a:xfrm>
          <a:prstGeom prst="rect">
            <a:avLst/>
          </a:prstGeom>
          <a:solidFill>
            <a:srgbClr val="002A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22851" y="4704520"/>
            <a:ext cx="48413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>
                <a:solidFill>
                  <a:srgbClr val="FEE6CB"/>
                </a:solidFill>
                <a:latin typeface="Century Gothic" pitchFamily="34" charset="0"/>
              </a:rPr>
              <a:t>ГОВОРИТЬ ЗА ГЛАЗА</a:t>
            </a:r>
          </a:p>
          <a:p>
            <a:endParaRPr lang="ru-RU" dirty="0"/>
          </a:p>
        </p:txBody>
      </p:sp>
      <p:pic>
        <p:nvPicPr>
          <p:cNvPr id="8195" name="Picture 3" descr="d:\Хозяин\Desktop\1433536088374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81762" y="1328738"/>
            <a:ext cx="5314958" cy="42519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68931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0" y="545992"/>
            <a:ext cx="11349363" cy="5558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A74"/>
                </a:solidFill>
                <a:latin typeface="Century Gothic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Оцените свою работу.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dirty="0">
              <a:solidFill>
                <a:srgbClr val="002A74"/>
              </a:solidFill>
              <a:latin typeface="Century Gothic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A74"/>
                </a:solidFill>
                <a:latin typeface="Century Gothic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вы хорошо потрудились и активно работали, то это про вас: </a:t>
            </a: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A74"/>
                </a:solidFill>
                <a:latin typeface="Century Gothic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 работал не покладая рук.</a:t>
            </a: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</a:pPr>
            <a:endParaRPr lang="ru-RU" sz="2400" b="1" dirty="0">
              <a:solidFill>
                <a:srgbClr val="002A74"/>
              </a:solidFill>
              <a:latin typeface="Century Gothic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A74"/>
                </a:solidFill>
                <a:latin typeface="Century Gothic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вы работали неплохо, но иногда отвлекались, то напишите: </a:t>
            </a: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A74"/>
                </a:solidFill>
                <a:latin typeface="Century Gothic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уроке я считал ворон.</a:t>
            </a: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</a:pPr>
            <a:endParaRPr lang="ru-RU" sz="2400" b="1" dirty="0">
              <a:solidFill>
                <a:srgbClr val="002A74"/>
              </a:solidFill>
              <a:latin typeface="Century Gothic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A74"/>
                </a:solidFill>
                <a:latin typeface="Century Gothic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же кто-то из вас списывал у товарища, совершенно ничего не делая сам, то это про вас: </a:t>
            </a: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A74"/>
                </a:solidFill>
                <a:latin typeface="Century Gothic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Весь урок я бил баклуши.</a:t>
            </a: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</a:pPr>
            <a:endParaRPr lang="ru-RU" sz="2400" b="1" dirty="0">
              <a:solidFill>
                <a:srgbClr val="002A74"/>
              </a:solidFill>
              <a:latin typeface="Century Gothic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srgbClr val="002A74"/>
                </a:solidFill>
                <a:latin typeface="Century Gothic" pitchFamily="34" charset="0"/>
                <a:ea typeface="Calibri" panose="020F0502020204030204" pitchFamily="34" charset="0"/>
              </a:rPr>
              <a:t>Напишите то высказывание, которое отражает  вашу работу на уроке.</a:t>
            </a:r>
            <a:endParaRPr lang="ru-RU" sz="2400" dirty="0">
              <a:solidFill>
                <a:srgbClr val="002A74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103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29673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76052" y="2367171"/>
            <a:ext cx="480722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solidFill>
                  <a:srgbClr val="002A74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«Слово, оно что яблочко:</a:t>
            </a:r>
          </a:p>
          <a:p>
            <a:pPr algn="r"/>
            <a:r>
              <a:rPr lang="ru-RU" sz="2400" dirty="0">
                <a:solidFill>
                  <a:srgbClr val="002A74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с одного – то  боку зелёное,</a:t>
            </a:r>
          </a:p>
          <a:p>
            <a:pPr algn="r"/>
            <a:r>
              <a:rPr lang="ru-RU" sz="2400" dirty="0">
                <a:solidFill>
                  <a:srgbClr val="002A74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так с другого румяное, </a:t>
            </a:r>
          </a:p>
          <a:p>
            <a:pPr algn="r"/>
            <a:r>
              <a:rPr lang="ru-RU" sz="2400" dirty="0">
                <a:solidFill>
                  <a:srgbClr val="002A74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ты умей его, девица, повёртывать …» </a:t>
            </a:r>
            <a:endParaRPr lang="ru-RU" sz="2400" dirty="0">
              <a:solidFill>
                <a:srgbClr val="002A74"/>
              </a:solidFill>
              <a:latin typeface="Segoe Print" panose="02000600000000000000" pitchFamily="2" charset="0"/>
            </a:endParaRPr>
          </a:p>
        </p:txBody>
      </p:sp>
      <p:pic>
        <p:nvPicPr>
          <p:cNvPr id="4" name="veselye-gusi">
            <a:hlinkClick r:id="" action="ppaction://media"/>
            <a:extLst>
              <a:ext uri="{FF2B5EF4-FFF2-40B4-BE49-F238E27FC236}">
                <a16:creationId xmlns:a16="http://schemas.microsoft.com/office/drawing/2014/main" id="{BFC237BE-D45F-46FF-B293-2E437B63166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6146" y="6069768"/>
            <a:ext cx="567031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095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55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6FFC2EE1-62D0-4480-AC51-EEDC54AB208F}"/>
              </a:ext>
            </a:extLst>
          </p:cNvPr>
          <p:cNvSpPr/>
          <p:nvPr/>
        </p:nvSpPr>
        <p:spPr>
          <a:xfrm>
            <a:off x="2051968" y="3418256"/>
            <a:ext cx="3188227" cy="1103243"/>
          </a:xfrm>
          <a:prstGeom prst="rect">
            <a:avLst/>
          </a:prstGeom>
          <a:solidFill>
            <a:srgbClr val="0FAF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52F718C9-B6CC-4CBB-B2CB-3512017663A4}"/>
              </a:ext>
            </a:extLst>
          </p:cNvPr>
          <p:cNvSpPr/>
          <p:nvPr/>
        </p:nvSpPr>
        <p:spPr>
          <a:xfrm>
            <a:off x="6951665" y="3429000"/>
            <a:ext cx="3188227" cy="1103243"/>
          </a:xfrm>
          <a:prstGeom prst="rect">
            <a:avLst/>
          </a:prstGeom>
          <a:solidFill>
            <a:srgbClr val="0FAF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2084AED2-F3A6-41E3-882F-3B89F8F960BD}"/>
              </a:ext>
            </a:extLst>
          </p:cNvPr>
          <p:cNvSpPr/>
          <p:nvPr/>
        </p:nvSpPr>
        <p:spPr>
          <a:xfrm>
            <a:off x="2051969" y="1859784"/>
            <a:ext cx="3188227" cy="1103243"/>
          </a:xfrm>
          <a:prstGeom prst="rect">
            <a:avLst/>
          </a:prstGeom>
          <a:solidFill>
            <a:srgbClr val="0FAF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71BD8B10-AE55-463B-B1D9-E9C1D7B9BFF1}"/>
              </a:ext>
            </a:extLst>
          </p:cNvPr>
          <p:cNvSpPr/>
          <p:nvPr/>
        </p:nvSpPr>
        <p:spPr>
          <a:xfrm>
            <a:off x="3857500" y="4987474"/>
            <a:ext cx="4476998" cy="1103243"/>
          </a:xfrm>
          <a:prstGeom prst="rect">
            <a:avLst/>
          </a:prstGeom>
          <a:solidFill>
            <a:srgbClr val="002A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73CCC8BD-D8A9-4208-9FE4-E766C807B86D}"/>
              </a:ext>
            </a:extLst>
          </p:cNvPr>
          <p:cNvSpPr/>
          <p:nvPr/>
        </p:nvSpPr>
        <p:spPr>
          <a:xfrm>
            <a:off x="6951666" y="1859782"/>
            <a:ext cx="3188227" cy="1103243"/>
          </a:xfrm>
          <a:prstGeom prst="rect">
            <a:avLst/>
          </a:prstGeom>
          <a:solidFill>
            <a:srgbClr val="0FAF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Заголовок 10">
            <a:extLst>
              <a:ext uri="{FF2B5EF4-FFF2-40B4-BE49-F238E27FC236}">
                <a16:creationId xmlns:a16="http://schemas.microsoft.com/office/drawing/2014/main" id="{31344C2E-4C6D-4A7E-8017-C49ED5A28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3862" y="690335"/>
            <a:ext cx="6244275" cy="712612"/>
          </a:xfrm>
          <a:gradFill>
            <a:gsLst>
              <a:gs pos="0">
                <a:srgbClr val="002A74"/>
              </a:gs>
              <a:gs pos="100000">
                <a:srgbClr val="0FAFAD"/>
              </a:gs>
            </a:gsLst>
            <a:lin ang="2400000" scaled="0"/>
          </a:gradFill>
        </p:spPr>
        <p:txBody>
          <a:bodyPr>
            <a:noAutofit/>
          </a:bodyPr>
          <a:lstStyle/>
          <a:p>
            <a:pPr algn="ctr"/>
            <a:r>
              <a:rPr lang="ru-RU" sz="4800" b="1" dirty="0" err="1">
                <a:solidFill>
                  <a:srgbClr val="FEE6CB"/>
                </a:solidFill>
                <a:latin typeface="Century Gothic" panose="020B0502020202020204" pitchFamily="34" charset="0"/>
              </a:rPr>
              <a:t>лЕКСИКОЛОГИЯ</a:t>
            </a:r>
            <a:endParaRPr lang="ru-RU" sz="4800" b="1" dirty="0">
              <a:solidFill>
                <a:srgbClr val="FEE6CB"/>
              </a:solidFill>
              <a:latin typeface="Century Gothic" panose="020B0502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090E334-6274-48DF-B83A-939BC631E915}"/>
              </a:ext>
            </a:extLst>
          </p:cNvPr>
          <p:cNvSpPr txBox="1"/>
          <p:nvPr/>
        </p:nvSpPr>
        <p:spPr>
          <a:xfrm>
            <a:off x="2359051" y="2067871"/>
            <a:ext cx="264795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dirty="0">
                <a:solidFill>
                  <a:srgbClr val="FEE6CB"/>
                </a:solidFill>
                <a:latin typeface="Century Gothic" panose="020B0502020202020204" pitchFamily="34" charset="0"/>
              </a:rPr>
              <a:t>синонимы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4B0F69A-B303-48FC-9B1E-A94BF39FB53C}"/>
              </a:ext>
            </a:extLst>
          </p:cNvPr>
          <p:cNvSpPr txBox="1"/>
          <p:nvPr/>
        </p:nvSpPr>
        <p:spPr>
          <a:xfrm>
            <a:off x="7300820" y="2069954"/>
            <a:ext cx="2541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dirty="0">
                <a:solidFill>
                  <a:srgbClr val="FEE6CB"/>
                </a:solidFill>
                <a:latin typeface="Century Gothic" panose="020B0502020202020204" pitchFamily="34" charset="0"/>
              </a:rPr>
              <a:t>антонимы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4C4BCA-E5BD-4637-8A0A-56058335A3E8}"/>
              </a:ext>
            </a:extLst>
          </p:cNvPr>
          <p:cNvSpPr txBox="1"/>
          <p:nvPr/>
        </p:nvSpPr>
        <p:spPr>
          <a:xfrm>
            <a:off x="2115745" y="3663193"/>
            <a:ext cx="3053427" cy="772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ru-RU" sz="3500" dirty="0">
                <a:solidFill>
                  <a:srgbClr val="FEE6CB"/>
                </a:solidFill>
                <a:latin typeface="Century Gothic" panose="020B0502020202020204" pitchFamily="34" charset="0"/>
              </a:rPr>
              <a:t>устаревшие</a:t>
            </a:r>
            <a:r>
              <a:rPr lang="ru-RU" sz="3500" dirty="0">
                <a:solidFill>
                  <a:srgbClr val="FEE6CB"/>
                </a:solidFill>
              </a:rPr>
              <a:t> </a:t>
            </a:r>
            <a:r>
              <a:rPr lang="ru-RU" sz="3500" dirty="0">
                <a:solidFill>
                  <a:srgbClr val="FEE6CB"/>
                </a:solidFill>
                <a:latin typeface="Century Gothic" panose="020B0502020202020204" pitchFamily="34" charset="0"/>
              </a:rPr>
              <a:t>слова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EC430E-7D0E-4E5C-B4F7-FE2765F0FC00}"/>
              </a:ext>
            </a:extLst>
          </p:cNvPr>
          <p:cNvSpPr txBox="1"/>
          <p:nvPr/>
        </p:nvSpPr>
        <p:spPr>
          <a:xfrm>
            <a:off x="7114384" y="3616872"/>
            <a:ext cx="28923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dirty="0">
                <a:solidFill>
                  <a:srgbClr val="FEE6CB"/>
                </a:solidFill>
                <a:latin typeface="Century Gothic" panose="020B0502020202020204" pitchFamily="34" charset="0"/>
              </a:rPr>
              <a:t>неологизмы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2C9A29-17FE-40C2-9BB4-91C35D99F7A6}"/>
              </a:ext>
            </a:extLst>
          </p:cNvPr>
          <p:cNvSpPr txBox="1"/>
          <p:nvPr/>
        </p:nvSpPr>
        <p:spPr>
          <a:xfrm>
            <a:off x="3941785" y="5223624"/>
            <a:ext cx="470506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dirty="0">
                <a:solidFill>
                  <a:srgbClr val="FEE6CB"/>
                </a:solidFill>
                <a:latin typeface="Century Gothic" panose="020B0502020202020204" pitchFamily="34" charset="0"/>
              </a:rPr>
              <a:t>ФРАЗЕОЛОГИЗМЫ</a:t>
            </a:r>
          </a:p>
        </p:txBody>
      </p:sp>
    </p:spTree>
    <p:extLst>
      <p:ext uri="{BB962C8B-B14F-4D97-AF65-F5344CB8AC3E}">
        <p14:creationId xmlns:p14="http://schemas.microsoft.com/office/powerpoint/2010/main" val="120227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Хозяин\Desktop\64da9f00c2037c3691c2d99ea44f26b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13" y="471488"/>
            <a:ext cx="5937764" cy="6043612"/>
          </a:xfrm>
          <a:prstGeom prst="rect">
            <a:avLst/>
          </a:prstGeom>
          <a:noFill/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DEF3F05-5CBF-41CD-A44D-23AA78AE4ABA}"/>
              </a:ext>
            </a:extLst>
          </p:cNvPr>
          <p:cNvSpPr/>
          <p:nvPr/>
        </p:nvSpPr>
        <p:spPr>
          <a:xfrm>
            <a:off x="6829425" y="1835291"/>
            <a:ext cx="5362575" cy="707886"/>
          </a:xfrm>
          <a:prstGeom prst="rect">
            <a:avLst/>
          </a:prstGeom>
          <a:gradFill flip="none" rotWithShape="1">
            <a:gsLst>
              <a:gs pos="0">
                <a:srgbClr val="002A74"/>
              </a:gs>
              <a:gs pos="100000">
                <a:srgbClr val="0FAFAD"/>
              </a:gs>
            </a:gsLst>
            <a:lin ang="10800000" scaled="1"/>
            <a:tileRect/>
          </a:gradFill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EE6CB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ФРАЗЕОЛОГИЗМ</a:t>
            </a:r>
            <a:r>
              <a:rPr lang="ru-RU" sz="2800" dirty="0">
                <a:latin typeface="+mj-lt"/>
                <a:ea typeface="Calibri" panose="020F0502020204030204" pitchFamily="34" charset="0"/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A6E15C-0A3B-4FC1-B234-1BFACEA70C3D}"/>
              </a:ext>
            </a:extLst>
          </p:cNvPr>
          <p:cNvSpPr txBox="1"/>
          <p:nvPr/>
        </p:nvSpPr>
        <p:spPr>
          <a:xfrm>
            <a:off x="4743452" y="2500303"/>
            <a:ext cx="6829425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>
                <a:solidFill>
                  <a:srgbClr val="002A74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устойчивое по составу </a:t>
            </a:r>
          </a:p>
          <a:p>
            <a:pPr algn="r"/>
            <a:r>
              <a:rPr lang="ru-RU" sz="3200" dirty="0">
                <a:solidFill>
                  <a:srgbClr val="002A74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и структуре образное выражение, </a:t>
            </a:r>
          </a:p>
          <a:p>
            <a:pPr algn="r"/>
            <a:r>
              <a:rPr lang="ru-RU" sz="3200" dirty="0">
                <a:solidFill>
                  <a:srgbClr val="002A74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состоящее из</a:t>
            </a:r>
          </a:p>
          <a:p>
            <a:pPr algn="r"/>
            <a:r>
              <a:rPr lang="ru-RU" sz="3200" dirty="0">
                <a:solidFill>
                  <a:srgbClr val="002A74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двух и более слов.</a:t>
            </a:r>
            <a:endParaRPr lang="ru-RU" sz="3200" dirty="0">
              <a:solidFill>
                <a:srgbClr val="002A74"/>
              </a:solidFill>
              <a:latin typeface="Century Gothic" panose="020B0502020202020204" pitchFamily="34" charset="0"/>
            </a:endParaRPr>
          </a:p>
          <a:p>
            <a:endParaRPr lang="ru-RU" dirty="0">
              <a:solidFill>
                <a:srgbClr val="002A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759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D73FEBB-21C6-47E3-AFB5-B67C5300E4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6976" y="1047330"/>
            <a:ext cx="4700015" cy="4700015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C7EFE28-5671-4633-9FF4-F75EAA9424F7}"/>
              </a:ext>
            </a:extLst>
          </p:cNvPr>
          <p:cNvSpPr/>
          <p:nvPr/>
        </p:nvSpPr>
        <p:spPr>
          <a:xfrm>
            <a:off x="638498" y="1188416"/>
            <a:ext cx="5457501" cy="707886"/>
          </a:xfrm>
          <a:prstGeom prst="rect">
            <a:avLst/>
          </a:prstGeom>
          <a:gradFill flip="none" rotWithShape="1">
            <a:gsLst>
              <a:gs pos="0">
                <a:srgbClr val="0FAFAD"/>
              </a:gs>
              <a:gs pos="100000">
                <a:srgbClr val="002A74"/>
              </a:gs>
            </a:gsLst>
            <a:lin ang="0" scaled="1"/>
            <a:tileRect/>
          </a:gradFill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EE6CB"/>
                </a:solidFill>
                <a:latin typeface="Century Gothic" panose="020B0502020202020204" pitchFamily="34" charset="0"/>
              </a:rPr>
              <a:t>ЦЕЛИ УРОКА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3A1897-9C30-44A5-95CF-C97F17B77BE0}"/>
              </a:ext>
            </a:extLst>
          </p:cNvPr>
          <p:cNvSpPr txBox="1"/>
          <p:nvPr/>
        </p:nvSpPr>
        <p:spPr>
          <a:xfrm>
            <a:off x="519228" y="2016873"/>
            <a:ext cx="5165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002A74"/>
                </a:solidFill>
                <a:latin typeface="Century Gothic" pitchFamily="34" charset="0"/>
              </a:rPr>
              <a:t>Познакомиться с…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F06DFB3-CE19-442F-8578-C64776453A49}"/>
              </a:ext>
            </a:extLst>
          </p:cNvPr>
          <p:cNvSpPr txBox="1"/>
          <p:nvPr/>
        </p:nvSpPr>
        <p:spPr>
          <a:xfrm>
            <a:off x="448502" y="2579072"/>
            <a:ext cx="6400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dirty="0">
                <a:solidFill>
                  <a:srgbClr val="002A74"/>
                </a:solidFill>
                <a:latin typeface="Century Gothic" pitchFamily="34" charset="0"/>
              </a:rPr>
              <a:t>понятием фразеологизмы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6C67EE-65F7-4A0F-A58A-5DA2BF4B3DEC}"/>
              </a:ext>
            </a:extLst>
          </p:cNvPr>
          <p:cNvSpPr txBox="1"/>
          <p:nvPr/>
        </p:nvSpPr>
        <p:spPr>
          <a:xfrm>
            <a:off x="505977" y="3165377"/>
            <a:ext cx="5921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002A74"/>
                </a:solidFill>
                <a:latin typeface="Century Gothic" pitchFamily="34" charset="0"/>
              </a:rPr>
              <a:t>Научиться распознавать фразеологизмы в...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1F0C80-27D4-4211-8CD9-489CCEF0B56F}"/>
              </a:ext>
            </a:extLst>
          </p:cNvPr>
          <p:cNvSpPr txBox="1"/>
          <p:nvPr/>
        </p:nvSpPr>
        <p:spPr>
          <a:xfrm>
            <a:off x="505976" y="4247022"/>
            <a:ext cx="6159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002A74"/>
                </a:solidFill>
                <a:latin typeface="Century Gothic" pitchFamily="34" charset="0"/>
              </a:rPr>
              <a:t>речи и объяснять их…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6B15A47-1420-449D-9C67-D7655CE3D283}"/>
              </a:ext>
            </a:extLst>
          </p:cNvPr>
          <p:cNvSpPr txBox="1"/>
          <p:nvPr/>
        </p:nvSpPr>
        <p:spPr>
          <a:xfrm>
            <a:off x="517484" y="4774518"/>
            <a:ext cx="27690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002A74"/>
                </a:solidFill>
                <a:latin typeface="Century Gothic" pitchFamily="34" charset="0"/>
              </a:rPr>
              <a:t>значение</a:t>
            </a:r>
            <a:r>
              <a:rPr lang="en-US" sz="3600" dirty="0">
                <a:solidFill>
                  <a:srgbClr val="002A74"/>
                </a:solidFill>
                <a:latin typeface="Century Gothic" pitchFamily="34" charset="0"/>
              </a:rPr>
              <a:t>.</a:t>
            </a:r>
            <a:endParaRPr lang="ru-RU" sz="3600" dirty="0">
              <a:solidFill>
                <a:srgbClr val="002A74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741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540A75F-8565-4120-AFF7-F0EDA09D0D3C}"/>
              </a:ext>
            </a:extLst>
          </p:cNvPr>
          <p:cNvSpPr txBox="1"/>
          <p:nvPr/>
        </p:nvSpPr>
        <p:spPr>
          <a:xfrm>
            <a:off x="5651181" y="2121027"/>
            <a:ext cx="6516413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dirty="0">
                <a:solidFill>
                  <a:srgbClr val="002A74"/>
                </a:solidFill>
                <a:latin typeface="Century Gothic" panose="020B0502020202020204" pitchFamily="34" charset="0"/>
              </a:rPr>
              <a:t>Глеб у доски </a:t>
            </a:r>
            <a:r>
              <a:rPr lang="ru-RU" sz="3400" b="1" dirty="0">
                <a:solidFill>
                  <a:srgbClr val="002A74"/>
                </a:solidFill>
                <a:latin typeface="Century Gothic" panose="020B0502020202020204" pitchFamily="34" charset="0"/>
              </a:rPr>
              <a:t>повесил</a:t>
            </a:r>
          </a:p>
          <a:p>
            <a:r>
              <a:rPr lang="ru-RU" sz="3400" b="1" dirty="0">
                <a:solidFill>
                  <a:srgbClr val="002A74"/>
                </a:solidFill>
                <a:latin typeface="Century Gothic" panose="020B0502020202020204" pitchFamily="34" charset="0"/>
              </a:rPr>
              <a:t>Краснеет до корней</a:t>
            </a:r>
          </a:p>
          <a:p>
            <a:r>
              <a:rPr lang="ru-RU" sz="3400" dirty="0">
                <a:solidFill>
                  <a:srgbClr val="002A74"/>
                </a:solidFill>
                <a:latin typeface="Century Gothic" panose="020B0502020202020204" pitchFamily="34" charset="0"/>
              </a:rPr>
              <a:t>Он в этот час, как говорится,</a:t>
            </a:r>
          </a:p>
          <a:p>
            <a:r>
              <a:rPr lang="ru-RU" sz="3400" dirty="0">
                <a:solidFill>
                  <a:srgbClr val="002A74"/>
                </a:solidFill>
                <a:latin typeface="Century Gothic" panose="020B0502020202020204" pitchFamily="34" charset="0"/>
              </a:rPr>
              <a:t>Готов </a:t>
            </a:r>
            <a:r>
              <a:rPr lang="ru-RU" sz="3400" b="1" dirty="0">
                <a:solidFill>
                  <a:srgbClr val="002A74"/>
                </a:solidFill>
                <a:latin typeface="Century Gothic" panose="020B0502020202020204" pitchFamily="34" charset="0"/>
              </a:rPr>
              <a:t>сквозь землю 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64656FC-3E16-46C8-8FA5-95A7982CB6B5}"/>
              </a:ext>
            </a:extLst>
          </p:cNvPr>
          <p:cNvSpPr/>
          <p:nvPr/>
        </p:nvSpPr>
        <p:spPr>
          <a:xfrm>
            <a:off x="10557324" y="2260860"/>
            <a:ext cx="1262240" cy="404914"/>
          </a:xfrm>
          <a:prstGeom prst="rect">
            <a:avLst/>
          </a:prstGeom>
          <a:solidFill>
            <a:srgbClr val="002A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8C262EC-51AB-4695-983F-B4DF5617F5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7164" y="813088"/>
            <a:ext cx="5231824" cy="52318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5ACB61A-5DD7-4F8B-B559-A360B1367267}"/>
              </a:ext>
            </a:extLst>
          </p:cNvPr>
          <p:cNvSpPr txBox="1"/>
          <p:nvPr/>
        </p:nvSpPr>
        <p:spPr>
          <a:xfrm>
            <a:off x="10660718" y="2113158"/>
            <a:ext cx="195492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dirty="0">
                <a:solidFill>
                  <a:srgbClr val="FEE6CB"/>
                </a:solidFill>
                <a:latin typeface="Century Gothic" panose="020B0502020202020204" pitchFamily="34" charset="0"/>
              </a:rPr>
              <a:t>нос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B7B4A55-7C22-433B-832D-E117682DA448}"/>
              </a:ext>
            </a:extLst>
          </p:cNvPr>
          <p:cNvSpPr/>
          <p:nvPr/>
        </p:nvSpPr>
        <p:spPr>
          <a:xfrm>
            <a:off x="10352374" y="2787683"/>
            <a:ext cx="1467190" cy="404914"/>
          </a:xfrm>
          <a:prstGeom prst="rect">
            <a:avLst/>
          </a:prstGeom>
          <a:solidFill>
            <a:srgbClr val="002A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0B948AAF-EB2F-4039-89A3-A3CDAAE33322}"/>
              </a:ext>
            </a:extLst>
          </p:cNvPr>
          <p:cNvSpPr/>
          <p:nvPr/>
        </p:nvSpPr>
        <p:spPr>
          <a:xfrm>
            <a:off x="8931440" y="4360060"/>
            <a:ext cx="2888124" cy="404914"/>
          </a:xfrm>
          <a:prstGeom prst="rect">
            <a:avLst/>
          </a:prstGeom>
          <a:solidFill>
            <a:srgbClr val="002A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F449EF-2633-4854-A5D3-EA7C98A70C58}"/>
              </a:ext>
            </a:extLst>
          </p:cNvPr>
          <p:cNvSpPr txBox="1"/>
          <p:nvPr/>
        </p:nvSpPr>
        <p:spPr>
          <a:xfrm>
            <a:off x="8927143" y="4194376"/>
            <a:ext cx="345611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dirty="0">
                <a:solidFill>
                  <a:srgbClr val="FEE6CB"/>
                </a:solidFill>
                <a:latin typeface="Century Gothic" panose="020B0502020202020204" pitchFamily="34" charset="0"/>
              </a:rPr>
              <a:t>провалиться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587B82-8607-4FA1-A087-645BB3F14FE2}"/>
              </a:ext>
            </a:extLst>
          </p:cNvPr>
          <p:cNvSpPr txBox="1"/>
          <p:nvPr/>
        </p:nvSpPr>
        <p:spPr>
          <a:xfrm flipH="1">
            <a:off x="10343496" y="2633593"/>
            <a:ext cx="213297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400" dirty="0">
                <a:solidFill>
                  <a:srgbClr val="FEE6CB"/>
                </a:solidFill>
                <a:latin typeface="Century Gothic" panose="020B0502020202020204" pitchFamily="34" charset="0"/>
              </a:rPr>
              <a:t>волос</a:t>
            </a:r>
          </a:p>
        </p:txBody>
      </p:sp>
    </p:spTree>
    <p:extLst>
      <p:ext uri="{BB962C8B-B14F-4D97-AF65-F5344CB8AC3E}">
        <p14:creationId xmlns:p14="http://schemas.microsoft.com/office/powerpoint/2010/main" val="2034214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E119B7CE-4900-4D49-9756-F95A6E27ADD0}"/>
              </a:ext>
            </a:extLst>
          </p:cNvPr>
          <p:cNvSpPr/>
          <p:nvPr/>
        </p:nvSpPr>
        <p:spPr>
          <a:xfrm>
            <a:off x="406437" y="1444487"/>
            <a:ext cx="3502954" cy="509035"/>
          </a:xfrm>
          <a:prstGeom prst="rect">
            <a:avLst/>
          </a:prstGeom>
          <a:solidFill>
            <a:srgbClr val="FEE6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9368" y="1356752"/>
            <a:ext cx="6160702" cy="175432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2A74"/>
                </a:solidFill>
                <a:latin typeface="Century Gothic" pitchFamily="34" charset="0"/>
                <a:ea typeface="Times New Roman" panose="02020603050405020304" pitchFamily="18" charset="0"/>
              </a:rPr>
              <a:t>Бежать быстро должен тот спортсмен, который рассчитывает на победу.</a:t>
            </a:r>
            <a:endParaRPr lang="ru-RU" sz="3600" dirty="0">
              <a:solidFill>
                <a:srgbClr val="002A74"/>
              </a:solidFill>
              <a:latin typeface="Century Gothic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A03028B7-3007-4682-BBC3-7FCEC1B85A51}"/>
              </a:ext>
            </a:extLst>
          </p:cNvPr>
          <p:cNvSpPr/>
          <p:nvPr/>
        </p:nvSpPr>
        <p:spPr>
          <a:xfrm>
            <a:off x="485949" y="4991758"/>
            <a:ext cx="4563129" cy="534398"/>
          </a:xfrm>
          <a:prstGeom prst="rect">
            <a:avLst/>
          </a:prstGeom>
          <a:solidFill>
            <a:srgbClr val="FEE6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12376" y="3832947"/>
            <a:ext cx="712811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2A74"/>
                </a:solidFill>
                <a:latin typeface="Century Gothic" pitchFamily="34" charset="0"/>
                <a:ea typeface="Times New Roman" panose="02020603050405020304" pitchFamily="18" charset="0"/>
              </a:rPr>
              <a:t>Дождь полил такой сильный, что ребята бросились</a:t>
            </a:r>
            <a:endParaRPr lang="en-US" sz="3600" dirty="0">
              <a:solidFill>
                <a:srgbClr val="002A74"/>
              </a:solidFill>
              <a:latin typeface="Century Gothic" pitchFamily="34" charset="0"/>
              <a:ea typeface="Times New Roman" panose="02020603050405020304" pitchFamily="18" charset="0"/>
            </a:endParaRPr>
          </a:p>
          <a:p>
            <a:r>
              <a:rPr lang="ru-RU" sz="3600" dirty="0">
                <a:solidFill>
                  <a:srgbClr val="002A74"/>
                </a:solidFill>
                <a:latin typeface="Century Gothic" pitchFamily="34" charset="0"/>
                <a:ea typeface="Times New Roman" panose="02020603050405020304" pitchFamily="18" charset="0"/>
              </a:rPr>
              <a:t>бежать со всех ног.</a:t>
            </a:r>
            <a:endParaRPr lang="ru-RU" sz="3600" dirty="0">
              <a:solidFill>
                <a:srgbClr val="002A74"/>
              </a:solidFill>
              <a:latin typeface="Century Gothic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84F2927-E596-47D6-AF49-BCD5803DE2C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7445" y="1518745"/>
            <a:ext cx="4805674" cy="3820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606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5C8CC30-24DD-49AB-BC29-3C6CE6FDE696}"/>
              </a:ext>
            </a:extLst>
          </p:cNvPr>
          <p:cNvSpPr txBox="1"/>
          <p:nvPr/>
        </p:nvSpPr>
        <p:spPr>
          <a:xfrm>
            <a:off x="7227734" y="2721114"/>
            <a:ext cx="4628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2A74"/>
                </a:solidFill>
                <a:latin typeface="Century Gothic" pitchFamily="34" charset="0"/>
              </a:rPr>
              <a:t>«КОТ НАПЛАКАЛ»</a:t>
            </a:r>
            <a:endParaRPr lang="ru-RU" sz="4000" dirty="0">
              <a:solidFill>
                <a:srgbClr val="002A74"/>
              </a:solidFill>
              <a:latin typeface="Century Gothic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B9B7F0-1B7D-44BF-BD76-BD27BE520406}"/>
              </a:ext>
            </a:extLst>
          </p:cNvPr>
          <p:cNvSpPr txBox="1"/>
          <p:nvPr/>
        </p:nvSpPr>
        <p:spPr>
          <a:xfrm>
            <a:off x="7700092" y="3200934"/>
            <a:ext cx="4606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dirty="0">
                <a:solidFill>
                  <a:srgbClr val="0FAFAD"/>
                </a:solidFill>
                <a:latin typeface="Century Gothic" pitchFamily="34" charset="0"/>
              </a:rPr>
              <a:t>ничтожно мало</a:t>
            </a:r>
          </a:p>
        </p:txBody>
      </p:sp>
      <p:pic>
        <p:nvPicPr>
          <p:cNvPr id="10243" name="Picture 3" descr="d:\Хозяин\Desktop\information_items_23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0567" y="1128714"/>
            <a:ext cx="6067423" cy="455056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48988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458350AA-F52E-47E6-88F3-5E4642F16D3A}"/>
              </a:ext>
            </a:extLst>
          </p:cNvPr>
          <p:cNvSpPr txBox="1"/>
          <p:nvPr/>
        </p:nvSpPr>
        <p:spPr>
          <a:xfrm>
            <a:off x="7069623" y="2561437"/>
            <a:ext cx="48551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2A74"/>
                </a:solidFill>
                <a:latin typeface="Century Gothic" pitchFamily="34" charset="0"/>
              </a:rPr>
              <a:t>«УШИ РАЗВЕСИЛ»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82BB04-3702-4716-9000-4EB7BB6E8F2E}"/>
              </a:ext>
            </a:extLst>
          </p:cNvPr>
          <p:cNvSpPr txBox="1"/>
          <p:nvPr/>
        </p:nvSpPr>
        <p:spPr>
          <a:xfrm flipH="1">
            <a:off x="6280750" y="3229567"/>
            <a:ext cx="6095999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ru-RU" sz="3400" dirty="0">
                <a:solidFill>
                  <a:srgbClr val="0FAFAD"/>
                </a:solidFill>
                <a:latin typeface="Century Gothic" pitchFamily="34" charset="0"/>
              </a:rPr>
              <a:t>слушать с чрезмерным увлечением, доверчивостью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06E8EB5-769C-4181-81A1-7E2FEBA54C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895" y="842962"/>
            <a:ext cx="5582621" cy="526180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09481822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1178</TotalTime>
  <Words>314</Words>
  <Application>Microsoft Office PowerPoint</Application>
  <PresentationFormat>Широкоэкранный</PresentationFormat>
  <Paragraphs>78</Paragraphs>
  <Slides>18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Century Gothic</vt:lpstr>
      <vt:lpstr>Gill Sans MT</vt:lpstr>
      <vt:lpstr>Segoe Print</vt:lpstr>
      <vt:lpstr>Галерея</vt:lpstr>
      <vt:lpstr>  Фразеологизмы</vt:lpstr>
      <vt:lpstr>Презентация PowerPoint</vt:lpstr>
      <vt:lpstr>лЕКСИКОЛОГИЯ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Фразеологизмы</dc:title>
  <dc:creator>Пользователь Windows</dc:creator>
  <cp:lastModifiedBy>Пользователь Windows</cp:lastModifiedBy>
  <cp:revision>96</cp:revision>
  <dcterms:created xsi:type="dcterms:W3CDTF">2019-11-04T18:10:59Z</dcterms:created>
  <dcterms:modified xsi:type="dcterms:W3CDTF">2020-09-01T19:24:54Z</dcterms:modified>
</cp:coreProperties>
</file>