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4" r:id="rId3"/>
    <p:sldMasterId id="2147483681" r:id="rId4"/>
    <p:sldMasterId id="2147483688" r:id="rId5"/>
    <p:sldMasterId id="2147483695" r:id="rId6"/>
    <p:sldMasterId id="2147483702" r:id="rId7"/>
    <p:sldMasterId id="2147483709" r:id="rId8"/>
  </p:sldMasterIdLst>
  <p:notesMasterIdLst>
    <p:notesMasterId r:id="rId24"/>
  </p:notesMasterIdLst>
  <p:sldIdLst>
    <p:sldId id="258" r:id="rId9"/>
    <p:sldId id="259" r:id="rId10"/>
    <p:sldId id="261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1" r:id="rId21"/>
    <p:sldId id="270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6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07B0C-66BF-4613-B87B-381468FDB2A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04F75-2DD3-4F66-A094-0E9F98AF5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623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04F75-2DD3-4F66-A094-0E9F98AF52D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9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04F75-2DD3-4F66-A094-0E9F98AF52D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36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36A07-EB6D-4C62-A215-843ED479DE71}" type="slidenum">
              <a:rPr lang="ru-RU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54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3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2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93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21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69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916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53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6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12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05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9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62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67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24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81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901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055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022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7443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112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7920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8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469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472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03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62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732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6938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93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296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09905-3F16-4236-A03F-E2EFE82B5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9F876-3CB8-44D9-8334-9330C63258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58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2F4B-F601-4657-88C8-45F13B21B2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9C9A7-BFE2-48EE-87D5-F988EAB5C6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1655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57A6-8347-4CA2-8B0E-6F636145AD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4D6D9-5B97-459F-A1B1-4CA686889A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41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C87CC-E830-4EB7-8329-585110C50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65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FE70C-7023-485D-AB25-1C134C7278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46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6FB6-9A7E-4D48-B7BD-8798181E7A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5910-3E08-4FFD-8A22-AB54B34622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825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BAD0-27D1-4FFA-92CC-F454913875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2813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09905-3F16-4236-A03F-E2EFE82B52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9F876-3CB8-44D9-8334-9330C63258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887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2F4B-F601-4657-88C8-45F13B21B2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9C9A7-BFE2-48EE-87D5-F988EAB5C68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351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57A6-8347-4CA2-8B0E-6F636145AD1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4D6D9-5B97-459F-A1B1-4CA686889A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3512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FE70C-7023-485D-AB25-1C134C7278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71813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29438" y="62865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228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C6FB6-9A7E-4D48-B7BD-8798181E7A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5910-3E08-4FFD-8A22-AB54B34622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229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BAD0-27D1-4FFA-92CC-F454913875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5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15758-89A9-4281-918D-2606B4CF63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4E8B5-F08B-4175-89F3-DEDA4227C1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25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FD65A-0112-4A76-86D6-27C13F3D6EA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2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A97D2-EC2C-4F73-B184-EB584D603E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5466B-EDE8-4C96-AC44-0853F00318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05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879A-6A2A-417F-AED2-A9A18033BB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8EE1-3501-4F36-B0FF-AF6BB62169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55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4709C-B33B-4696-95A9-2D13FF6915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7D020-99F8-4FC5-86E2-82931C6907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3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39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541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97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38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85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9DB705-A979-4626-A06D-70171F6AE2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EE834B-14AA-4944-8CFB-D998824B34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96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2121DD-706C-46ED-8759-93B66F13D3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ED0139-F0D8-4D73-8B0B-F001A600DE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85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28596" y="285728"/>
            <a:ext cx="8286808" cy="6286544"/>
          </a:xfrm>
          <a:prstGeom prst="rect">
            <a:avLst/>
          </a:prstGeom>
          <a:solidFill>
            <a:srgbClr val="FFFF99"/>
          </a:solidFill>
          <a:ln w="57150"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2121DD-706C-46ED-8759-93B66F13D3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ED0139-F0D8-4D73-8B0B-F001A600DE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4" name="Рисунок 7" descr="d185265b88f9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0" b="20590"/>
          <a:stretch>
            <a:fillRect/>
          </a:stretch>
        </p:blipFill>
        <p:spPr bwMode="auto">
          <a:xfrm>
            <a:off x="0" y="0"/>
            <a:ext cx="2024063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../media/image22.png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40.xml"/><Relationship Id="rId1" Type="http://schemas.openxmlformats.org/officeDocument/2006/relationships/audio" Target="../media/audio1.wav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13.jpeg"/><Relationship Id="rId9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:\Users\Николай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357188"/>
            <a:ext cx="4310062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3500438"/>
            <a:ext cx="7643866" cy="2928958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математики в 4 классе,</a:t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УМК «Школа России»</a:t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«Письменное умножение </a:t>
            </a:r>
            <a:r>
              <a:rPr lang="ru-RU" sz="3200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многозначного числа 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двузначное. Закрепление».</a:t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: Терентьева Н.В.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6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8596" y="642918"/>
            <a:ext cx="8280400" cy="5715000"/>
          </a:xfrm>
          <a:ln>
            <a:miter lim="800000"/>
            <a:headEnd/>
            <a:tailEnd/>
          </a:ln>
        </p:spPr>
        <p:txBody>
          <a:bodyPr/>
          <a:lstStyle/>
          <a:p>
            <a:pPr marL="914400" indent="-914400" algn="l" eaLnBrk="1" hangingPunct="1">
              <a:defRPr/>
            </a:pP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b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«Письменное умножение многозначных чисел. Закрепление».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13315" name="Picture 3" descr="C:\Users\Николай\Desktop\209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357563"/>
            <a:ext cx="51450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72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/>
          </p:nvPr>
        </p:nvSpPr>
        <p:spPr>
          <a:xfrm>
            <a:off x="714375" y="1071563"/>
            <a:ext cx="7786688" cy="1071562"/>
          </a:xfrm>
        </p:spPr>
        <p:txBody>
          <a:bodyPr/>
          <a:lstStyle/>
          <a:p>
            <a:pPr eaLnBrk="1" hangingPunct="1"/>
            <a:r>
              <a:rPr lang="ru-RU" altLang="ru-RU" sz="3200" dirty="0">
                <a:latin typeface="Times New Roman" pitchFamily="18" charset="0"/>
              </a:rPr>
              <a:t>Письменного умножения многозначных чисел на двузначное число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857250" y="2143125"/>
            <a:ext cx="7745413" cy="4357688"/>
          </a:xfrm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Пишу: …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Умножу первый множитель на число единиц.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Получу первое неполное произведение.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 пишу под единицами.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Умножу первый множитель на число десятков.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Получу второе неполное произведение.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 пишу под десятками.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Сложу неполные произведения.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Читаю ответ.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1714500" y="357188"/>
            <a:ext cx="5453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4800" b="1" i="1">
                <a:solidFill>
                  <a:srgbClr val="800000"/>
                </a:solidFill>
                <a:latin typeface="Times New Roman" pitchFamily="18" charset="0"/>
              </a:rPr>
              <a:t>А Л Г О Р И Т М</a:t>
            </a:r>
          </a:p>
        </p:txBody>
      </p:sp>
    </p:spTree>
    <p:extLst>
      <p:ext uri="{BB962C8B-B14F-4D97-AF65-F5344CB8AC3E}">
        <p14:creationId xmlns:p14="http://schemas.microsoft.com/office/powerpoint/2010/main" val="178768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23" name="Group 171"/>
          <p:cNvGraphicFramePr>
            <a:graphicFrameLocks noGrp="1"/>
          </p:cNvGraphicFramePr>
          <p:nvPr/>
        </p:nvGraphicFramePr>
        <p:xfrm>
          <a:off x="1187450" y="404813"/>
          <a:ext cx="3887788" cy="5276885"/>
        </p:xfrm>
        <a:graphic>
          <a:graphicData uri="http://schemas.openxmlformats.org/drawingml/2006/table">
            <a:tbl>
              <a:tblPr/>
              <a:tblGrid>
                <a:gridCol w="647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9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677" name="WordArt 125"/>
          <p:cNvSpPr>
            <a:spLocks noChangeArrowheads="1" noChangeShapeType="1" noTextEdit="1"/>
          </p:cNvSpPr>
          <p:nvPr/>
        </p:nvSpPr>
        <p:spPr bwMode="auto">
          <a:xfrm>
            <a:off x="2555875" y="1628775"/>
            <a:ext cx="12239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62</a:t>
            </a:r>
          </a:p>
        </p:txBody>
      </p:sp>
      <p:sp>
        <p:nvSpPr>
          <p:cNvPr id="23679" name="WordArt 127"/>
          <p:cNvSpPr>
            <a:spLocks noChangeArrowheads="1" noChangeShapeType="1" noTextEdit="1"/>
          </p:cNvSpPr>
          <p:nvPr/>
        </p:nvSpPr>
        <p:spPr bwMode="auto">
          <a:xfrm>
            <a:off x="3203575" y="2205038"/>
            <a:ext cx="504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23681" name="WordArt 129"/>
          <p:cNvSpPr>
            <a:spLocks noChangeArrowheads="1" noChangeShapeType="1" noTextEdit="1"/>
          </p:cNvSpPr>
          <p:nvPr/>
        </p:nvSpPr>
        <p:spPr bwMode="auto">
          <a:xfrm>
            <a:off x="3203575" y="2781300"/>
            <a:ext cx="57626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3682" name="WordArt 130"/>
          <p:cNvSpPr>
            <a:spLocks noChangeArrowheads="1" noChangeShapeType="1" noTextEdit="1"/>
          </p:cNvSpPr>
          <p:nvPr/>
        </p:nvSpPr>
        <p:spPr bwMode="auto">
          <a:xfrm>
            <a:off x="2555875" y="3357563"/>
            <a:ext cx="57626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23683" name="WordArt 131"/>
          <p:cNvSpPr>
            <a:spLocks noChangeArrowheads="1" noChangeShapeType="1" noTextEdit="1"/>
          </p:cNvSpPr>
          <p:nvPr/>
        </p:nvSpPr>
        <p:spPr bwMode="auto">
          <a:xfrm>
            <a:off x="1908175" y="3357563"/>
            <a:ext cx="57626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3685" name="WordArt 133"/>
          <p:cNvSpPr>
            <a:spLocks noChangeArrowheads="1" noChangeShapeType="1" noTextEdit="1"/>
          </p:cNvSpPr>
          <p:nvPr/>
        </p:nvSpPr>
        <p:spPr bwMode="auto">
          <a:xfrm>
            <a:off x="3214688" y="4000500"/>
            <a:ext cx="576262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3686" name="WordArt 134"/>
          <p:cNvSpPr>
            <a:spLocks noChangeArrowheads="1" noChangeShapeType="1" noTextEdit="1"/>
          </p:cNvSpPr>
          <p:nvPr/>
        </p:nvSpPr>
        <p:spPr bwMode="auto">
          <a:xfrm>
            <a:off x="2700338" y="1125538"/>
            <a:ext cx="287337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3687" name="WordArt 135"/>
          <p:cNvSpPr>
            <a:spLocks noChangeArrowheads="1" noChangeShapeType="1" noTextEdit="1"/>
          </p:cNvSpPr>
          <p:nvPr/>
        </p:nvSpPr>
        <p:spPr bwMode="auto">
          <a:xfrm>
            <a:off x="1835150" y="278130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3688" name="WordArt 136"/>
          <p:cNvSpPr>
            <a:spLocks noChangeArrowheads="1" noChangeShapeType="1" noTextEdit="1"/>
          </p:cNvSpPr>
          <p:nvPr/>
        </p:nvSpPr>
        <p:spPr bwMode="auto">
          <a:xfrm>
            <a:off x="2484438" y="2781300"/>
            <a:ext cx="576262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23689" name="WordArt 137"/>
          <p:cNvSpPr>
            <a:spLocks noChangeArrowheads="1" noChangeShapeType="1" noTextEdit="1"/>
          </p:cNvSpPr>
          <p:nvPr/>
        </p:nvSpPr>
        <p:spPr bwMode="auto">
          <a:xfrm>
            <a:off x="2571750" y="4000500"/>
            <a:ext cx="4318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23690" name="WordArt 138"/>
          <p:cNvSpPr>
            <a:spLocks noChangeArrowheads="1" noChangeShapeType="1" noTextEdit="1"/>
          </p:cNvSpPr>
          <p:nvPr/>
        </p:nvSpPr>
        <p:spPr bwMode="auto">
          <a:xfrm>
            <a:off x="1857375" y="4000500"/>
            <a:ext cx="57626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23692" name="WordArt 140"/>
          <p:cNvSpPr>
            <a:spLocks noChangeArrowheads="1" noChangeShapeType="1" noTextEdit="1"/>
          </p:cNvSpPr>
          <p:nvPr/>
        </p:nvSpPr>
        <p:spPr bwMode="auto">
          <a:xfrm>
            <a:off x="2555875" y="2205038"/>
            <a:ext cx="5032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23693" name="Line 141"/>
          <p:cNvSpPr>
            <a:spLocks noChangeShapeType="1"/>
          </p:cNvSpPr>
          <p:nvPr/>
        </p:nvSpPr>
        <p:spPr bwMode="auto">
          <a:xfrm>
            <a:off x="1143000" y="3929063"/>
            <a:ext cx="25923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694" name="Line 142"/>
          <p:cNvSpPr>
            <a:spLocks noChangeShapeType="1"/>
          </p:cNvSpPr>
          <p:nvPr/>
        </p:nvSpPr>
        <p:spPr bwMode="auto">
          <a:xfrm>
            <a:off x="2051050" y="198913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695" name="Line 143"/>
          <p:cNvSpPr>
            <a:spLocks noChangeShapeType="1"/>
          </p:cNvSpPr>
          <p:nvPr/>
        </p:nvSpPr>
        <p:spPr bwMode="auto">
          <a:xfrm flipH="1">
            <a:off x="2051050" y="1989138"/>
            <a:ext cx="360363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696" name="Line 144"/>
          <p:cNvSpPr>
            <a:spLocks noChangeShapeType="1"/>
          </p:cNvSpPr>
          <p:nvPr/>
        </p:nvSpPr>
        <p:spPr bwMode="auto">
          <a:xfrm>
            <a:off x="1619250" y="2708275"/>
            <a:ext cx="22320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724" name="WordArt 172"/>
          <p:cNvSpPr>
            <a:spLocks noChangeArrowheads="1" noChangeShapeType="1" noTextEdit="1"/>
          </p:cNvSpPr>
          <p:nvPr/>
        </p:nvSpPr>
        <p:spPr bwMode="auto">
          <a:xfrm>
            <a:off x="5143500" y="785813"/>
            <a:ext cx="3529013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2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ЗАПОМНИ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АЛГОРИТМ!</a:t>
            </a:r>
          </a:p>
        </p:txBody>
      </p:sp>
      <p:sp>
        <p:nvSpPr>
          <p:cNvPr id="23725" name="WordArt 173"/>
          <p:cNvSpPr>
            <a:spLocks noChangeArrowheads="1" noChangeShapeType="1" noTextEdit="1"/>
          </p:cNvSpPr>
          <p:nvPr/>
        </p:nvSpPr>
        <p:spPr bwMode="auto">
          <a:xfrm>
            <a:off x="1258888" y="3357563"/>
            <a:ext cx="504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23726" name="WordArt 174"/>
          <p:cNvSpPr>
            <a:spLocks noChangeArrowheads="1" noChangeShapeType="1" noTextEdit="1"/>
          </p:cNvSpPr>
          <p:nvPr/>
        </p:nvSpPr>
        <p:spPr bwMode="auto">
          <a:xfrm>
            <a:off x="1214438" y="4000500"/>
            <a:ext cx="5048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504D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5453" name="AutoShape 18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56663" y="6569075"/>
            <a:ext cx="287337" cy="288925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pic>
        <p:nvPicPr>
          <p:cNvPr id="23734" name="Picture 182" descr="Рисунок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284538"/>
            <a:ext cx="219075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76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3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 decel="100000"/>
                                        <p:tgtEl>
                                          <p:spTgt spid="23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decel="100000" fill="hold"/>
                                        <p:tgtEl>
                                          <p:spTgt spid="236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23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23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 decel="100000"/>
                                        <p:tgtEl>
                                          <p:spTgt spid="23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23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23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23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23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23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3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236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3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3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500" fill="hold"/>
                                        <p:tgtEl>
                                          <p:spTgt spid="236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5" dur="2000"/>
                                        <p:tgtEl>
                                          <p:spTgt spid="23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0" fill="hold"/>
                                        <p:tgtEl>
                                          <p:spTgt spid="23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0" fill="hold"/>
                                        <p:tgtEl>
                                          <p:spTgt spid="23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77" grpId="0" animBg="1"/>
      <p:bldP spid="23677" grpId="1" animBg="1"/>
      <p:bldP spid="23677" grpId="2" animBg="1"/>
      <p:bldP spid="23679" grpId="0" animBg="1"/>
      <p:bldP spid="23679" grpId="1" animBg="1"/>
      <p:bldP spid="23679" grpId="2" animBg="1"/>
      <p:bldP spid="23681" grpId="0" animBg="1"/>
      <p:bldP spid="23682" grpId="0" animBg="1"/>
      <p:bldP spid="23683" grpId="0" animBg="1"/>
      <p:bldP spid="23685" grpId="0" animBg="1"/>
      <p:bldP spid="23686" grpId="0" animBg="1"/>
      <p:bldP spid="23687" grpId="0" animBg="1"/>
      <p:bldP spid="23688" grpId="0" animBg="1"/>
      <p:bldP spid="23689" grpId="0" animBg="1"/>
      <p:bldP spid="23690" grpId="0" animBg="1"/>
      <p:bldP spid="23692" grpId="0" animBg="1"/>
      <p:bldP spid="23692" grpId="1" animBg="1"/>
      <p:bldP spid="23692" grpId="2" animBg="1"/>
      <p:bldP spid="23693" grpId="0" animBg="1"/>
      <p:bldP spid="23694" grpId="0" animBg="1"/>
      <p:bldP spid="23695" grpId="0" animBg="1"/>
      <p:bldP spid="23696" grpId="0" animBg="1"/>
      <p:bldP spid="23724" grpId="0" animBg="1"/>
      <p:bldP spid="23725" grpId="0" animBg="1"/>
      <p:bldP spid="237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black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6" descr="black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7" descr="black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black4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-33337" y="5857875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96382">
            <a:off x="4211638" y="1700213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50" name="прин214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4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4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91" y="-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69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15231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№161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1 вариант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800" dirty="0"/>
              <a:t>3108</a:t>
            </a:r>
          </a:p>
          <a:p>
            <a:r>
              <a:rPr lang="ru-RU" sz="4800" dirty="0"/>
              <a:t>15728</a:t>
            </a:r>
          </a:p>
          <a:p>
            <a:r>
              <a:rPr lang="ru-RU" sz="4800" dirty="0"/>
              <a:t>45504</a:t>
            </a:r>
          </a:p>
          <a:p>
            <a:r>
              <a:rPr lang="ru-RU" sz="4800" dirty="0"/>
              <a:t>102928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2 вариант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4800" dirty="0"/>
              <a:t>3094</a:t>
            </a:r>
          </a:p>
          <a:p>
            <a:r>
              <a:rPr lang="ru-RU" sz="4800" dirty="0"/>
              <a:t>21978</a:t>
            </a:r>
          </a:p>
          <a:p>
            <a:r>
              <a:rPr lang="ru-RU" sz="4800" dirty="0"/>
              <a:t>20492</a:t>
            </a:r>
          </a:p>
          <a:p>
            <a:r>
              <a:rPr lang="ru-RU" sz="4800" dirty="0"/>
              <a:t>27255</a:t>
            </a:r>
          </a:p>
        </p:txBody>
      </p:sp>
    </p:spTree>
    <p:extLst>
      <p:ext uri="{BB962C8B-B14F-4D97-AF65-F5344CB8AC3E}">
        <p14:creationId xmlns:p14="http://schemas.microsoft.com/office/powerpoint/2010/main" val="1273972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 rot="-1069871">
            <a:off x="401638" y="933450"/>
            <a:ext cx="75533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7030A0"/>
                </a:solidFill>
                <a:latin typeface="Bookman Old Style" pitchFamily="18" charset="0"/>
              </a:rPr>
              <a:t>Спасибо за урок !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7030A0"/>
                </a:solidFill>
                <a:latin typeface="Bookman Old Style" pitchFamily="18" charset="0"/>
              </a:rPr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6000" b="1">
                <a:solidFill>
                  <a:srgbClr val="7030A0"/>
                </a:solidFill>
                <a:latin typeface="Bookman Old Style" pitchFamily="18" charset="0"/>
              </a:rPr>
              <a:t>Молодцы!</a:t>
            </a:r>
          </a:p>
        </p:txBody>
      </p:sp>
      <p:pic>
        <p:nvPicPr>
          <p:cNvPr id="3" name="Picture 2" descr="C:\Documents and Settings\Администратор\Мои документы\Мои рисунки\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476375"/>
            <a:ext cx="385762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8182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5123" name="Picture 5" descr="C:\Users\Николай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642938"/>
            <a:ext cx="7524750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401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14"/>
          <p:cNvSpPr>
            <a:spLocks noChangeArrowheads="1" noChangeShapeType="1" noTextEdit="1"/>
          </p:cNvSpPr>
          <p:nvPr/>
        </p:nvSpPr>
        <p:spPr bwMode="auto">
          <a:xfrm>
            <a:off x="571500" y="4143375"/>
            <a:ext cx="2143125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-18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 уверен</a:t>
            </a:r>
          </a:p>
        </p:txBody>
      </p:sp>
      <p:sp>
        <p:nvSpPr>
          <p:cNvPr id="7171" name="WordArt 15"/>
          <p:cNvSpPr>
            <a:spLocks noChangeArrowheads="1" noChangeShapeType="1" noTextEdit="1"/>
          </p:cNvSpPr>
          <p:nvPr/>
        </p:nvSpPr>
        <p:spPr bwMode="auto">
          <a:xfrm>
            <a:off x="2700338" y="5013325"/>
            <a:ext cx="2657475" cy="415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-18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 сомневаюсь</a:t>
            </a:r>
          </a:p>
        </p:txBody>
      </p:sp>
      <p:sp>
        <p:nvSpPr>
          <p:cNvPr id="7172" name="WordArt 16"/>
          <p:cNvSpPr>
            <a:spLocks noChangeArrowheads="1" noChangeShapeType="1" noTextEdit="1"/>
          </p:cNvSpPr>
          <p:nvPr/>
        </p:nvSpPr>
        <p:spPr bwMode="auto">
          <a:xfrm>
            <a:off x="4714875" y="5715000"/>
            <a:ext cx="292893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spc="-18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 затрудняюсь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384763"/>
              </p:ext>
            </p:extLst>
          </p:nvPr>
        </p:nvGraphicFramePr>
        <p:xfrm>
          <a:off x="1533525" y="928688"/>
          <a:ext cx="6076950" cy="2785956"/>
        </p:xfrm>
        <a:graphic>
          <a:graphicData uri="http://schemas.openxmlformats.org/drawingml/2006/table">
            <a:tbl>
              <a:tblPr/>
              <a:tblGrid>
                <a:gridCol w="518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6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1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4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№</a:t>
                      </a:r>
                      <a:r>
                        <a:rPr lang="ru-RU" sz="1200" dirty="0" err="1">
                          <a:latin typeface="Times New Roman"/>
                          <a:ea typeface="DFKai-SB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DFKai-SB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Задания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Самооценка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Перевод величин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B050"/>
                        </a:solidFill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Задачи на скорость, время, расстояние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Нахождение ошибок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Нахождение периметра и площади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Решение примеров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Решение задачи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DFKai-SB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DFKai-SB"/>
                          <a:cs typeface="Times New Roman"/>
                        </a:rPr>
                        <a:t>Решение уравнений по выбору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DFKai-SB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" name="12-конечная звезда 17"/>
          <p:cNvSpPr/>
          <p:nvPr/>
        </p:nvSpPr>
        <p:spPr>
          <a:xfrm>
            <a:off x="6600825" y="1195388"/>
            <a:ext cx="282575" cy="290512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12-конечная звезда 18"/>
          <p:cNvSpPr/>
          <p:nvPr/>
        </p:nvSpPr>
        <p:spPr>
          <a:xfrm>
            <a:off x="5969000" y="1196975"/>
            <a:ext cx="280988" cy="290513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0" name="12-конечная звезда 19"/>
          <p:cNvSpPr/>
          <p:nvPr/>
        </p:nvSpPr>
        <p:spPr>
          <a:xfrm>
            <a:off x="5969000" y="1547813"/>
            <a:ext cx="282575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1" name="12-конечная звезда 20"/>
          <p:cNvSpPr/>
          <p:nvPr/>
        </p:nvSpPr>
        <p:spPr>
          <a:xfrm>
            <a:off x="6602413" y="1547813"/>
            <a:ext cx="280987" cy="290512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2" name="12-конечная звезда 21"/>
          <p:cNvSpPr/>
          <p:nvPr/>
        </p:nvSpPr>
        <p:spPr>
          <a:xfrm>
            <a:off x="5295900" y="1900238"/>
            <a:ext cx="280988" cy="290512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3" name="12-конечная звезда 22"/>
          <p:cNvSpPr/>
          <p:nvPr/>
        </p:nvSpPr>
        <p:spPr>
          <a:xfrm>
            <a:off x="5969000" y="1900238"/>
            <a:ext cx="282575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12-конечная звезда 23"/>
          <p:cNvSpPr/>
          <p:nvPr/>
        </p:nvSpPr>
        <p:spPr>
          <a:xfrm>
            <a:off x="6602413" y="1900238"/>
            <a:ext cx="280987" cy="290512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5" name="12-конечная звезда 24"/>
          <p:cNvSpPr/>
          <p:nvPr/>
        </p:nvSpPr>
        <p:spPr>
          <a:xfrm>
            <a:off x="5295900" y="2311400"/>
            <a:ext cx="280988" cy="292100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6" name="12-конечная звезда 25"/>
          <p:cNvSpPr/>
          <p:nvPr/>
        </p:nvSpPr>
        <p:spPr>
          <a:xfrm>
            <a:off x="6602413" y="2311400"/>
            <a:ext cx="280987" cy="292100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12-конечная звезда 26"/>
          <p:cNvSpPr/>
          <p:nvPr/>
        </p:nvSpPr>
        <p:spPr>
          <a:xfrm>
            <a:off x="5972175" y="2312988"/>
            <a:ext cx="280988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8" name="12-конечная звезда 27"/>
          <p:cNvSpPr/>
          <p:nvPr/>
        </p:nvSpPr>
        <p:spPr>
          <a:xfrm>
            <a:off x="5295900" y="1547813"/>
            <a:ext cx="282575" cy="290512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9" name="12-конечная звезда 28"/>
          <p:cNvSpPr/>
          <p:nvPr/>
        </p:nvSpPr>
        <p:spPr>
          <a:xfrm>
            <a:off x="5287963" y="2663825"/>
            <a:ext cx="280987" cy="290513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12-конечная звезда 29"/>
          <p:cNvSpPr/>
          <p:nvPr/>
        </p:nvSpPr>
        <p:spPr>
          <a:xfrm>
            <a:off x="5969000" y="2652713"/>
            <a:ext cx="282575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1" name="12-конечная звезда 30"/>
          <p:cNvSpPr/>
          <p:nvPr/>
        </p:nvSpPr>
        <p:spPr>
          <a:xfrm>
            <a:off x="6602413" y="2652713"/>
            <a:ext cx="280987" cy="290512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2" name="12-конечная звезда 31"/>
          <p:cNvSpPr/>
          <p:nvPr/>
        </p:nvSpPr>
        <p:spPr>
          <a:xfrm>
            <a:off x="5295900" y="3014663"/>
            <a:ext cx="282575" cy="290512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3" name="12-конечная звезда 32"/>
          <p:cNvSpPr/>
          <p:nvPr/>
        </p:nvSpPr>
        <p:spPr>
          <a:xfrm>
            <a:off x="5970588" y="3016250"/>
            <a:ext cx="280987" cy="290513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" name="12-конечная звезда 33"/>
          <p:cNvSpPr/>
          <p:nvPr/>
        </p:nvSpPr>
        <p:spPr>
          <a:xfrm>
            <a:off x="6605588" y="3017838"/>
            <a:ext cx="280987" cy="290512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5" name="12-конечная звезда 34"/>
          <p:cNvSpPr/>
          <p:nvPr/>
        </p:nvSpPr>
        <p:spPr>
          <a:xfrm>
            <a:off x="5289550" y="1198563"/>
            <a:ext cx="280988" cy="290512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6" name="12-конечная звезда 35"/>
          <p:cNvSpPr/>
          <p:nvPr/>
        </p:nvSpPr>
        <p:spPr>
          <a:xfrm>
            <a:off x="5308600" y="3359150"/>
            <a:ext cx="282575" cy="290513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12-конечная звезда 36"/>
          <p:cNvSpPr/>
          <p:nvPr/>
        </p:nvSpPr>
        <p:spPr>
          <a:xfrm>
            <a:off x="5972175" y="3348038"/>
            <a:ext cx="280988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12-конечная звезда 37"/>
          <p:cNvSpPr/>
          <p:nvPr/>
        </p:nvSpPr>
        <p:spPr>
          <a:xfrm>
            <a:off x="6605588" y="3359150"/>
            <a:ext cx="280987" cy="290513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12-конечная звезда 39"/>
          <p:cNvSpPr/>
          <p:nvPr/>
        </p:nvSpPr>
        <p:spPr>
          <a:xfrm>
            <a:off x="5572125" y="5072063"/>
            <a:ext cx="280988" cy="290512"/>
          </a:xfrm>
          <a:prstGeom prst="star12">
            <a:avLst>
              <a:gd name="adj" fmla="val 50000"/>
            </a:avLst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12-конечная звезда 40"/>
          <p:cNvSpPr/>
          <p:nvPr/>
        </p:nvSpPr>
        <p:spPr>
          <a:xfrm>
            <a:off x="7858125" y="5857875"/>
            <a:ext cx="280988" cy="290513"/>
          </a:xfrm>
          <a:prstGeom prst="star12">
            <a:avLst>
              <a:gd name="adj" fmla="val 50000"/>
            </a:avLst>
          </a:prstGeom>
          <a:solidFill>
            <a:srgbClr val="FF00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7239" name="Rectangle 41"/>
          <p:cNvSpPr>
            <a:spLocks noChangeArrowheads="1"/>
          </p:cNvSpPr>
          <p:nvPr/>
        </p:nvSpPr>
        <p:spPr bwMode="auto">
          <a:xfrm>
            <a:off x="0" y="500063"/>
            <a:ext cx="9144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0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Лист</a:t>
            </a:r>
            <a:r>
              <a:rPr lang="ru-RU" altLang="ru-RU" sz="2000"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ru-RU" altLang="ru-RU" sz="200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самооценки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12-конечная звезда 68"/>
          <p:cNvSpPr/>
          <p:nvPr/>
        </p:nvSpPr>
        <p:spPr>
          <a:xfrm>
            <a:off x="2928938" y="4286250"/>
            <a:ext cx="280987" cy="290513"/>
          </a:xfrm>
          <a:prstGeom prst="star12">
            <a:avLst>
              <a:gd name="adj" fmla="val 50000"/>
            </a:avLst>
          </a:prstGeom>
          <a:solidFill>
            <a:srgbClr val="00B05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20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00013" y="1050925"/>
            <a:ext cx="9005887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</a:rPr>
              <a:t>Девиз нашего урока:</a:t>
            </a:r>
          </a:p>
          <a:p>
            <a:pPr algn="ctr">
              <a:defRPr/>
            </a:pPr>
            <a:endParaRPr lang="ru-RU" sz="4800" b="1" dirty="0">
              <a:solidFill>
                <a:schemeClr val="bg2"/>
              </a:solidFill>
            </a:endParaRPr>
          </a:p>
          <a:p>
            <a:pPr algn="ctr">
              <a:defRPr/>
            </a:pPr>
            <a:r>
              <a:rPr lang="ru-RU" sz="4800" dirty="0"/>
              <a:t> </a:t>
            </a:r>
            <a:r>
              <a:rPr lang="ru-RU" sz="4800" dirty="0">
                <a:solidFill>
                  <a:srgbClr val="990000"/>
                </a:solidFill>
              </a:rPr>
              <a:t>«</a:t>
            </a:r>
            <a:r>
              <a:rPr lang="ru-RU" sz="4800" b="1" dirty="0">
                <a:solidFill>
                  <a:srgbClr val="990000"/>
                </a:solidFill>
              </a:rPr>
              <a:t>С малой удачи </a:t>
            </a:r>
          </a:p>
          <a:p>
            <a:pPr algn="ctr">
              <a:defRPr/>
            </a:pPr>
            <a:r>
              <a:rPr lang="ru-RU" sz="4800" b="1" dirty="0">
                <a:solidFill>
                  <a:srgbClr val="990000"/>
                </a:solidFill>
              </a:rPr>
              <a:t>начинается большой успех</a:t>
            </a:r>
            <a:r>
              <a:rPr lang="ru-RU" sz="4800" dirty="0">
                <a:solidFill>
                  <a:srgbClr val="990000"/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67368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500063"/>
            <a:ext cx="8229600" cy="3886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i="1"/>
              <a:t>    </a:t>
            </a:r>
            <a:r>
              <a:rPr lang="ru-RU" altLang="ru-RU" sz="3600" b="1" i="1">
                <a:latin typeface="Times New Roman" pitchFamily="18" charset="0"/>
                <a:cs typeface="Times New Roman" pitchFamily="18" charset="0"/>
              </a:rPr>
              <a:t>Устный счет</a:t>
            </a:r>
            <a:endParaRPr lang="ru-RU" altLang="ru-RU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AutoShape 5" descr="Картинки по запросу портрет учёного Аль-Биру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6" name="AutoShape 7" descr="Картинки по запросу портрет учёного Аль-Биру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8197" name="Picture 7" descr="C:\Users\Николай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500188"/>
            <a:ext cx="7513638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666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>
                <a:solidFill>
                  <a:srgbClr val="92D050"/>
                </a:solidFill>
              </a:rPr>
              <a:t> 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86113"/>
          </a:xfrm>
        </p:spPr>
        <p:txBody>
          <a:bodyPr/>
          <a:lstStyle/>
          <a:p>
            <a:r>
              <a:rPr lang="ru-RU" altLang="ru-RU" dirty="0"/>
              <a:t>  В метрах     5 км,     900дм,      300см</a:t>
            </a:r>
          </a:p>
          <a:p>
            <a:r>
              <a:rPr lang="ru-RU" altLang="ru-RU" dirty="0"/>
              <a:t>  В кг     9 т,    6 т 5 ц,    800 ц,      4 000 г </a:t>
            </a:r>
          </a:p>
          <a:p>
            <a:r>
              <a:rPr lang="ru-RU" altLang="ru-RU" dirty="0"/>
              <a:t>  В секундах  2 мин.,   1 мин.60 с.,    2 мин. 30с. </a:t>
            </a:r>
          </a:p>
          <a:p>
            <a:pPr marL="0" indent="0">
              <a:buNone/>
            </a:pPr>
            <a:endParaRPr lang="ru-RU" altLang="ru-RU" dirty="0">
              <a:solidFill>
                <a:srgbClr val="002060"/>
              </a:solidFill>
            </a:endParaRPr>
          </a:p>
        </p:txBody>
      </p:sp>
      <p:pic>
        <p:nvPicPr>
          <p:cNvPr id="12" name="Рисунок 11" descr="pouc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29125"/>
            <a:ext cx="2286000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140133" y="571480"/>
            <a:ext cx="286373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Вырази</a:t>
            </a:r>
          </a:p>
        </p:txBody>
      </p:sp>
    </p:spTree>
    <p:extLst>
      <p:ext uri="{BB962C8B-B14F-4D97-AF65-F5344CB8AC3E}">
        <p14:creationId xmlns:p14="http://schemas.microsoft.com/office/powerpoint/2010/main" val="312013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5400" b="1" i="1" dirty="0">
                <a:solidFill>
                  <a:srgbClr val="C00000"/>
                </a:solidFill>
              </a:rPr>
              <a:t>Исправь ошибки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38" y="1785938"/>
            <a:ext cx="20002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" y="2701925"/>
            <a:ext cx="27146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8688" y="3643313"/>
            <a:ext cx="27146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pic>
        <p:nvPicPr>
          <p:cNvPr id="16" name="Рисунок 15" descr="760690699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214563"/>
            <a:ext cx="3076575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1285875" y="1643063"/>
            <a:ext cx="464343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895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sz="2400" dirty="0">
                <a:latin typeface="Times New Roman" pitchFamily="18" charset="0"/>
              </a:rPr>
              <a:t>_ 387    50                               308</a:t>
            </a:r>
            <a:endParaRPr lang="ru-RU" altLang="ru-RU" sz="2400" dirty="0"/>
          </a:p>
          <a:p>
            <a:r>
              <a:rPr lang="ru-RU" altLang="ru-RU" sz="2400" dirty="0">
                <a:latin typeface="Times New Roman" pitchFamily="18" charset="0"/>
              </a:rPr>
              <a:t>   </a:t>
            </a:r>
            <a:r>
              <a:rPr lang="ru-RU" altLang="ru-RU" sz="2400" u="sng" dirty="0">
                <a:latin typeface="Times New Roman" pitchFamily="18" charset="0"/>
              </a:rPr>
              <a:t>300</a:t>
            </a:r>
            <a:r>
              <a:rPr lang="ru-RU" altLang="ru-RU" sz="2400" dirty="0">
                <a:latin typeface="Times New Roman" pitchFamily="18" charset="0"/>
              </a:rPr>
              <a:t>    6	                         </a:t>
            </a:r>
            <a:r>
              <a:rPr lang="ru-RU" altLang="ru-RU" sz="2400" u="sng" dirty="0">
                <a:latin typeface="Times New Roman" pitchFamily="18" charset="0"/>
              </a:rPr>
              <a:t>    6</a:t>
            </a:r>
            <a:endParaRPr lang="ru-RU" altLang="ru-RU" sz="2400" dirty="0"/>
          </a:p>
          <a:p>
            <a:r>
              <a:rPr lang="ru-RU" altLang="ru-RU" sz="2400" dirty="0">
                <a:latin typeface="Times New Roman" pitchFamily="18" charset="0"/>
              </a:rPr>
              <a:t>      87(ост. )                          1832	                      </a:t>
            </a:r>
            <a:endParaRPr lang="ru-RU" altLang="ru-RU" sz="2400" dirty="0"/>
          </a:p>
          <a:p>
            <a:r>
              <a:rPr lang="ru-RU" altLang="ru-RU" sz="2400" dirty="0">
                <a:latin typeface="Times New Roman" pitchFamily="18" charset="0"/>
              </a:rPr>
              <a:t>                                          </a:t>
            </a:r>
            <a:endParaRPr lang="ru-RU" altLang="ru-RU" sz="24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1929607" y="1999456"/>
            <a:ext cx="571500" cy="1587"/>
          </a:xfrm>
          <a:prstGeom prst="line">
            <a:avLst/>
          </a:prstGeom>
          <a:ln w="19050">
            <a:solidFill>
              <a:srgbClr val="050A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214563" y="2071688"/>
            <a:ext cx="642937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4857750" y="2000250"/>
            <a:ext cx="71438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857750" y="2000250"/>
            <a:ext cx="71438" cy="619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70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Что обозначает выражение</a:t>
            </a:r>
          </a:p>
        </p:txBody>
      </p:sp>
      <p:pic>
        <p:nvPicPr>
          <p:cNvPr id="19" name="Рисунок 18" descr="1302899967_189346314_1----390-.jp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4102100"/>
            <a:ext cx="18669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639486"/>
              </p:ext>
            </p:extLst>
          </p:nvPr>
        </p:nvGraphicFramePr>
        <p:xfrm>
          <a:off x="928688" y="1285875"/>
          <a:ext cx="6681788" cy="1959547"/>
        </p:xfrm>
        <a:graphic>
          <a:graphicData uri="http://schemas.openxmlformats.org/drawingml/2006/table">
            <a:tbl>
              <a:tblPr/>
              <a:tblGrid>
                <a:gridCol w="2227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7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7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1-ый автомобиль</a:t>
                      </a: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2-ой</a:t>
                      </a:r>
                      <a:r>
                        <a:rPr lang="ru-RU" sz="2400" baseline="0" dirty="0">
                          <a:latin typeface="Calibri"/>
                          <a:ea typeface="Calibri"/>
                          <a:cs typeface="Times New Roman"/>
                        </a:rPr>
                        <a:t> автомобиль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Скорость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70 км/ч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65 км/ч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 ч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 ч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6" marR="68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282" name="Rectangle 17"/>
          <p:cNvSpPr>
            <a:spLocks noChangeArrowheads="1"/>
          </p:cNvSpPr>
          <p:nvPr/>
        </p:nvSpPr>
        <p:spPr bwMode="auto">
          <a:xfrm>
            <a:off x="827583" y="3410686"/>
            <a:ext cx="73877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</a:rPr>
              <a:t>70 * 3                    70 + 65                           70 </a:t>
            </a:r>
            <a:r>
              <a:rPr lang="ru-RU" altLang="ru-RU" sz="2400" dirty="0">
                <a:solidFill>
                  <a:prstClr val="black"/>
                </a:solidFill>
                <a:latin typeface="Calibri" pitchFamily="34" charset="0"/>
              </a:rPr>
              <a:t>–</a:t>
            </a: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</a:rPr>
              <a:t> 65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prstClr val="black"/>
                </a:solidFill>
                <a:latin typeface="Times New Roman" pitchFamily="18" charset="0"/>
              </a:rPr>
              <a:t>65 * 3                  (70 + 65) * 3                  (70 - 65) * 3 </a:t>
            </a:r>
            <a:endParaRPr lang="ru-RU" altLang="ru-RU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9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50" y="1571625"/>
            <a:ext cx="4714875" cy="26431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8625" y="642938"/>
            <a:ext cx="8280400" cy="5715000"/>
          </a:xfrm>
        </p:spPr>
        <p:txBody>
          <a:bodyPr/>
          <a:lstStyle/>
          <a:p>
            <a:pPr marL="914400" indent="-914400" algn="l" eaLnBrk="1" hangingPunct="1"/>
            <a:r>
              <a:rPr lang="ru-RU" altLang="ru-RU" sz="4800" b="1" i="1">
                <a:solidFill>
                  <a:schemeClr val="tx2"/>
                </a:solidFill>
              </a:rPr>
              <a:t>            </a:t>
            </a:r>
            <a:r>
              <a:rPr lang="ru-RU" altLang="ru-RU" sz="4800" b="1" i="1">
                <a:solidFill>
                  <a:srgbClr val="FF0000"/>
                </a:solidFill>
              </a:rPr>
              <a:t>Реши задачу:</a:t>
            </a:r>
          </a:p>
          <a:p>
            <a:pPr marL="914400" indent="-914400" algn="l" eaLnBrk="1" hangingPunct="1"/>
            <a:r>
              <a:rPr lang="ru-RU" altLang="ru-RU" sz="4800" b="1" i="1">
                <a:solidFill>
                  <a:schemeClr val="tx2"/>
                </a:solidFill>
              </a:rPr>
              <a:t>            Ширина – 60 см</a:t>
            </a:r>
          </a:p>
          <a:p>
            <a:pPr marL="914400" indent="-914400" algn="l" eaLnBrk="1" hangingPunct="1"/>
            <a:r>
              <a:rPr lang="ru-RU" altLang="ru-RU" sz="4800" b="1" i="1">
                <a:solidFill>
                  <a:schemeClr val="tx2"/>
                </a:solidFill>
              </a:rPr>
              <a:t>            Длина – 90 см</a:t>
            </a:r>
          </a:p>
          <a:p>
            <a:pPr marL="914400" indent="-914400" algn="l" eaLnBrk="1" hangingPunct="1"/>
            <a:r>
              <a:rPr lang="ru-RU" altLang="ru-RU" sz="4800" b="1" i="1">
                <a:solidFill>
                  <a:schemeClr val="tx2"/>
                </a:solidFill>
              </a:rPr>
              <a:t>            Р-?, </a:t>
            </a:r>
            <a:r>
              <a:rPr lang="en-US" altLang="ru-RU" sz="4800" b="1" i="1">
                <a:solidFill>
                  <a:schemeClr val="tx2"/>
                </a:solidFill>
              </a:rPr>
              <a:t>S</a:t>
            </a:r>
            <a:r>
              <a:rPr lang="ru-RU" altLang="ru-RU" sz="4800" b="1" i="1">
                <a:solidFill>
                  <a:schemeClr val="tx2"/>
                </a:solidFill>
              </a:rPr>
              <a:t>-?</a:t>
            </a:r>
          </a:p>
        </p:txBody>
      </p:sp>
      <p:pic>
        <p:nvPicPr>
          <p:cNvPr id="12292" name="Picture 3" descr="C:\Users\Николай\Desktop\1570951_matematika-p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000500"/>
            <a:ext cx="51435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41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4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4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4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4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4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4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4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4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282</Words>
  <Application>Microsoft Office PowerPoint</Application>
  <PresentationFormat>Экран (4:3)</PresentationFormat>
  <Paragraphs>101</Paragraphs>
  <Slides>15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Arial</vt:lpstr>
      <vt:lpstr>Bookman Old Style</vt:lpstr>
      <vt:lpstr>Calibri</vt:lpstr>
      <vt:lpstr>Georgia</vt:lpstr>
      <vt:lpstr>Times New Roman</vt:lpstr>
      <vt:lpstr>Wingdings</vt:lpstr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Урок математики в 4 классе, УМК «Школа России» Тема:  «Письменное умножение многозначного числа на двузначное. Закрепление». Учитель : Терентьева Н.В.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Исправь ошибки</vt:lpstr>
      <vt:lpstr>Что обозначает выражение</vt:lpstr>
      <vt:lpstr>Презентация PowerPoint</vt:lpstr>
      <vt:lpstr>Презентация PowerPoint</vt:lpstr>
      <vt:lpstr>Письменного умножения многозначных чисел на двузначное число</vt:lpstr>
      <vt:lpstr>Презентация PowerPoint</vt:lpstr>
      <vt:lpstr>Презентация PowerPoint</vt:lpstr>
      <vt:lpstr>№161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классе, УМК «Школа России» Тема:  «Письменное умножение многозначного чисела на двузначное. Закрепление». Учитель : Терентьева Н.В.</dc:title>
  <dc:creator>Admin</dc:creator>
  <cp:lastModifiedBy>школа 4</cp:lastModifiedBy>
  <cp:revision>15</cp:revision>
  <dcterms:created xsi:type="dcterms:W3CDTF">2019-03-16T08:30:22Z</dcterms:created>
  <dcterms:modified xsi:type="dcterms:W3CDTF">2019-03-18T12:29:43Z</dcterms:modified>
</cp:coreProperties>
</file>