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notesMasterIdLst>
    <p:notesMasterId r:id="rId29"/>
  </p:notesMasterIdLst>
  <p:handoutMasterIdLst>
    <p:handoutMasterId r:id="rId30"/>
  </p:handoutMasterIdLst>
  <p:sldIdLst>
    <p:sldId id="257" r:id="rId2"/>
    <p:sldId id="263" r:id="rId3"/>
    <p:sldId id="259" r:id="rId4"/>
    <p:sldId id="284" r:id="rId5"/>
    <p:sldId id="260" r:id="rId6"/>
    <p:sldId id="261" r:id="rId7"/>
    <p:sldId id="264" r:id="rId8"/>
    <p:sldId id="266" r:id="rId9"/>
    <p:sldId id="267" r:id="rId10"/>
    <p:sldId id="268" r:id="rId11"/>
    <p:sldId id="285" r:id="rId12"/>
    <p:sldId id="269" r:id="rId13"/>
    <p:sldId id="283" r:id="rId14"/>
    <p:sldId id="281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1604"/>
    <a:srgbClr val="30C649"/>
    <a:srgbClr val="DA325A"/>
    <a:srgbClr val="FF0066"/>
    <a:srgbClr val="B1258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88" autoAdjust="0"/>
    <p:restoredTop sz="95018" autoAdjust="0"/>
  </p:normalViewPr>
  <p:slideViewPr>
    <p:cSldViewPr>
      <p:cViewPr>
        <p:scale>
          <a:sx n="78" d="100"/>
          <a:sy n="78" d="100"/>
        </p:scale>
        <p:origin x="-912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72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9F21F-9674-4A08-860E-CB48F61CD029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56DBA-23BD-40DF-B0AB-9EC0A560D55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37346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05D34-04E8-49F0-B72B-EAE0D82FE63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14C550-EC32-4251-B6C6-3CB1C0B489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0688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14C550-EC32-4251-B6C6-3CB1C0B489A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15FC4-5B79-44B4-BB3C-8C76478BC4A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8EAE4D7-1C7E-4D0C-AA35-5A696CEFA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15FC4-5B79-44B4-BB3C-8C76478BC4A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E4D7-1C7E-4D0C-AA35-5A696CEFA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15FC4-5B79-44B4-BB3C-8C76478BC4A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E4D7-1C7E-4D0C-AA35-5A696CEFA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15FC4-5B79-44B4-BB3C-8C76478BC4A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8EAE4D7-1C7E-4D0C-AA35-5A696CEFA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15FC4-5B79-44B4-BB3C-8C76478BC4A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E4D7-1C7E-4D0C-AA35-5A696CEFAA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15FC4-5B79-44B4-BB3C-8C76478BC4A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E4D7-1C7E-4D0C-AA35-5A696CEFA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15FC4-5B79-44B4-BB3C-8C76478BC4A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8EAE4D7-1C7E-4D0C-AA35-5A696CEFAA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15FC4-5B79-44B4-BB3C-8C76478BC4A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E4D7-1C7E-4D0C-AA35-5A696CEFA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15FC4-5B79-44B4-BB3C-8C76478BC4A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E4D7-1C7E-4D0C-AA35-5A696CEFA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15FC4-5B79-44B4-BB3C-8C76478BC4A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E4D7-1C7E-4D0C-AA35-5A696CEFAA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15FC4-5B79-44B4-BB3C-8C76478BC4A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AE4D7-1C7E-4D0C-AA35-5A696CEFAA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Click="0" advTm="10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E015FC4-5B79-44B4-BB3C-8C76478BC4A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8EAE4D7-1C7E-4D0C-AA35-5A696CEFAA7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</p:sldLayoutIdLst>
  <p:transition advClick="0" advTm="10000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25782"/>
          </a:xfrm>
          <a:solidFill>
            <a:schemeClr val="bg2"/>
          </a:solidFill>
          <a:ln>
            <a:solidFill>
              <a:schemeClr val="bg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400" cap="none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rgbClr val="B1258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МАДОУ «детский сад «Росинка»  </a:t>
            </a:r>
            <a:r>
              <a:rPr lang="en-US" sz="2400" cap="none" dirty="0" smtClean="0">
                <a:ln w="18415" cmpd="sng">
                  <a:solidFill>
                    <a:schemeClr val="accent6"/>
                  </a:solidFill>
                  <a:prstDash val="solid"/>
                </a:ln>
                <a:solidFill>
                  <a:srgbClr val="B1258C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/>
            </a:r>
            <a:b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     </a:t>
            </a:r>
            <a:r>
              <a:rPr lang="ru-RU" sz="3500" b="1" dirty="0" smtClean="0">
                <a:solidFill>
                  <a:srgbClr val="00B050"/>
                </a:solidFill>
              </a:rPr>
              <a:t>Презентация экологического  проекта: </a:t>
            </a:r>
            <a:endParaRPr lang="ru-RU" sz="3000" b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rgbClr val="DA325A"/>
                </a:solidFill>
              </a:rPr>
              <a:t>«Осень , в гости просим!»  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    </a:t>
            </a:r>
            <a:r>
              <a:rPr lang="ru-RU" dirty="0" smtClean="0">
                <a:solidFill>
                  <a:srgbClr val="00B050"/>
                </a:solidFill>
              </a:rPr>
              <a:t>в</a:t>
            </a:r>
            <a:r>
              <a:rPr lang="ru-RU" sz="3200" dirty="0" smtClean="0">
                <a:solidFill>
                  <a:srgbClr val="00B050"/>
                </a:solidFill>
              </a:rPr>
              <a:t>о 2 младшей группе.</a:t>
            </a:r>
            <a:endParaRPr lang="ru-RU" sz="44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  </a:t>
            </a:r>
          </a:p>
          <a:p>
            <a:pPr>
              <a:buNone/>
            </a:pPr>
            <a:endParaRPr lang="ru-RU" sz="4400" dirty="0" smtClean="0">
              <a:solidFill>
                <a:srgbClr val="00B050"/>
              </a:solidFill>
            </a:endParaRPr>
          </a:p>
          <a:p>
            <a:pPr algn="r">
              <a:buNone/>
            </a:pPr>
            <a:r>
              <a:rPr lang="ru-RU" sz="3200" dirty="0" smtClean="0">
                <a:solidFill>
                  <a:srgbClr val="00B050"/>
                </a:solidFill>
              </a:rPr>
              <a:t>Воспитатель:  Алексеева  С.А..</a:t>
            </a:r>
            <a:endParaRPr lang="ru-RU" sz="3200" dirty="0">
              <a:solidFill>
                <a:srgbClr val="00B050"/>
              </a:solidFill>
            </a:endParaRPr>
          </a:p>
        </p:txBody>
      </p:sp>
      <p:pic>
        <p:nvPicPr>
          <p:cNvPr id="28674" name="Picture 2" descr="анимационная картинка падающих листьяев width=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1" y="3979073"/>
            <a:ext cx="3000396" cy="237888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85926"/>
            <a:ext cx="8686800" cy="2143140"/>
          </a:xfrm>
        </p:spPr>
        <p:txBody>
          <a:bodyPr>
            <a:noAutofit/>
          </a:bodyPr>
          <a:lstStyle/>
          <a:p>
            <a: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24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Художественно-эстетическое  развитие</a:t>
            </a:r>
            <a: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 </a:t>
            </a:r>
            <a: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Слушание: “</a:t>
            </a:r>
            <a:r>
              <a:rPr lang="ru-RU" sz="2400" b="1" i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Осенью</a:t>
            </a:r>
            <a: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” муз. С. </a:t>
            </a:r>
            <a:r>
              <a:rPr lang="ru-RU" sz="2400" b="1" dirty="0" err="1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Майкопара</a:t>
            </a:r>
            <a: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.</a:t>
            </a:r>
            <a:b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</a:br>
            <a: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* Пение: “</a:t>
            </a:r>
            <a:r>
              <a:rPr lang="ru-RU" sz="2400" b="1" i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Дождик</a:t>
            </a:r>
            <a: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” рус. нар. мел., обр. В </a:t>
            </a:r>
            <a:r>
              <a:rPr lang="ru-RU" sz="2400" b="1" dirty="0" err="1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Фере</a:t>
            </a:r>
            <a: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.</a:t>
            </a:r>
            <a:b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</a:br>
            <a: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* Музыкально-ритмические игры:</a:t>
            </a:r>
            <a:b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</a:br>
            <a: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“</a:t>
            </a:r>
            <a:r>
              <a:rPr lang="ru-RU" sz="2400" b="1" i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Тут грибок, там грибок”, “Прятки с листочками</a:t>
            </a:r>
            <a: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” муз. </a:t>
            </a:r>
            <a:r>
              <a:rPr lang="ru-RU" sz="2400" b="1" dirty="0" err="1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Вихаревой</a:t>
            </a:r>
            <a: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. </a:t>
            </a:r>
            <a:b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</a:br>
            <a: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*Инсценировка песни “</a:t>
            </a:r>
            <a:r>
              <a:rPr lang="ru-RU" sz="2400" b="1" i="1" dirty="0" err="1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Огородная-хороводная</a:t>
            </a:r>
            <a: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”, муз. Можжевеловой.</a:t>
            </a:r>
            <a:b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</a:br>
            <a: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* Ритмическая игра на ложках “</a:t>
            </a:r>
            <a:r>
              <a:rPr lang="ru-RU" sz="2400" b="1" i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Дождик”</a:t>
            </a:r>
            <a: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 р.н.м.</a:t>
            </a:r>
            <a:br>
              <a:rPr lang="ru-RU" sz="24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</a:br>
            <a:endParaRPr lang="ru-RU" sz="2400" b="1" dirty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04800" y="3714752"/>
            <a:ext cx="4191000" cy="26098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4643446"/>
            <a:ext cx="4343400" cy="1681154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071546"/>
            <a:ext cx="7553348" cy="525305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 Лепка  – овощей-фруктов,</a:t>
            </a:r>
            <a:b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“</a:t>
            </a:r>
            <a:r>
              <a:rPr lang="ru-RU" sz="3200" b="1" i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Мы в лесок пойдем, мы грибок найдем</a:t>
            </a:r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” – лепка грибов,</a:t>
            </a:r>
            <a:b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 Рисование “ </a:t>
            </a:r>
            <a:r>
              <a:rPr lang="ru-RU" sz="3200" b="1" i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Листопад”, “Дождь</a:t>
            </a:r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”</a:t>
            </a:r>
            <a:b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 Аппликация “</a:t>
            </a:r>
            <a:r>
              <a:rPr lang="ru-RU" sz="3200" b="1" i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Яблочко</a:t>
            </a:r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”</a:t>
            </a:r>
            <a:b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</a:t>
            </a:r>
            <a:r>
              <a:rPr lang="ru-RU" sz="3200" b="1" dirty="0" err="1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пластилинография</a:t>
            </a:r>
            <a:r>
              <a:rPr lang="ru-RU" sz="32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«р</a:t>
            </a:r>
            <a:r>
              <a:rPr lang="ru-RU" sz="3200" b="1" i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ябиновые бусы», «осеннее дерево»</a:t>
            </a:r>
            <a:endParaRPr lang="ru-RU" sz="32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72264" y="5072074"/>
            <a:ext cx="2419336" cy="125252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Содержимое 7" descr="P1120231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10528565" y="4258289"/>
            <a:ext cx="2487721" cy="1972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.</a:t>
            </a:r>
            <a:b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700" b="1" u="sng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Игровая     деятельность.</a:t>
            </a:r>
            <a: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31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 Игры– манипуляции с муляжами овощей, фруктов.</a:t>
            </a:r>
            <a:br>
              <a:rPr lang="ru-RU" sz="31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 Театрализованная игра “</a:t>
            </a:r>
            <a:r>
              <a:rPr lang="ru-RU" sz="3100" b="1" i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Репка</a:t>
            </a:r>
            <a:r>
              <a:rPr lang="ru-RU" sz="31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”.</a:t>
            </a:r>
            <a:br>
              <a:rPr lang="ru-RU" sz="31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 С/</a:t>
            </a:r>
            <a:r>
              <a:rPr lang="ru-RU" sz="3100" b="1" dirty="0" err="1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р</a:t>
            </a:r>
            <a:r>
              <a:rPr lang="ru-RU" sz="31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игры </a:t>
            </a:r>
            <a:r>
              <a:rPr lang="ru-RU" sz="3100" b="1" i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:“Собираемся на прогулку”, “Кукла Маша готовит салат”, </a:t>
            </a:r>
            <a:br>
              <a:rPr lang="ru-RU" sz="3100" b="1" i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b="1" i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“Кукла идет гулять</a:t>
            </a:r>
            <a:r>
              <a:rPr lang="ru-RU" sz="31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”.</a:t>
            </a:r>
            <a:br>
              <a:rPr lang="ru-RU" sz="31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 Настольная игра “</a:t>
            </a:r>
            <a:r>
              <a:rPr lang="ru-RU" sz="3100" b="1" i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Домино” (овощи-фрукты</a:t>
            </a:r>
            <a:r>
              <a:rPr lang="ru-RU" sz="31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).</a:t>
            </a:r>
            <a:br>
              <a:rPr lang="ru-RU" sz="31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endParaRPr lang="ru-RU" sz="3100" b="1" dirty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04800" y="4643446"/>
            <a:ext cx="4191000" cy="1681154"/>
          </a:xfrm>
        </p:spPr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4071942"/>
            <a:ext cx="4343400" cy="2252658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686800" cy="3043808"/>
          </a:xfrm>
        </p:spPr>
        <p:txBody>
          <a:bodyPr/>
          <a:lstStyle/>
          <a:p>
            <a:r>
              <a:rPr lang="ru-RU" b="1" cap="none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 этап</a:t>
            </a:r>
            <a:br>
              <a:rPr lang="ru-RU" b="1" cap="none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cap="none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заключительный(30.10.13-31.10.13)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</a:rPr>
              <a:t>Осенний  Праздник  «</a:t>
            </a:r>
            <a:r>
              <a:rPr lang="ru-RU" sz="2400" dirty="0" err="1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</a:rPr>
              <a:t>Осень,осень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</a:rPr>
              <a:t>  в  гости  просим»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tx1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06814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</a:rPr>
              <a:t>Список  используемой литературы:</a:t>
            </a:r>
            <a:b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reflection blurRad="12700" stA="48000" endA="300" endPos="55000" dir="5400000" sy="-90000" algn="bl" rotWithShape="0"/>
                </a:effectLst>
              </a:rPr>
            </a:br>
            <a:r>
              <a:rPr lang="ru-RU" sz="1800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- Киселева Л. С. "Проектный метод в деятельности дошкольного учреждения"</a:t>
            </a:r>
            <a:r>
              <a:rPr lang="ru-RU" sz="1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1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В пособии представлены материалы по использованию проектного метода, созданию образовательного пространства и развитию творческих познавательных интересов. Это пособие помогло составить план работы, поставить цель, задачи.</a:t>
            </a:r>
            <a:br>
              <a:rPr lang="ru-RU" sz="1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- </a:t>
            </a:r>
            <a:r>
              <a:rPr lang="ru-RU" sz="1800" u="sng" dirty="0" err="1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Теплюк</a:t>
            </a:r>
            <a:r>
              <a:rPr lang="ru-RU" sz="1800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С. Н. «Занятия на прогулках с детьми младшего дошкольного возраста».</a:t>
            </a:r>
            <a:r>
              <a:rPr lang="ru-RU" sz="1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1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Изучив пособие, ознакомилась с методикой проведения экскурсий, прогулок, использованием игровой деятельности в дошкольной педагогике.</a:t>
            </a:r>
            <a:br>
              <a:rPr lang="ru-RU" sz="1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- Рыжова Н. А. «Экологическое образование в детском саду»</a:t>
            </a:r>
            <a:r>
              <a:rPr lang="ru-RU" sz="1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. В книге анализируется содержание и современное состояние экологического образования дошкольников. Из книги я взяла рекомендации по созданию предметной развивающей среды.</a:t>
            </a:r>
            <a:br>
              <a:rPr lang="ru-RU" sz="1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- Николаева С. Н. «Методика экологического воспитания дошкольников». </a:t>
            </a:r>
            <a:r>
              <a:rPr lang="ru-RU" sz="1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Изучила технологии и методы эколого-воспитательной работы.</a:t>
            </a:r>
            <a:br>
              <a:rPr lang="ru-RU" sz="1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- </a:t>
            </a:r>
            <a:r>
              <a:rPr lang="ru-RU" sz="1800" u="sng" dirty="0" err="1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Молодова</a:t>
            </a:r>
            <a:r>
              <a:rPr lang="ru-RU" sz="1800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Л. П. «Игровые экологические занятия с детьми» </a:t>
            </a:r>
            <a:r>
              <a:rPr lang="ru-RU" sz="1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Из пособия взяла игровые занятия, фольклорный материал, который позволил разнообразить формы работы.</a:t>
            </a:r>
            <a:br>
              <a:rPr lang="ru-RU" sz="1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endParaRPr lang="ru-RU" sz="1800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2866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FA1604"/>
                </a:solidFill>
              </a:rPr>
              <a:t>        </a:t>
            </a:r>
            <a:r>
              <a:rPr lang="ru-RU" sz="5400" b="1" dirty="0" err="1" smtClean="0">
                <a:ln>
                  <a:solidFill>
                    <a:srgbClr val="00B050"/>
                  </a:solidFill>
                </a:ln>
                <a:solidFill>
                  <a:srgbClr val="FA1604"/>
                </a:solidFill>
              </a:rPr>
              <a:t>Фотоотчет</a:t>
            </a:r>
            <a:r>
              <a:rPr lang="ru-RU" sz="5400" b="1" dirty="0" smtClean="0">
                <a:ln>
                  <a:solidFill>
                    <a:srgbClr val="00B050"/>
                  </a:solidFill>
                </a:ln>
                <a:solidFill>
                  <a:srgbClr val="FA1604"/>
                </a:solidFill>
              </a:rPr>
              <a:t>.</a:t>
            </a:r>
            <a:endParaRPr lang="ru-RU" sz="5400" b="1" dirty="0">
              <a:ln>
                <a:solidFill>
                  <a:srgbClr val="00B050"/>
                </a:solidFill>
              </a:ln>
              <a:solidFill>
                <a:srgbClr val="FA1604"/>
              </a:solidFill>
            </a:endParaRPr>
          </a:p>
        </p:txBody>
      </p:sp>
      <p:pic>
        <p:nvPicPr>
          <p:cNvPr id="1026" name="Picture 2" descr="E:\фото1\DSC001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3571900" cy="26789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7" name="Picture 3" descr="E:\фото1\DSC001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2357430"/>
            <a:ext cx="4143371" cy="3107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 advTm="10000">
    <p:wheel spokes="8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857232"/>
            <a:ext cx="8686800" cy="84124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Осень, осень  погоди!</a:t>
            </a:r>
            <a:br>
              <a:rPr lang="ru-RU" b="1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</a:br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И  с  дождями  не  спиши</a:t>
            </a:r>
            <a:r>
              <a:rPr lang="ru-RU" dirty="0" smtClean="0"/>
              <a:t>,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E:\фото1\DSC0015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928802"/>
            <a:ext cx="5143504" cy="385762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heel spokes="8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Осень наступила.</a:t>
            </a:r>
            <a:br>
              <a:rPr lang="ru-RU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</a:br>
            <a:r>
              <a:rPr lang="ru-RU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Высохли цветы</a:t>
            </a:r>
            <a:endParaRPr lang="ru-RU" dirty="0">
              <a:ln>
                <a:solidFill>
                  <a:srgbClr val="00B050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3074" name="Picture 2" descr="E:\фото1\DSC001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14481" y="1785927"/>
            <a:ext cx="6286511" cy="471488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 advTm="10000">
    <p:wheel spokes="8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Первый лист опавший кружит на ветру, </a:t>
            </a:r>
            <a:br>
              <a:rPr lang="ru-RU" sz="2800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</a:br>
            <a:r>
              <a:rPr lang="ru-RU" sz="2800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        Я букет в пригоршню яркий соберу</a:t>
            </a:r>
            <a:endParaRPr lang="ru-RU" sz="2800" dirty="0">
              <a:ln>
                <a:solidFill>
                  <a:srgbClr val="00B050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6146" name="Picture 2" descr="E:\фото1\DSC0016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1714488"/>
            <a:ext cx="5715008" cy="428625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heel spokes="8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sz="2800" b="1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Листья  уронила осень</a:t>
            </a:r>
            <a:br>
              <a:rPr lang="ru-RU" sz="2800" b="1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</a:br>
            <a:r>
              <a:rPr lang="ru-RU" sz="2800" b="1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Постелила  нам  ковер</a:t>
            </a:r>
            <a:br>
              <a:rPr lang="ru-RU" sz="2800" b="1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</a:br>
            <a:r>
              <a:rPr lang="ru-RU" sz="2800" b="1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По  нему  бежим  мы  с  другом</a:t>
            </a:r>
            <a:br>
              <a:rPr lang="ru-RU" sz="2800" b="1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</a:br>
            <a:r>
              <a:rPr lang="ru-RU" sz="2800" b="1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Не  хотим  идти  домой.</a:t>
            </a:r>
            <a:endParaRPr lang="ru-RU" sz="2800" b="1" dirty="0">
              <a:ln>
                <a:solidFill>
                  <a:srgbClr val="00B050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8194" name="Picture 2" descr="E:\фото1\DSC001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8" y="2303827"/>
            <a:ext cx="5357850" cy="40183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 advTm="10000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9523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Вид проекта </a:t>
            </a:r>
            <a:r>
              <a:rPr lang="ru-RU" sz="27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: </a:t>
            </a:r>
            <a:r>
              <a:rPr lang="ru-RU" sz="2700" b="1" dirty="0" err="1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исследовательско</a:t>
            </a:r>
            <a:r>
              <a:rPr lang="ru-RU" sz="27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-творческий </a:t>
            </a:r>
            <a:r>
              <a:rPr lang="ru-RU" sz="2700" b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.</a:t>
            </a:r>
            <a:r>
              <a:rPr lang="ru-RU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/>
            </a:r>
            <a:br>
              <a:rPr lang="ru-RU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Срок проекта : </a:t>
            </a:r>
            <a:r>
              <a:rPr lang="ru-RU" sz="27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с</a:t>
            </a:r>
            <a:r>
              <a:rPr lang="ru-RU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 </a:t>
            </a:r>
            <a:r>
              <a:rPr lang="ru-RU" sz="27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01.10.19 по 31.10.19</a:t>
            </a:r>
            <a:r>
              <a:rPr lang="ru-RU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/>
            </a:r>
            <a:br>
              <a:rPr lang="ru-RU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Участники проекта: </a:t>
            </a:r>
            <a:r>
              <a:rPr lang="ru-RU" sz="27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дети 2-ой младшей группы , воспитатель, родители</a:t>
            </a:r>
            <a:r>
              <a:rPr lang="ru-RU" sz="2700" b="1" dirty="0" smtClean="0">
                <a:cs typeface="Aharoni" pitchFamily="2" charset="-79"/>
              </a:rPr>
              <a:t>, </a:t>
            </a:r>
            <a:r>
              <a:rPr lang="ru-RU" sz="27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 музыкальный руководитель.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1953334" y="3890664"/>
            <a:ext cx="52373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8" name="Picture 2" descr="E:\фото1\DSC001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5" y="3071810"/>
            <a:ext cx="4191029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n>
                  <a:solidFill>
                    <a:srgbClr val="00B050"/>
                  </a:solidFill>
                </a:ln>
              </a:rPr>
              <a:t>Закружился надо мной</a:t>
            </a:r>
            <a:br>
              <a:rPr lang="ru-RU" b="1" dirty="0" smtClean="0">
                <a:ln>
                  <a:solidFill>
                    <a:srgbClr val="00B050"/>
                  </a:solidFill>
                </a:ln>
              </a:rPr>
            </a:br>
            <a:r>
              <a:rPr lang="ru-RU" b="1" dirty="0" smtClean="0">
                <a:ln>
                  <a:solidFill>
                    <a:srgbClr val="00B050"/>
                  </a:solidFill>
                </a:ln>
              </a:rPr>
              <a:t>Дождь из листьев озорной.</a:t>
            </a:r>
            <a:br>
              <a:rPr lang="ru-RU" b="1" dirty="0" smtClean="0">
                <a:ln>
                  <a:solidFill>
                    <a:srgbClr val="00B050"/>
                  </a:solidFill>
                </a:ln>
              </a:rPr>
            </a:br>
            <a:endParaRPr lang="ru-RU" dirty="0">
              <a:ln>
                <a:solidFill>
                  <a:srgbClr val="00B050"/>
                </a:solidFill>
              </a:ln>
            </a:endParaRPr>
          </a:p>
        </p:txBody>
      </p:sp>
      <p:pic>
        <p:nvPicPr>
          <p:cNvPr id="9218" name="Picture 2" descr="E:\фото1\DSC0016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38292" y="2357430"/>
            <a:ext cx="5524505" cy="41433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 advTm="10000">
    <p:wheel spokes="8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Лист кружится золотой,</a:t>
            </a:r>
            <a:br>
              <a:rPr lang="ru-RU" sz="2400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</a:br>
            <a:r>
              <a:rPr lang="ru-RU" sz="2400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Легкий, праздничный такой.</a:t>
            </a:r>
            <a:br>
              <a:rPr lang="ru-RU" sz="2400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</a:br>
            <a:r>
              <a:rPr lang="ru-RU" sz="2400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Лес смотреть ложится сны –</a:t>
            </a:r>
            <a:br>
              <a:rPr lang="ru-RU" sz="2400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</a:br>
            <a:r>
              <a:rPr lang="ru-RU" sz="2400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Не будите!</a:t>
            </a:r>
            <a:br>
              <a:rPr lang="ru-RU" sz="2400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</a:br>
            <a:r>
              <a:rPr lang="ru-RU" sz="2400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До весны!!!</a:t>
            </a:r>
            <a:endParaRPr lang="ru-RU" sz="2400" dirty="0">
              <a:ln>
                <a:solidFill>
                  <a:srgbClr val="00B050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7170" name="Picture 2" descr="E:\фото1\DSC0017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2143092"/>
            <a:ext cx="5715040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 advTm="10000">
    <p:wheel spokes="8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</a:t>
            </a:r>
            <a:r>
              <a:rPr lang="ru-RU" b="1" dirty="0" smtClean="0">
                <a:ln>
                  <a:solidFill>
                    <a:srgbClr val="00B050"/>
                  </a:solidFill>
                </a:ln>
              </a:rPr>
              <a:t>Фотогазета  «</a:t>
            </a:r>
            <a:r>
              <a:rPr lang="ru-RU" b="1" dirty="0" err="1" smtClean="0">
                <a:ln>
                  <a:solidFill>
                    <a:srgbClr val="00B050"/>
                  </a:solidFill>
                </a:ln>
              </a:rPr>
              <a:t>мЫ</a:t>
            </a:r>
            <a:r>
              <a:rPr lang="ru-RU" b="1" dirty="0" smtClean="0">
                <a:ln>
                  <a:solidFill>
                    <a:srgbClr val="00B050"/>
                  </a:solidFill>
                </a:ln>
              </a:rPr>
              <a:t>  и  осень»</a:t>
            </a:r>
            <a:endParaRPr lang="ru-RU" b="1" dirty="0">
              <a:ln>
                <a:solidFill>
                  <a:srgbClr val="00B050"/>
                </a:solidFill>
              </a:ln>
            </a:endParaRPr>
          </a:p>
        </p:txBody>
      </p:sp>
      <p:pic>
        <p:nvPicPr>
          <p:cNvPr id="10242" name="Picture 2" descr="E:\Фото детсад\IMG_17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571611"/>
            <a:ext cx="7643866" cy="509591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 advTm="10000">
    <p:wheel spokes="8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«</a:t>
            </a:r>
            <a:r>
              <a:rPr lang="ru-RU" b="1" dirty="0" err="1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РепкА</a:t>
            </a:r>
            <a:r>
              <a:rPr lang="ru-RU" b="1" dirty="0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» –</a:t>
            </a:r>
            <a:r>
              <a:rPr lang="ru-RU" b="1" dirty="0" err="1" smtClean="0">
                <a:ln>
                  <a:solidFill>
                    <a:srgbClr val="00B050"/>
                  </a:solidFill>
                </a:ln>
                <a:solidFill>
                  <a:schemeClr val="tx1"/>
                </a:solidFill>
              </a:rPr>
              <a:t>драмматизация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1266" name="Picture 2" descr="E:\Фото детсад\IMG_17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285860"/>
            <a:ext cx="7786710" cy="5191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 advTm="10000">
    <p:wheel spokes="8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</a:rPr>
              <a:t>ПРАЗДНИК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</a:rPr>
              <a:t>  «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</a:rPr>
              <a:t>Осень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</a:rPr>
              <a:t>  </a:t>
            </a:r>
            <a:r>
              <a:rPr lang="ru-RU" b="1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</a:rPr>
              <a:t>золотая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</a:rPr>
              <a:t>»</a:t>
            </a:r>
            <a:endParaRPr lang="ru-RU" dirty="0">
              <a:ln>
                <a:solidFill>
                  <a:schemeClr val="tx1"/>
                </a:solidFill>
              </a:ln>
              <a:solidFill>
                <a:srgbClr val="00B050"/>
              </a:solidFill>
            </a:endParaRPr>
          </a:p>
        </p:txBody>
      </p:sp>
      <p:pic>
        <p:nvPicPr>
          <p:cNvPr id="1026" name="Picture 2" descr="C:\Users\Comp-7\Desktop\утренник\PA24047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3954200" cy="29655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27" name="Picture 3" descr="C:\Users\Comp-7\Desktop\утренник\PA24046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3960440" cy="29701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ransition advClick="0" advTm="10000">
    <p:wheel spokes="8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>
                  <a:solidFill>
                    <a:schemeClr val="tx2"/>
                  </a:solidFill>
                </a:ln>
                <a:solidFill>
                  <a:srgbClr val="00B050"/>
                </a:solidFill>
              </a:rPr>
              <a:t>Поделки  из  природного      материала</a:t>
            </a:r>
            <a:endParaRPr lang="ru-RU" b="1" dirty="0">
              <a:ln>
                <a:solidFill>
                  <a:schemeClr val="tx2"/>
                </a:solidFill>
              </a:ln>
              <a:solidFill>
                <a:srgbClr val="00B050"/>
              </a:solidFill>
            </a:endParaRPr>
          </a:p>
        </p:txBody>
      </p:sp>
      <p:pic>
        <p:nvPicPr>
          <p:cNvPr id="2051" name="Picture 3" descr="C:\Users\Comp-7\Desktop\Алексеева света фото\DSC01958 — копия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16832"/>
            <a:ext cx="5832648" cy="43744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ransition advClick="0" advTm="10000">
    <p:wheel spokes="8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Comp-7\Desktop\Алексеева света фото\DSC0196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3168352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075" name="Picture 3" descr="C:\Users\Comp-7\Desktop\Алексеева света фото\DSC_028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0038" y="3429000"/>
            <a:ext cx="4691799" cy="3116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3076" name="Picture 4" descr="C:\Users\Comp-7\Desktop\Алексеева света фото\DSC0196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4664"/>
            <a:ext cx="3460255" cy="25951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90070747"/>
      </p:ext>
    </p:extLst>
  </p:cSld>
  <p:clrMapOvr>
    <a:masterClrMapping/>
  </p:clrMapOvr>
  <p:transition advClick="0" advTm="10000">
    <p:wheel spokes="8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3691880"/>
          </a:xfrm>
        </p:spPr>
        <p:txBody>
          <a:bodyPr/>
          <a:lstStyle/>
          <a:p>
            <a:r>
              <a:rPr lang="ru-RU" dirty="0" smtClean="0"/>
              <a:t>      </a:t>
            </a:r>
            <a:r>
              <a:rPr lang="ru-RU" sz="4000" b="1" dirty="0" smtClean="0">
                <a:solidFill>
                  <a:srgbClr val="C000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Спасибо за внимание!!!</a:t>
            </a:r>
            <a:endParaRPr lang="ru-RU" sz="4000" b="1" dirty="0">
              <a:solidFill>
                <a:srgbClr val="C000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 </a:t>
            </a:r>
            <a:r>
              <a:rPr lang="ru-RU" sz="2400" b="0" dirty="0" smtClean="0">
                <a:solidFill>
                  <a:schemeClr val="tx1"/>
                </a:solidFill>
                <a:cs typeface="Aharoni" pitchFamily="2" charset="-79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cs typeface="Aharoni" pitchFamily="2" charset="-79"/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Цель проекта:</a:t>
            </a:r>
            <a:r>
              <a:rPr lang="ru-RU" sz="2400" dirty="0" smtClean="0"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400" dirty="0" smtClean="0"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1. Приобщить дошкольников к наблюдению за приметами осени. </a:t>
            </a:r>
            <a:b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 3. Закрепить умение различать, называть растения; описывать предметы, замечая их характерные признаки. </a:t>
            </a:r>
            <a:b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4. Развивать эмоциональную отзывчивость </a:t>
            </a:r>
            <a:r>
              <a:rPr lang="ru-RU" sz="2400" dirty="0" smtClean="0"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/>
            </a:r>
            <a:br>
              <a:rPr lang="ru-RU" sz="2400" dirty="0" smtClean="0"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</a:br>
            <a:r>
              <a:rPr lang="ru-RU" sz="3200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Задачи проекта:</a:t>
            </a:r>
            <a:r>
              <a:rPr lang="ru-RU" sz="2400" dirty="0" smtClean="0"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400" dirty="0" smtClean="0"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1.Познакомить детей с характерными особенностями осени.</a:t>
            </a:r>
            <a:b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2. Формировать представления о правильных способах взаимодействия с объектами природы.</a:t>
            </a:r>
            <a:b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3. Формировать представления о труде взрослых в природе.</a:t>
            </a:r>
            <a:b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4. Развивать интерес к наблюдению за объектами и явлениями природы.</a:t>
            </a:r>
            <a:r>
              <a:rPr lang="ru-RU" sz="2400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400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endParaRPr lang="ru-RU" sz="2400" dirty="0">
              <a:solidFill>
                <a:schemeClr val="tx1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cs typeface="Aharoni" pitchFamily="2" charset="-79"/>
            </a:endParaRPr>
          </a:p>
        </p:txBody>
      </p:sp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ln w="1905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Актуальность</a:t>
            </a:r>
            <a:endParaRPr lang="ru-RU" b="1" dirty="0">
              <a:ln w="1905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 Воспитание бережного и заботливого отношения к живой и неживой природе возможно тогда, когда дети будут располагать хотя бы элементарными знаниями о них, овладеют несложными способами выращивания растений, наблюдать природу, видеть её красоту. На этой основе и формируется любовь детей к природе, родному краю. Приобретённые в детстве умение видеть и слушать природу такой, какая она есть в действительности, вызывает у детей глубокий интерес к ней, расширяет знания, способствует формированию характера и интересов</a:t>
            </a:r>
          </a:p>
        </p:txBody>
      </p:sp>
    </p:spTree>
    <p:extLst>
      <p:ext uri="{BB962C8B-B14F-4D97-AF65-F5344CB8AC3E}">
        <p14:creationId xmlns="" xmlns:p14="http://schemas.microsoft.com/office/powerpoint/2010/main" val="1184695790"/>
      </p:ext>
    </p:extLst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 </a:t>
            </a:r>
            <a:r>
              <a:rPr lang="ru-RU" sz="40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Этапы работы:</a:t>
            </a:r>
            <a:r>
              <a:rPr lang="ru-RU" dirty="0" smtClean="0">
                <a:solidFill>
                  <a:srgbClr val="FFC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dirty="0" smtClean="0">
                <a:solidFill>
                  <a:srgbClr val="FFC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dirty="0" smtClean="0">
                <a:solidFill>
                  <a:srgbClr val="FFC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    </a:t>
            </a:r>
            <a: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1.подготовительный этап</a:t>
            </a:r>
            <a:b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(01.10.13-03.10.13)</a:t>
            </a:r>
            <a:b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2.основной этап</a:t>
            </a:r>
            <a:b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(04.10.13-29.10.13)</a:t>
            </a:r>
            <a:b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     3.заключительный этап</a:t>
            </a:r>
            <a:b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(30.10.13-31.10.13</a:t>
            </a:r>
            <a:r>
              <a:rPr lang="ru-RU" sz="2400" b="1" dirty="0" smtClean="0">
                <a:solidFill>
                  <a:schemeClr val="tx1"/>
                </a:solidFill>
              </a:rPr>
              <a:t>)</a:t>
            </a:r>
            <a:endParaRPr lang="ru-RU" sz="2400" b="1" dirty="0">
              <a:solidFill>
                <a:srgbClr val="FFC000"/>
              </a:solidFill>
            </a:endParaRPr>
          </a:p>
        </p:txBody>
      </p:sp>
      <p:pic>
        <p:nvPicPr>
          <p:cNvPr id="5122" name="Picture 2" descr="E:\фото1\DSC001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0298" y="3143248"/>
            <a:ext cx="4095779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74665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 этап  </a:t>
            </a:r>
            <a:br>
              <a:rPr lang="ru-RU" sz="36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6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Подготовительный</a:t>
            </a:r>
            <a:r>
              <a:rPr lang="ru-RU" sz="3600" dirty="0" smtClean="0">
                <a:solidFill>
                  <a:srgbClr val="FFC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3600" dirty="0" smtClean="0">
                <a:solidFill>
                  <a:srgbClr val="FFC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7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 </a:t>
            </a:r>
            <a:br>
              <a:rPr lang="ru-RU" sz="27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</a:br>
            <a:r>
              <a:rPr lang="ru-RU" sz="27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  1.Создание развивающей среды:  подготовить материал для художественно – творческой деятельности,   подобрать художественную литературу, наглядный материал.</a:t>
            </a:r>
            <a:br>
              <a:rPr lang="ru-RU" sz="27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</a:br>
            <a:r>
              <a:rPr lang="ru-RU" sz="27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  <a:t>2.Сотрудничество с родителями: участие в выставке работ на тему осени, разучивание стихотворений об осени, беседы с родителями о необходимом участии в воспитательно-образовательном процессе.</a:t>
            </a:r>
            <a:br>
              <a:rPr lang="ru-RU" sz="2700" b="1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cs typeface="Aharoni" pitchFamily="2" charset="-79"/>
              </a:rPr>
            </a:br>
            <a:endParaRPr lang="ru-RU" sz="2700" b="1" dirty="0">
              <a:solidFill>
                <a:schemeClr val="tx1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cs typeface="Aharoni" pitchFamily="2" charset="-79"/>
            </a:endParaRPr>
          </a:p>
        </p:txBody>
      </p:sp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609329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2 этап </a:t>
            </a:r>
            <a:br>
              <a:rPr lang="ru-RU" sz="31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3100" b="1" dirty="0" smtClean="0"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ОСНОВНОЙ (04.10.13-29.10.13)</a:t>
            </a:r>
            <a:r>
              <a:rPr lang="ru-RU" sz="22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2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0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2700" b="1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Речевое  развитие</a:t>
            </a:r>
            <a:r>
              <a:rPr lang="ru-RU" sz="2700" b="1" u="sng" dirty="0" smtClean="0">
                <a:ln>
                  <a:solidFill>
                    <a:srgbClr val="00B050"/>
                  </a:solidFill>
                </a:ln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:</a:t>
            </a:r>
            <a:r>
              <a:rPr lang="ru-RU" sz="20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/>
            </a:r>
            <a:br>
              <a:rPr lang="ru-RU" sz="20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</a:br>
            <a:r>
              <a:rPr lang="ru-RU" sz="20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  Ситуативная беседа “Оденем куклу на прогулку”, “Как собирали урожай”.</a:t>
            </a:r>
            <a:br>
              <a:rPr lang="ru-RU" sz="20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</a:br>
            <a:r>
              <a:rPr lang="ru-RU" sz="20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* Составление коротких рассказов по теме “Осень”</a:t>
            </a:r>
            <a:br>
              <a:rPr lang="ru-RU" sz="20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</a:br>
            <a:r>
              <a:rPr lang="ru-RU" sz="20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* Дидактические игры: “Что растет в саду? ”, “Что растет в огороде? ”, “Узнай и назови”, “Узнай на вкус”, “Что бывает осенью? ”, “Чего не стало? ”</a:t>
            </a:r>
            <a:br>
              <a:rPr lang="ru-RU" sz="20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</a:br>
            <a:r>
              <a:rPr lang="ru-RU" sz="20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* Пальчиковые игры: “Погода”, “Пальчики в лесу”, “Засолка капусты”, “Прогулка”, “Капуста”, “Погода”</a:t>
            </a:r>
            <a:br>
              <a:rPr lang="ru-RU" sz="20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</a:br>
            <a:r>
              <a:rPr lang="ru-RU" sz="20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>* Дыхательные упражнения: “Листопад”, “Чья птичка улетит дальше? ” </a:t>
            </a:r>
            <a:br>
              <a:rPr lang="ru-RU" sz="20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</a:br>
            <a:r>
              <a:rPr lang="ru-RU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  <a:t/>
            </a:r>
            <a:br>
              <a:rPr lang="ru-RU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>  </a:t>
            </a:r>
            <a:endParaRPr lang="ru-RU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221088"/>
            <a:ext cx="8686800" cy="1859037"/>
          </a:xfrm>
        </p:spPr>
        <p:txBody>
          <a:bodyPr>
            <a:noAutofit/>
          </a:bodyPr>
          <a:lstStyle/>
          <a:p>
            <a:r>
              <a:rPr lang="ru-RU" sz="2400" b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 Разучивание </a:t>
            </a:r>
            <a:r>
              <a:rPr lang="ru-RU" sz="2400" b="1" i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стих. </a:t>
            </a:r>
            <a:r>
              <a:rPr lang="ru-RU" sz="2400" b="1" i="1" dirty="0" err="1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Берестова</a:t>
            </a:r>
            <a:r>
              <a:rPr lang="ru-RU" sz="2400" b="1" i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“Листопад”, “ Октябрь”.</a:t>
            </a:r>
            <a:br>
              <a:rPr lang="ru-RU" sz="2400" b="1" i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400" b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 Слушание </a:t>
            </a:r>
            <a:r>
              <a:rPr lang="ru-RU" sz="2400" b="1" i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стих. Ю. </a:t>
            </a:r>
            <a:r>
              <a:rPr lang="ru-RU" sz="2400" b="1" i="1" dirty="0" err="1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Тувима</a:t>
            </a:r>
            <a:r>
              <a:rPr lang="ru-RU" sz="2400" b="1" i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“Овощи “.</a:t>
            </a:r>
            <a:br>
              <a:rPr lang="ru-RU" sz="2400" b="1" i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400" b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 Чтени</a:t>
            </a:r>
            <a:r>
              <a:rPr lang="ru-RU" sz="2400" b="1" i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е </a:t>
            </a:r>
            <a:r>
              <a:rPr lang="ru-RU" sz="2400" b="1" i="1" dirty="0" err="1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б.н.с</a:t>
            </a:r>
            <a:r>
              <a:rPr lang="ru-RU" sz="2400" b="1" i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. “Пых”, </a:t>
            </a:r>
            <a:r>
              <a:rPr lang="ru-RU" sz="2400" b="1" i="1" dirty="0" err="1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р.н.с</a:t>
            </a:r>
            <a:r>
              <a:rPr lang="ru-RU" sz="2400" b="1" i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. “Репка”, </a:t>
            </a:r>
            <a:r>
              <a:rPr lang="ru-RU" sz="2400" b="1" i="1" dirty="0" err="1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Бахлеровой</a:t>
            </a:r>
            <a:r>
              <a:rPr lang="ru-RU" sz="2400" b="1" i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“Капустный лист”, “Как помидор покраснел”, </a:t>
            </a:r>
            <a:br>
              <a:rPr lang="ru-RU" sz="2400" b="1" i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400" b="1" i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“Чудесное лукошко” – отгадывание загадок про овощи.</a:t>
            </a:r>
            <a:br>
              <a:rPr lang="ru-RU" sz="2400" b="1" i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400" b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Драматизация сказки</a:t>
            </a:r>
            <a:r>
              <a:rPr lang="ru-RU" sz="2400" b="1" i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 “Репка”.</a:t>
            </a:r>
            <a:r>
              <a:rPr lang="ru-RU" sz="2400" b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400" b="1" dirty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endParaRPr lang="ru-RU" sz="2400" dirty="0"/>
          </a:p>
        </p:txBody>
      </p:sp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3187824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ru-RU" sz="1800" b="1" dirty="0" smtClean="0">
                <a:ln>
                  <a:solidFill>
                    <a:srgbClr val="002060"/>
                  </a:solidFill>
                </a:ln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2800" b="1" dirty="0" smtClean="0">
                <a:ln>
                  <a:solidFill>
                    <a:srgbClr val="30C649"/>
                  </a:solidFill>
                </a:ln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Познавательное   развитие</a:t>
            </a:r>
            <a:r>
              <a:rPr lang="ru-RU" sz="1800" b="1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1800" b="1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* Игры с природным материалом (</a:t>
            </a:r>
            <a:r>
              <a:rPr lang="ru-RU" sz="1800" b="1" i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шишки, листья, желуди, семена деревьев</a:t>
            </a:r>
            <a:r>
              <a:rPr lang="ru-RU" sz="18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 и др.) </a:t>
            </a:r>
            <a:br>
              <a:rPr lang="ru-RU" sz="18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 Дидактические игры: </a:t>
            </a:r>
            <a:r>
              <a:rPr lang="ru-RU" sz="1800" b="1" i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“Сколько– листочков? ”, “С какой ветки детка?”, “Сложи картинку”, “Большой– маленький”, “Найди такой же листик”, “Разложи овощи-фрукты по корзиночкам”, “Чудесный мешочек”, “Отгадай на вкус”,лото “Времена года”.</a:t>
            </a:r>
            <a:br>
              <a:rPr lang="ru-RU" sz="1800" b="1" i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18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 Наблюдения на прогулке за осенними цветами, листопадом, небом, ветром, птицами, работой дворника, дождем, погодой</a:t>
            </a:r>
            <a:endParaRPr lang="ru-RU" sz="1800" dirty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Содержимое 4" descr="P112023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517240" y="3739344"/>
            <a:ext cx="364502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Содержимое 11" descr="P112023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 rot="5400000">
            <a:off x="4548136" y="3740895"/>
            <a:ext cx="3645024" cy="2589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042974"/>
          </a:xfrm>
        </p:spPr>
        <p:txBody>
          <a:bodyPr>
            <a:noAutofit/>
          </a:bodyPr>
          <a:lstStyle/>
          <a:p>
            <a:r>
              <a:rPr lang="ru-RU" sz="1800" b="1" u="sng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ru-RU" sz="18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1800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2800" b="1" dirty="0" smtClean="0">
                <a:solidFill>
                  <a:srgbClr val="00B05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Социально-коммуникативное  развитие</a:t>
            </a:r>
            <a:endParaRPr lang="ru-RU" sz="2800" b="1" dirty="0">
              <a:solidFill>
                <a:srgbClr val="00B05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410604" cy="4724400"/>
          </a:xfrm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</a:rPr>
              <a:t>знакомить с правилами поведения в природе: нельзя брать в рот растения, грибы. . Ситуативные беседы:…с мухомором .</a:t>
            </a:r>
          </a:p>
          <a:p>
            <a:r>
              <a:rPr lang="ru-RU" b="1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/>
                </a:solidFill>
              </a:rPr>
              <a:t> Труд - воспитывать интерес к труду взрослого. - поддерживать желание помогать взрослым</a:t>
            </a:r>
            <a:r>
              <a:rPr lang="ru-RU" dirty="0" smtClean="0"/>
              <a:t>. </a:t>
            </a:r>
          </a:p>
          <a:p>
            <a:r>
              <a:rPr lang="ru-RU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 Сбор листьев для гербария.</a:t>
            </a:r>
            <a:br>
              <a:rPr lang="ru-RU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 Сбор семян цветов.</a:t>
            </a:r>
            <a:br>
              <a:rPr lang="ru-RU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b="1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* Уборка территории</a:t>
            </a:r>
            <a:endParaRPr lang="ru-RU" dirty="0"/>
          </a:p>
        </p:txBody>
      </p:sp>
    </p:spTree>
  </p:cSld>
  <p:clrMapOvr>
    <a:masterClrMapping/>
  </p:clrMapOvr>
  <p:transition advClick="0" advTm="10000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1021</TotalTime>
  <Words>160</Words>
  <Application>Microsoft Office PowerPoint</Application>
  <PresentationFormat>Экран (4:3)</PresentationFormat>
  <Paragraphs>39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Трек</vt:lpstr>
      <vt:lpstr>МАДОУ «детский сад «Росинка»     </vt:lpstr>
      <vt:lpstr>Вид проекта : исследовательско-творческий . Срок проекта : с 01.10.19 по 31.10.19 Участники проекта: дети 2-ой младшей группы , воспитатель, родители,  музыкальный руководитель. </vt:lpstr>
      <vt:lpstr>   Цель проекта: 1. Приобщить дошкольников к наблюдению за приметами осени.   3. Закрепить умение различать, называть растения; описывать предметы, замечая их характерные признаки.  4. Развивать эмоциональную отзывчивость   Задачи проекта: 1.Познакомить детей с характерными особенностями осени. 2. Формировать представления о правильных способах взаимодействия с объектами природы. 3. Формировать представления о труде взрослых в природе. 4. Развивать интерес к наблюдению за объектами и явлениями природы. </vt:lpstr>
      <vt:lpstr> Актуальность</vt:lpstr>
      <vt:lpstr>    Этапы работы:        1.подготовительный этап (01.10.13-03.10.13) 2.основной этап (04.10.13-29.10.13)        3.заключительный этап (30.10.13-31.10.13)</vt:lpstr>
      <vt:lpstr>1 этап   Подготовительный     1.Создание развивающей среды:  подготовить материал для художественно – творческой деятельности,   подобрать художественную литературу, наглядный материал. 2.Сотрудничество с родителями: участие в выставке работ на тему осени, разучивание стихотворений об осени, беседы с родителями о необходимом участии в воспитательно-образовательном процессе. </vt:lpstr>
      <vt:lpstr>2 этап  ОСНОВНОЙ (04.10.13-29.10.13)  Речевое  развитие:   Ситуативная беседа “Оденем куклу на прогулку”, “Как собирали урожай”. * Составление коротких рассказов по теме “Осень” * Дидактические игры: “Что растет в саду? ”, “Что растет в огороде? ”, “Узнай и назови”, “Узнай на вкус”, “Что бывает осенью? ”, “Чего не стало? ” * Пальчиковые игры: “Погода”, “Пальчики в лесу”, “Засолка капусты”, “Прогулка”, “Капуста”, “Погода” * Дыхательные упражнения: “Листопад”, “Чья птичка улетит дальше? ”       </vt:lpstr>
      <vt:lpstr> Познавательное   развитие   * Игры с природным материалом (шишки, листья, желуди, семена деревьев и др.)  * Дидактические игры: “Сколько– листочков? ”, “С какой ветки детка?”, “Сложи картинку”, “Большой– маленький”, “Найди такой же листик”, “Разложи овощи-фрукты по корзиночкам”, “Чудесный мешочек”, “Отгадай на вкус”,лото “Времена года”. * Наблюдения на прогулке за осенними цветами, листопадом, небом, ветром, птицами, работой дворника, дождем, погодой</vt:lpstr>
      <vt:lpstr>  Социально-коммуникативное  развитие</vt:lpstr>
      <vt:lpstr> Художественно-эстетическое  развитие  * Слушание: “Осенью” муз. С. Майкопара. * Пение: “Дождик” рус. нар. мел., обр. В Фере. * Музыкально-ритмические игры: “Тут грибок, там грибок”, “Прятки с листочками” муз. Вихаревой.  *Инсценировка песни “Огородная-хороводная”, муз. Можжевеловой. * Ритмическая игра на ложках “Дождик” р.н.м. </vt:lpstr>
      <vt:lpstr>Слайд 11</vt:lpstr>
      <vt:lpstr>      .       Игровая     деятельность.   * Игры– манипуляции с муляжами овощей, фруктов. * Театрализованная игра “Репка”. * С/р игры :“Собираемся на прогулку”, “Кукла Маша готовит салат”,  “Кукла идет гулять”. * Настольная игра “Домино” (овощи-фрукты). </vt:lpstr>
      <vt:lpstr>3 этап заключительный(30.10.13-31.10.13) Осенний  Праздник  «Осень,осень  в  гости  просим»</vt:lpstr>
      <vt:lpstr>Список  используемой литературы: - Киселева Л. С. "Проектный метод в деятельности дошкольного учреждения" В пособии представлены материалы по использованию проектного метода, созданию образовательного пространства и развитию творческих познавательных интересов. Это пособие помогло составить план работы, поставить цель, задачи. - Теплюк С. Н. «Занятия на прогулках с детьми младшего дошкольного возраста». Изучив пособие, ознакомилась с методикой проведения экскурсий, прогулок, использованием игровой деятельности в дошкольной педагогике. - Рыжова Н. А. «Экологическое образование в детском саду». В книге анализируется содержание и современное состояние экологического образования дошкольников. Из книги я взяла рекомендации по созданию предметной развивающей среды. - Николаева С. Н. «Методика экологического воспитания дошкольников». Изучила технологии и методы эколого-воспитательной работы. - Молодова Л. П. «Игровые экологические занятия с детьми» Из пособия взяла игровые занятия, фольклорный материал, который позволил разнообразить формы работы. </vt:lpstr>
      <vt:lpstr>        Фотоотчет.</vt:lpstr>
      <vt:lpstr>Осень, осень  погоди! И  с  дождями  не  спиши, </vt:lpstr>
      <vt:lpstr>Осень наступила. Высохли цветы</vt:lpstr>
      <vt:lpstr>Первый лист опавший кружит на ветру,          Я букет в пригоршню яркий соберу</vt:lpstr>
      <vt:lpstr>Листья  уронила осень Постелила  нам  ковер По  нему  бежим  мы  с  другом Не  хотим  идти  домой.</vt:lpstr>
      <vt:lpstr>  Закружился надо мной Дождь из листьев озорной. </vt:lpstr>
      <vt:lpstr> Лист кружится золотой, Легкий, праздничный такой. Лес смотреть ложится сны – Не будите! До весны!!!</vt:lpstr>
      <vt:lpstr>    Фотогазета  «мЫ  и  осень»</vt:lpstr>
      <vt:lpstr>«РепкА» –драмматизация.</vt:lpstr>
      <vt:lpstr>ПРАЗДНИК  «Осень  золотая»</vt:lpstr>
      <vt:lpstr>Поделки  из  природного      материала</vt:lpstr>
      <vt:lpstr>Слайд 26</vt:lpstr>
      <vt:lpstr>      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д/c №16 г.о.Орехово-Зуево</dc:title>
  <dc:creator>марина</dc:creator>
  <cp:lastModifiedBy>Денис</cp:lastModifiedBy>
  <cp:revision>107</cp:revision>
  <dcterms:created xsi:type="dcterms:W3CDTF">2013-10-31T16:34:28Z</dcterms:created>
  <dcterms:modified xsi:type="dcterms:W3CDTF">2020-09-01T14:29:47Z</dcterms:modified>
</cp:coreProperties>
</file>