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4002" r:id="rId1"/>
  </p:sldMasterIdLst>
  <p:notesMasterIdLst>
    <p:notesMasterId r:id="rId10"/>
  </p:notesMasterIdLst>
  <p:sldIdLst>
    <p:sldId id="326" r:id="rId2"/>
    <p:sldId id="333" r:id="rId3"/>
    <p:sldId id="323" r:id="rId4"/>
    <p:sldId id="330" r:id="rId5"/>
    <p:sldId id="336" r:id="rId6"/>
    <p:sldId id="337" r:id="rId7"/>
    <p:sldId id="341" r:id="rId8"/>
    <p:sldId id="335" r:id="rId9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66FF"/>
    <a:srgbClr val="CACA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2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8FD95F-541D-48BC-B1B7-5A292BFD9D71}" type="datetimeFigureOut">
              <a:rPr lang="ru-RU" smtClean="0"/>
              <a:t>01.09.2020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AA26FE-F492-42F1-8D37-C8B98C0472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24364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A26FE-F492-42F1-8D37-C8B98C04725D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82445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A26FE-F492-42F1-8D37-C8B98C04725D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4307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06F1E">
                    <a:lumMod val="50000"/>
                  </a:srgbClr>
                </a:solidFill>
              </a:rPr>
              <a:pPr/>
              <a:t>01.09.2020</a:t>
            </a:fld>
            <a:endParaRPr lang="ru-RU">
              <a:solidFill>
                <a:srgbClr val="D06F1E">
                  <a:lumMod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06F1E">
                  <a:lumMod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06F1E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D06F1E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82804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06F1E">
                    <a:lumMod val="50000"/>
                  </a:srgbClr>
                </a:solidFill>
              </a:rPr>
              <a:pPr/>
              <a:t>01.09.2020</a:t>
            </a:fld>
            <a:endParaRPr lang="ru-RU">
              <a:solidFill>
                <a:srgbClr val="D06F1E">
                  <a:lumMod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06F1E">
                  <a:lumMod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06F1E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D06F1E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40112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06F1E">
                    <a:lumMod val="50000"/>
                  </a:srgbClr>
                </a:solidFill>
              </a:rPr>
              <a:pPr/>
              <a:t>01.09.2020</a:t>
            </a:fld>
            <a:endParaRPr lang="ru-RU">
              <a:solidFill>
                <a:srgbClr val="D06F1E">
                  <a:lumMod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06F1E">
                  <a:lumMod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06F1E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D06F1E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3731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06F1E">
                    <a:lumMod val="50000"/>
                  </a:srgbClr>
                </a:solidFill>
              </a:rPr>
              <a:pPr/>
              <a:t>01.09.2020</a:t>
            </a:fld>
            <a:endParaRPr lang="ru-RU">
              <a:solidFill>
                <a:srgbClr val="D06F1E">
                  <a:lumMod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06F1E">
                  <a:lumMod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06F1E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D06F1E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8162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06F1E">
                    <a:lumMod val="50000"/>
                  </a:srgbClr>
                </a:solidFill>
              </a:rPr>
              <a:pPr/>
              <a:t>01.09.2020</a:t>
            </a:fld>
            <a:endParaRPr lang="ru-RU">
              <a:solidFill>
                <a:srgbClr val="D06F1E">
                  <a:lumMod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06F1E">
                  <a:lumMod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06F1E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D06F1E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12799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06F1E">
                    <a:lumMod val="50000"/>
                  </a:srgbClr>
                </a:solidFill>
              </a:rPr>
              <a:pPr/>
              <a:t>01.09.2020</a:t>
            </a:fld>
            <a:endParaRPr lang="ru-RU">
              <a:solidFill>
                <a:srgbClr val="D06F1E">
                  <a:lumMod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06F1E">
                  <a:lumMod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06F1E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D06F1E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1001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06F1E">
                    <a:lumMod val="50000"/>
                  </a:srgbClr>
                </a:solidFill>
              </a:rPr>
              <a:pPr/>
              <a:t>01.09.2020</a:t>
            </a:fld>
            <a:endParaRPr lang="ru-RU">
              <a:solidFill>
                <a:srgbClr val="D06F1E">
                  <a:lumMod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06F1E">
                  <a:lumMod val="5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06F1E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D06F1E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93716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06F1E">
                    <a:lumMod val="50000"/>
                  </a:srgbClr>
                </a:solidFill>
              </a:rPr>
              <a:pPr/>
              <a:t>01.09.2020</a:t>
            </a:fld>
            <a:endParaRPr lang="ru-RU">
              <a:solidFill>
                <a:srgbClr val="D06F1E">
                  <a:lumMod val="5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06F1E">
                  <a:lumMod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06F1E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D06F1E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299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06F1E">
                    <a:lumMod val="50000"/>
                  </a:srgbClr>
                </a:solidFill>
              </a:rPr>
              <a:pPr/>
              <a:t>01.09.2020</a:t>
            </a:fld>
            <a:endParaRPr lang="ru-RU">
              <a:solidFill>
                <a:srgbClr val="D06F1E">
                  <a:lumMod val="5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06F1E">
                  <a:lumMod val="5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06F1E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D06F1E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56436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06F1E">
                    <a:lumMod val="50000"/>
                  </a:srgbClr>
                </a:solidFill>
              </a:rPr>
              <a:pPr/>
              <a:t>01.09.2020</a:t>
            </a:fld>
            <a:endParaRPr lang="ru-RU">
              <a:solidFill>
                <a:srgbClr val="D06F1E">
                  <a:lumMod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06F1E">
                  <a:lumMod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06F1E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D06F1E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76013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D06F1E">
                    <a:lumMod val="50000"/>
                  </a:srgbClr>
                </a:solidFill>
              </a:rPr>
              <a:pPr/>
              <a:t>01.09.2020</a:t>
            </a:fld>
            <a:endParaRPr lang="ru-RU">
              <a:solidFill>
                <a:srgbClr val="D06F1E">
                  <a:lumMod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06F1E">
                  <a:lumMod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srgbClr val="D06F1E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D06F1E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38275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B4C71EC6-210F-42DE-9C53-41977AD35B3D}" type="datetimeFigureOut">
              <a:rPr lang="ru-RU" smtClean="0">
                <a:solidFill>
                  <a:srgbClr val="D06F1E">
                    <a:lumMod val="50000"/>
                  </a:srgbClr>
                </a:solidFill>
                <a:latin typeface="Trebuchet MS" panose="020B060302020202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01.09.2020</a:t>
            </a:fld>
            <a:endParaRPr lang="ru-RU">
              <a:solidFill>
                <a:srgbClr val="D06F1E">
                  <a:lumMod val="50000"/>
                </a:srgbClr>
              </a:solidFill>
              <a:latin typeface="Trebuchet MS" panose="020B0603020202020204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srgbClr val="D06F1E">
                  <a:lumMod val="50000"/>
                </a:srgbClr>
              </a:solidFill>
              <a:latin typeface="Trebuchet MS" panose="020B0603020202020204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B19B0651-EE4F-4900-A07F-96A6BFA9D0F0}" type="slidenum">
              <a:rPr lang="ru-RU" smtClean="0">
                <a:solidFill>
                  <a:srgbClr val="D06F1E">
                    <a:lumMod val="50000"/>
                  </a:srgbClr>
                </a:solidFill>
                <a:latin typeface="Trebuchet MS" panose="020B060302020202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srgbClr val="D06F1E">
                  <a:lumMod val="50000"/>
                </a:srgbClr>
              </a:solidFill>
              <a:latin typeface="Trebuchet MS" panose="020B0603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871188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3" r:id="rId1"/>
    <p:sldLayoutId id="2147484004" r:id="rId2"/>
    <p:sldLayoutId id="2147484005" r:id="rId3"/>
    <p:sldLayoutId id="2147484006" r:id="rId4"/>
    <p:sldLayoutId id="2147484007" r:id="rId5"/>
    <p:sldLayoutId id="2147484008" r:id="rId6"/>
    <p:sldLayoutId id="2147484009" r:id="rId7"/>
    <p:sldLayoutId id="2147484010" r:id="rId8"/>
    <p:sldLayoutId id="2147484011" r:id="rId9"/>
    <p:sldLayoutId id="2147484012" r:id="rId10"/>
    <p:sldLayoutId id="214748401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187624" y="620688"/>
            <a:ext cx="6400800" cy="685800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0070C0"/>
                </a:solidFill>
                <a:latin typeface="Constantia" panose="02030602050306030303" pitchFamily="18" charset="0"/>
                <a:ea typeface="Batang" pitchFamily="18" charset="-127"/>
              </a:rPr>
              <a:t>ОПИСАНИЕ ПРОЕКТА</a:t>
            </a:r>
            <a:endParaRPr lang="ru-RU" sz="3200" b="1" dirty="0">
              <a:solidFill>
                <a:srgbClr val="0070C0"/>
              </a:solidFill>
              <a:latin typeface="Constantia" panose="02030602050306030303" pitchFamily="18" charset="0"/>
              <a:ea typeface="Batang" pitchFamily="18" charset="-127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793" cy="7565792"/>
          </a:xfrm>
          <a:prstGeom prst="rect">
            <a:avLst/>
          </a:prstGeom>
        </p:spPr>
      </p:pic>
      <p:sp>
        <p:nvSpPr>
          <p:cNvPr id="7" name="Объект 2"/>
          <p:cNvSpPr txBox="1">
            <a:spLocks/>
          </p:cNvSpPr>
          <p:nvPr/>
        </p:nvSpPr>
        <p:spPr bwMode="auto">
          <a:xfrm>
            <a:off x="1795736" y="3140968"/>
            <a:ext cx="5792688" cy="2559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 fontScale="70000" lnSpcReduction="20000"/>
          </a:bodyPr>
          <a:lstStyle>
            <a:lvl1pPr indent="-273050" algn="l" rtl="0" fontAlgn="base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v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Tx/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-274320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Century" panose="02040604050505020304" pitchFamily="18" charset="0"/>
              </a:rPr>
              <a:t>Форма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entury" panose="02040604050505020304" pitchFamily="18" charset="0"/>
              </a:rPr>
              <a:t> проекта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ntury" panose="02040604050505020304" pitchFamily="18" charset="0"/>
              </a:rPr>
              <a:t>– игровой - творческий</a:t>
            </a:r>
          </a:p>
          <a:p>
            <a:pPr marL="0" marR="0" lvl="0" indent="-274320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entury" panose="02040604050505020304" pitchFamily="18" charset="0"/>
              </a:rPr>
              <a:t>Продолжительность проекта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ntury" panose="02040604050505020304" pitchFamily="18" charset="0"/>
              </a:rPr>
              <a:t>– краткосрочный</a:t>
            </a:r>
          </a:p>
          <a:p>
            <a:pPr marL="0" marR="0" lvl="0" indent="-274320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entury" panose="02040604050505020304" pitchFamily="18" charset="0"/>
              </a:rPr>
              <a:t>Участники проекта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ntury" panose="02040604050505020304" pitchFamily="18" charset="0"/>
              </a:rPr>
              <a:t>– </a:t>
            </a:r>
          </a:p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ntury" panose="02040604050505020304" pitchFamily="18" charset="0"/>
              </a:rPr>
              <a:t>дети подготовительной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ntury" panose="02040604050505020304" pitchFamily="18" charset="0"/>
              </a:rPr>
              <a:t> группы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ntury" panose="02040604050505020304" pitchFamily="18" charset="0"/>
              </a:rPr>
              <a:t>, </a:t>
            </a:r>
          </a:p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ntury" panose="02040604050505020304" pitchFamily="18" charset="0"/>
              </a:rPr>
              <a:t>воспитатели, родители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entury" panose="020406040505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97913" y="332656"/>
            <a:ext cx="4788334" cy="236988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Constantia" panose="02030602050306030303" pitchFamily="18" charset="0"/>
              </a:rPr>
              <a:t>ПРОЕКТ</a:t>
            </a:r>
          </a:p>
          <a:p>
            <a:pPr algn="ctr"/>
            <a:r>
              <a:rPr lang="ru-RU" sz="28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Constantia" panose="02030602050306030303" pitchFamily="18" charset="0"/>
              </a:rPr>
              <a:t>СЮЖЕТНО-РОЛЕВОЙ </a:t>
            </a:r>
          </a:p>
          <a:p>
            <a:pPr algn="ctr"/>
            <a:r>
              <a:rPr lang="ru-RU" sz="28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Constantia" panose="02030602050306030303" pitchFamily="18" charset="0"/>
              </a:rPr>
              <a:t>ИГРЫ «САЛОН КРАСОТЫ</a:t>
            </a:r>
          </a:p>
          <a:p>
            <a:pPr algn="ctr"/>
            <a:r>
              <a:rPr lang="ru-RU" sz="28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Constantia" panose="02030602050306030303" pitchFamily="18" charset="0"/>
              </a:rPr>
              <a:t>СТИЛЬ»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Constantia" panose="02030602050306030303" pitchFamily="18" charset="0"/>
              </a:rPr>
              <a:t>Подготовительная группа</a:t>
            </a:r>
            <a:endParaRPr lang="ru-RU" sz="2400" b="1" dirty="0">
              <a:ln w="10160">
                <a:solidFill>
                  <a:schemeClr val="accent5"/>
                </a:solidFill>
                <a:prstDash val="solid"/>
              </a:ln>
              <a:solidFill>
                <a:schemeClr val="bg1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6141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187624" y="620688"/>
            <a:ext cx="6400800" cy="685800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0070C0"/>
                </a:solidFill>
                <a:latin typeface="Constantia" panose="02030602050306030303" pitchFamily="18" charset="0"/>
                <a:ea typeface="Batang" pitchFamily="18" charset="-127"/>
              </a:rPr>
              <a:t>ОПИСАНИЕ ПРОЕКТА</a:t>
            </a:r>
            <a:endParaRPr lang="ru-RU" sz="3200" b="1" dirty="0">
              <a:solidFill>
                <a:srgbClr val="0070C0"/>
              </a:solidFill>
              <a:latin typeface="Constantia" panose="02030602050306030303" pitchFamily="18" charset="0"/>
              <a:ea typeface="Batang" pitchFamily="18" charset="-127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793" cy="7565792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340024" y="773088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002060"/>
                </a:solidFill>
                <a:latin typeface="Constantia" panose="02030602050306030303" pitchFamily="18" charset="0"/>
                <a:ea typeface="Batang" pitchFamily="18" charset="-127"/>
              </a:rPr>
              <a:t>АКТУАЛЬНОСТЬ ПРОЕКТА</a:t>
            </a:r>
            <a:endParaRPr lang="ru-RU" sz="3200" b="1" dirty="0">
              <a:solidFill>
                <a:srgbClr val="002060"/>
              </a:solidFill>
              <a:latin typeface="Constantia" panose="02030602050306030303" pitchFamily="18" charset="0"/>
              <a:ea typeface="Batang" pitchFamily="18" charset="-127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71600" y="1458888"/>
            <a:ext cx="784887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chemeClr val="bg1"/>
                </a:solidFill>
                <a:latin typeface="Constantia" panose="02030602050306030303" pitchFamily="18" charset="0"/>
              </a:rPr>
              <a:t>Сюжетно-ролевая игра - это своеобразный, свойственный дошкольному возрасту способ усвоения общественного опыта, благодаря игре ребенок постигает окружающий мир  и людей, "входит" в сообщество взрослых людей.</a:t>
            </a:r>
          </a:p>
        </p:txBody>
      </p:sp>
    </p:spTree>
    <p:extLst>
      <p:ext uri="{BB962C8B-B14F-4D97-AF65-F5344CB8AC3E}">
        <p14:creationId xmlns:p14="http://schemas.microsoft.com/office/powerpoint/2010/main" val="3555182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7564515"/>
          </a:xfrm>
          <a:prstGeom prst="rect">
            <a:avLst/>
          </a:prstGeom>
        </p:spPr>
      </p:pic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539552" y="2852936"/>
            <a:ext cx="8424936" cy="613792"/>
          </a:xfrm>
        </p:spPr>
        <p:txBody>
          <a:bodyPr>
            <a:normAutofit fontScale="90000"/>
          </a:bodyPr>
          <a:lstStyle/>
          <a:p>
            <a:pPr lvl="0"/>
            <a:r>
              <a:rPr lang="ru-RU" sz="3600" b="1" dirty="0">
                <a:solidFill>
                  <a:srgbClr val="002060"/>
                </a:solidFill>
                <a:latin typeface="Century" panose="02040604050505020304" pitchFamily="18" charset="0"/>
                <a:ea typeface="Batang" pitchFamily="18" charset="-127"/>
              </a:rPr>
              <a:t>Цель </a:t>
            </a:r>
            <a:r>
              <a:rPr lang="ru-RU" sz="3600" b="1" dirty="0" smtClean="0">
                <a:solidFill>
                  <a:srgbClr val="002060"/>
                </a:solidFill>
                <a:latin typeface="Century" panose="02040604050505020304" pitchFamily="18" charset="0"/>
                <a:ea typeface="Batang" pitchFamily="18" charset="-127"/>
              </a:rPr>
              <a:t>проекта</a:t>
            </a:r>
            <a:r>
              <a:rPr lang="ru-RU" sz="3200" b="1" dirty="0" smtClean="0">
                <a:solidFill>
                  <a:srgbClr val="002060"/>
                </a:solidFill>
                <a:latin typeface="Century" panose="02040604050505020304" pitchFamily="18" charset="0"/>
                <a:ea typeface="Batang" pitchFamily="18" charset="-127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Century" panose="02040604050505020304" pitchFamily="18" charset="0"/>
                <a:ea typeface="Batang" pitchFamily="18" charset="-127"/>
              </a:rPr>
            </a:br>
            <a:r>
              <a:rPr lang="ru-RU" sz="3100" dirty="0">
                <a:solidFill>
                  <a:schemeClr val="bg1"/>
                </a:solidFill>
                <a:latin typeface="Constantia" panose="02030602050306030303" pitchFamily="18" charset="0"/>
              </a:rPr>
              <a:t>Продолжать формировать у детей умение самостоятельно развивать сюжет игры</a:t>
            </a:r>
            <a:r>
              <a:rPr lang="ru-RU" sz="2700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.</a:t>
            </a:r>
            <a:br>
              <a:rPr lang="ru-RU" sz="2700" dirty="0" smtClean="0">
                <a:solidFill>
                  <a:schemeClr val="bg1"/>
                </a:solidFill>
                <a:latin typeface="Constantia" panose="02030602050306030303" pitchFamily="18" charset="0"/>
              </a:rPr>
            </a:br>
            <a:r>
              <a:rPr lang="ru-RU" sz="3100" dirty="0">
                <a:solidFill>
                  <a:srgbClr val="002060"/>
                </a:solidFill>
                <a:latin typeface="Constantia" panose="02030602050306030303" pitchFamily="18" charset="0"/>
              </a:rPr>
              <a:t/>
            </a:r>
            <a:br>
              <a:rPr lang="ru-RU" sz="3100" dirty="0">
                <a:solidFill>
                  <a:srgbClr val="002060"/>
                </a:solidFill>
                <a:latin typeface="Constantia" panose="02030602050306030303" pitchFamily="18" charset="0"/>
              </a:rPr>
            </a:br>
            <a:r>
              <a:rPr lang="ru-RU" sz="3600" b="1" dirty="0">
                <a:solidFill>
                  <a:srgbClr val="002060"/>
                </a:solidFill>
                <a:latin typeface="Century" panose="02040604050505020304" pitchFamily="18" charset="0"/>
                <a:ea typeface="Calibri" panose="020F0502020204030204" pitchFamily="34" charset="0"/>
              </a:rPr>
              <a:t>Задачи </a:t>
            </a:r>
            <a:r>
              <a:rPr lang="ru-RU" sz="3600" b="1" dirty="0" smtClean="0">
                <a:solidFill>
                  <a:srgbClr val="002060"/>
                </a:solidFill>
                <a:latin typeface="Century" panose="02040604050505020304" pitchFamily="18" charset="0"/>
                <a:ea typeface="Calibri" panose="020F0502020204030204" pitchFamily="34" charset="0"/>
              </a:rPr>
              <a:t>проекта</a:t>
            </a:r>
            <a:br>
              <a:rPr lang="ru-RU" sz="3600" b="1" dirty="0" smtClean="0">
                <a:solidFill>
                  <a:srgbClr val="002060"/>
                </a:solidFill>
                <a:latin typeface="Century" panose="02040604050505020304" pitchFamily="18" charset="0"/>
                <a:ea typeface="Calibri" panose="020F0502020204030204" pitchFamily="34" charset="0"/>
              </a:rPr>
            </a:br>
            <a:r>
              <a:rPr lang="ru-RU" sz="2700" b="1" dirty="0" smtClean="0">
                <a:solidFill>
                  <a:schemeClr val="bg1"/>
                </a:solidFill>
                <a:latin typeface="Century" panose="02040604050505020304" pitchFamily="18" charset="0"/>
                <a:ea typeface="Calibri" panose="020F0502020204030204" pitchFamily="34" charset="0"/>
              </a:rPr>
              <a:t>-</a:t>
            </a:r>
            <a:r>
              <a:rPr lang="ru-RU" sz="2700" b="1" dirty="0" smtClean="0">
                <a:solidFill>
                  <a:srgbClr val="0070C0"/>
                </a:solidFill>
                <a:latin typeface="Century" panose="02040604050505020304" pitchFamily="18" charset="0"/>
                <a:ea typeface="Calibri" panose="020F0502020204030204" pitchFamily="34" charset="0"/>
              </a:rPr>
              <a:t> </a:t>
            </a:r>
            <a:r>
              <a:rPr lang="ru-RU" sz="2700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Развивать </a:t>
            </a:r>
            <a:r>
              <a:rPr lang="ru-RU" sz="2700" dirty="0">
                <a:solidFill>
                  <a:schemeClr val="bg1"/>
                </a:solidFill>
                <a:latin typeface="Constantia" panose="02030602050306030303" pitchFamily="18" charset="0"/>
              </a:rPr>
              <a:t>у детей интерес к сюжетно-ролевым играм</a:t>
            </a:r>
            <a:r>
              <a:rPr lang="ru-RU" sz="2700" b="1" dirty="0">
                <a:solidFill>
                  <a:schemeClr val="bg1"/>
                </a:solidFill>
                <a:latin typeface="Constantia" panose="02030602050306030303" pitchFamily="18" charset="0"/>
              </a:rPr>
              <a:t>.</a:t>
            </a:r>
            <a:r>
              <a:rPr lang="ru-RU" sz="2700" dirty="0">
                <a:solidFill>
                  <a:schemeClr val="bg1"/>
                </a:solidFill>
                <a:latin typeface="Constantia" panose="02030602050306030303" pitchFamily="18" charset="0"/>
              </a:rPr>
              <a:t/>
            </a:r>
            <a:br>
              <a:rPr lang="ru-RU" sz="2700" dirty="0">
                <a:solidFill>
                  <a:schemeClr val="bg1"/>
                </a:solidFill>
                <a:latin typeface="Constantia" panose="02030602050306030303" pitchFamily="18" charset="0"/>
              </a:rPr>
            </a:br>
            <a:r>
              <a:rPr lang="ru-RU" sz="2700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- Формировать </a:t>
            </a:r>
            <a:r>
              <a:rPr lang="ru-RU" sz="2700" dirty="0">
                <a:solidFill>
                  <a:schemeClr val="bg1"/>
                </a:solidFill>
                <a:latin typeface="Constantia" panose="02030602050306030303" pitchFamily="18" charset="0"/>
              </a:rPr>
              <a:t>умение самостоятельно развивать сюжет игры; согласовывать тему; распределять роли</a:t>
            </a:r>
            <a:br>
              <a:rPr lang="ru-RU" sz="2700" dirty="0">
                <a:solidFill>
                  <a:schemeClr val="bg1"/>
                </a:solidFill>
                <a:latin typeface="Constantia" panose="02030602050306030303" pitchFamily="18" charset="0"/>
              </a:rPr>
            </a:br>
            <a:r>
              <a:rPr lang="ru-RU" sz="2700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- Обогатить </a:t>
            </a:r>
            <a:r>
              <a:rPr lang="ru-RU" sz="2700" dirty="0">
                <a:solidFill>
                  <a:schemeClr val="bg1"/>
                </a:solidFill>
                <a:latin typeface="Constantia" panose="02030602050306030303" pitchFamily="18" charset="0"/>
              </a:rPr>
              <a:t>знания детей о труде парикмахера, мастера маникюра, визажиста, администратора. Воспитывать уважение к труду этих профессий.</a:t>
            </a:r>
            <a:br>
              <a:rPr lang="ru-RU" sz="2700" dirty="0">
                <a:solidFill>
                  <a:schemeClr val="bg1"/>
                </a:solidFill>
                <a:latin typeface="Constantia" panose="02030602050306030303" pitchFamily="18" charset="0"/>
              </a:rPr>
            </a:br>
            <a:r>
              <a:rPr lang="ru-RU" sz="2700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- Воспитывать </a:t>
            </a:r>
            <a:r>
              <a:rPr lang="ru-RU" sz="2700" dirty="0">
                <a:solidFill>
                  <a:schemeClr val="bg1"/>
                </a:solidFill>
                <a:latin typeface="Constantia" panose="02030602050306030303" pitchFamily="18" charset="0"/>
              </a:rPr>
              <a:t>дружеские взаимоотношения в игре, речевой и поведенческий этикет</a:t>
            </a:r>
            <a:r>
              <a:rPr lang="ru-RU" sz="3200" dirty="0">
                <a:solidFill>
                  <a:schemeClr val="bg1"/>
                </a:solidFill>
                <a:latin typeface="Constantia" panose="02030602050306030303" pitchFamily="18" charset="0"/>
              </a:rPr>
              <a:t>.</a:t>
            </a:r>
            <a:r>
              <a:rPr lang="ru-RU" sz="3600" b="1" dirty="0" smtClean="0">
                <a:solidFill>
                  <a:schemeClr val="bg1"/>
                </a:solidFill>
                <a:latin typeface="Constantia" panose="02030602050306030303" pitchFamily="18" charset="0"/>
                <a:ea typeface="Calibri" panose="020F0502020204030204" pitchFamily="34" charset="0"/>
              </a:rPr>
              <a:t/>
            </a:r>
            <a:br>
              <a:rPr lang="ru-RU" sz="3600" b="1" dirty="0" smtClean="0">
                <a:solidFill>
                  <a:schemeClr val="bg1"/>
                </a:solidFill>
                <a:latin typeface="Constantia" panose="02030602050306030303" pitchFamily="18" charset="0"/>
                <a:ea typeface="Calibri" panose="020F0502020204030204" pitchFamily="34" charset="0"/>
              </a:rPr>
            </a:br>
            <a:endParaRPr lang="ru-RU" sz="3600" b="1" dirty="0">
              <a:solidFill>
                <a:schemeClr val="bg1"/>
              </a:solidFill>
              <a:latin typeface="Constantia" panose="02030602050306030303" pitchFamily="18" charset="0"/>
              <a:ea typeface="Batang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35309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325289"/>
            <a:ext cx="9144000" cy="7564515"/>
          </a:xfrm>
          <a:prstGeom prst="rect">
            <a:avLst/>
          </a:prstGeom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1187624" y="116632"/>
            <a:ext cx="7129264" cy="685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002060"/>
                </a:solidFill>
                <a:latin typeface="Constantia" panose="02030602050306030303" pitchFamily="18" charset="0"/>
                <a:ea typeface="Batang" pitchFamily="18" charset="-127"/>
              </a:rPr>
              <a:t>ЭТАПЫ ИГРОВОЙ ДЕЯТЕЛЬНОСТИ</a:t>
            </a:r>
            <a:endParaRPr lang="ru-RU" sz="2800" b="1" dirty="0">
              <a:solidFill>
                <a:srgbClr val="002060"/>
              </a:solidFill>
              <a:latin typeface="Constantia" panose="02030602050306030303" pitchFamily="18" charset="0"/>
              <a:ea typeface="Batang" pitchFamily="18" charset="-127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75556" y="620688"/>
            <a:ext cx="799288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ПОДГОТОВИТЕЛЬНЫЙ </a:t>
            </a:r>
            <a:endParaRPr lang="ru-RU" sz="3200" dirty="0">
              <a:solidFill>
                <a:schemeClr val="bg1"/>
              </a:solidFill>
              <a:latin typeface="Constantia" panose="02030602050306030303" pitchFamily="18" charset="0"/>
            </a:endParaRPr>
          </a:p>
          <a:p>
            <a:pPr algn="ctr"/>
            <a:endParaRPr lang="ru-RU" sz="3200" dirty="0" smtClean="0">
              <a:solidFill>
                <a:schemeClr val="bg1"/>
              </a:solidFill>
              <a:latin typeface="Constantia" panose="02030602050306030303" pitchFamily="18" charset="0"/>
            </a:endParaRPr>
          </a:p>
          <a:p>
            <a:r>
              <a:rPr lang="ru-RU" sz="2400" i="1" dirty="0" smtClean="0">
                <a:solidFill>
                  <a:srgbClr val="002060"/>
                </a:solidFill>
                <a:latin typeface="Constantia" panose="02030602050306030303" pitchFamily="18" charset="0"/>
              </a:rPr>
              <a:t>1.Постановка </a:t>
            </a:r>
            <a:r>
              <a:rPr lang="ru-RU" sz="2400" i="1" dirty="0">
                <a:solidFill>
                  <a:srgbClr val="002060"/>
                </a:solidFill>
                <a:latin typeface="Constantia" panose="02030602050306030303" pitchFamily="18" charset="0"/>
              </a:rPr>
              <a:t>цели и </a:t>
            </a:r>
            <a:r>
              <a:rPr lang="ru-RU" sz="2400" i="1" dirty="0" smtClean="0">
                <a:solidFill>
                  <a:srgbClr val="002060"/>
                </a:solidFill>
                <a:latin typeface="Constantia" panose="02030602050306030303" pitchFamily="18" charset="0"/>
              </a:rPr>
              <a:t>задач</a:t>
            </a:r>
            <a:endParaRPr lang="ru-RU" sz="2400" i="1" dirty="0">
              <a:solidFill>
                <a:srgbClr val="002060"/>
              </a:solidFill>
              <a:latin typeface="Constantia" panose="02030602050306030303" pitchFamily="18" charset="0"/>
            </a:endParaRPr>
          </a:p>
          <a:p>
            <a:r>
              <a:rPr lang="ru-RU" sz="2400" i="1" dirty="0">
                <a:solidFill>
                  <a:srgbClr val="002060"/>
                </a:solidFill>
                <a:latin typeface="Constantia" panose="02030602050306030303" pitchFamily="18" charset="0"/>
              </a:rPr>
              <a:t>2.Подбор </a:t>
            </a:r>
            <a:r>
              <a:rPr lang="ru-RU" sz="2400" i="1" dirty="0" smtClean="0">
                <a:solidFill>
                  <a:srgbClr val="002060"/>
                </a:solidFill>
                <a:latin typeface="Constantia" panose="02030602050306030303" pitchFamily="18" charset="0"/>
              </a:rPr>
              <a:t>литературы</a:t>
            </a:r>
            <a:endParaRPr lang="ru-RU" sz="2400" i="1" dirty="0">
              <a:solidFill>
                <a:srgbClr val="002060"/>
              </a:solidFill>
              <a:latin typeface="Constantia" panose="02030602050306030303" pitchFamily="18" charset="0"/>
            </a:endParaRPr>
          </a:p>
          <a:p>
            <a:r>
              <a:rPr lang="ru-RU" sz="2400" i="1" dirty="0">
                <a:solidFill>
                  <a:srgbClr val="002060"/>
                </a:solidFill>
                <a:latin typeface="Constantia" panose="02030602050306030303" pitchFamily="18" charset="0"/>
              </a:rPr>
              <a:t>3.Составление плана проектной </a:t>
            </a:r>
            <a:r>
              <a:rPr lang="ru-RU" sz="2400" i="1" dirty="0" smtClean="0">
                <a:solidFill>
                  <a:srgbClr val="002060"/>
                </a:solidFill>
                <a:latin typeface="Constantia" panose="02030602050306030303" pitchFamily="18" charset="0"/>
              </a:rPr>
              <a:t>деятельности</a:t>
            </a:r>
            <a:endParaRPr lang="ru-RU" sz="2400" i="1" dirty="0">
              <a:solidFill>
                <a:srgbClr val="002060"/>
              </a:solidFill>
              <a:latin typeface="Constantia" panose="02030602050306030303" pitchFamily="18" charset="0"/>
            </a:endParaRPr>
          </a:p>
          <a:p>
            <a:r>
              <a:rPr lang="ru-RU" sz="3200" dirty="0" smtClean="0">
                <a:solidFill>
                  <a:srgbClr val="002060"/>
                </a:solidFill>
                <a:latin typeface="Constantia" panose="02030602050306030303" pitchFamily="18" charset="0"/>
              </a:rPr>
              <a:t> </a:t>
            </a:r>
            <a:r>
              <a:rPr lang="ru-RU" sz="2800" i="1" dirty="0">
                <a:solidFill>
                  <a:schemeClr val="bg1"/>
                </a:solidFill>
                <a:latin typeface="Constantia" panose="02030602050306030303" pitchFamily="18" charset="0"/>
                <a:ea typeface="Times New Roman" panose="02020603050405020304" pitchFamily="18" charset="0"/>
              </a:rPr>
              <a:t>Организационная </a:t>
            </a:r>
            <a:r>
              <a:rPr lang="ru-RU" sz="2800" i="1" dirty="0" smtClean="0">
                <a:solidFill>
                  <a:schemeClr val="bg1"/>
                </a:solidFill>
                <a:latin typeface="Constantia" panose="02030602050306030303" pitchFamily="18" charset="0"/>
                <a:ea typeface="Times New Roman" panose="02020603050405020304" pitchFamily="18" charset="0"/>
              </a:rPr>
              <a:t>работа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i="1" u="sng" dirty="0">
                <a:solidFill>
                  <a:srgbClr val="002060"/>
                </a:solidFill>
                <a:latin typeface="Constantia" panose="02030602050306030303" pitchFamily="18" charset="0"/>
                <a:ea typeface="Times New Roman" panose="02020603050405020304" pitchFamily="18" charset="0"/>
              </a:rPr>
              <a:t>Разработка конспекта игры</a:t>
            </a:r>
            <a:r>
              <a:rPr lang="ru-RU" sz="2400" i="1" dirty="0">
                <a:solidFill>
                  <a:srgbClr val="002060"/>
                </a:solidFill>
                <a:latin typeface="Constantia" panose="02030602050306030303" pitchFamily="18" charset="0"/>
                <a:ea typeface="Times New Roman" panose="02020603050405020304" pitchFamily="18" charset="0"/>
              </a:rPr>
              <a:t> «Салон красоты».</a:t>
            </a:r>
            <a:endParaRPr lang="ru-RU" sz="2400" i="1" dirty="0" smtClean="0">
              <a:solidFill>
                <a:srgbClr val="002060"/>
              </a:solidFill>
              <a:latin typeface="Constantia" panose="02030602050306030303" pitchFamily="18" charset="0"/>
              <a:ea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i="1" u="sng" dirty="0" smtClean="0">
                <a:solidFill>
                  <a:srgbClr val="002060"/>
                </a:solidFill>
                <a:latin typeface="Constantia" panose="02030602050306030303" pitchFamily="18" charset="0"/>
              </a:rPr>
              <a:t>Дидактические </a:t>
            </a:r>
            <a:r>
              <a:rPr lang="ru-RU" sz="2400" i="1" u="sng" dirty="0">
                <a:solidFill>
                  <a:srgbClr val="002060"/>
                </a:solidFill>
                <a:latin typeface="Constantia" panose="02030602050306030303" pitchFamily="18" charset="0"/>
              </a:rPr>
              <a:t>игры:</a:t>
            </a:r>
          </a:p>
          <a:p>
            <a:r>
              <a:rPr lang="ru-RU" sz="2400" i="1" dirty="0">
                <a:solidFill>
                  <a:srgbClr val="002060"/>
                </a:solidFill>
                <a:latin typeface="Constantia" panose="02030602050306030303" pitchFamily="18" charset="0"/>
              </a:rPr>
              <a:t>  «Четвертый лишний», «Придумай рисунок», </a:t>
            </a:r>
            <a:r>
              <a:rPr lang="ru-RU" sz="2400" i="1" dirty="0" smtClean="0">
                <a:solidFill>
                  <a:srgbClr val="002060"/>
                </a:solidFill>
                <a:latin typeface="Constantia" panose="02030602050306030303" pitchFamily="18" charset="0"/>
              </a:rPr>
              <a:t>«</a:t>
            </a:r>
            <a:r>
              <a:rPr lang="ru-RU" sz="2400" i="1" dirty="0">
                <a:solidFill>
                  <a:srgbClr val="002060"/>
                </a:solidFill>
                <a:latin typeface="Constantia" panose="02030602050306030303" pitchFamily="18" charset="0"/>
              </a:rPr>
              <a:t>Подбери прическу», «Для чего эти предметы</a:t>
            </a:r>
            <a:r>
              <a:rPr lang="ru-RU" sz="2400" i="1" dirty="0" smtClean="0">
                <a:solidFill>
                  <a:srgbClr val="002060"/>
                </a:solidFill>
                <a:latin typeface="Constantia" panose="02030602050306030303" pitchFamily="18" charset="0"/>
              </a:rPr>
              <a:t>».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i="1" u="sng" dirty="0">
                <a:solidFill>
                  <a:srgbClr val="002060"/>
                </a:solidFill>
                <a:latin typeface="Constantia" panose="02030602050306030303" pitchFamily="18" charset="0"/>
              </a:rPr>
              <a:t>Работа с родителями</a:t>
            </a:r>
          </a:p>
          <a:p>
            <a:endParaRPr lang="ru-RU" sz="2800" dirty="0">
              <a:solidFill>
                <a:srgbClr val="002060"/>
              </a:solidFill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9458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624" y="0"/>
            <a:ext cx="9144000" cy="782516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75556" y="620688"/>
            <a:ext cx="8316924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i="1" u="sng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РАБОТА С РОДИТЕЛЯМИ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rgbClr val="002060"/>
                </a:solidFill>
                <a:latin typeface="Constantia" panose="02030602050306030303" pitchFamily="18" charset="0"/>
              </a:rPr>
              <a:t>Ознакомление </a:t>
            </a:r>
            <a:r>
              <a:rPr lang="ru-RU" sz="2800" dirty="0">
                <a:solidFill>
                  <a:srgbClr val="002060"/>
                </a:solidFill>
                <a:latin typeface="Constantia" panose="02030602050306030303" pitchFamily="18" charset="0"/>
              </a:rPr>
              <a:t>родителей с содержанием </a:t>
            </a:r>
            <a:r>
              <a:rPr lang="ru-RU" sz="2800" dirty="0" smtClean="0">
                <a:solidFill>
                  <a:srgbClr val="002060"/>
                </a:solidFill>
                <a:latin typeface="Constantia" panose="02030602050306030303" pitchFamily="18" charset="0"/>
              </a:rPr>
              <a:t>проекта</a:t>
            </a:r>
            <a:r>
              <a:rPr lang="ru-RU" sz="2800" dirty="0">
                <a:solidFill>
                  <a:srgbClr val="002060"/>
                </a:solidFill>
                <a:latin typeface="Constantia" panose="02030602050306030303" pitchFamily="18" charset="0"/>
              </a:rPr>
              <a:t>;</a:t>
            </a:r>
            <a:endParaRPr lang="ru-RU" sz="2800" dirty="0" smtClean="0">
              <a:solidFill>
                <a:srgbClr val="002060"/>
              </a:solidFill>
              <a:latin typeface="Constantia" panose="02030602050306030303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002060"/>
                </a:solidFill>
                <a:latin typeface="Constantia" panose="02030602050306030303" pitchFamily="18" charset="0"/>
              </a:rPr>
              <a:t>Предложить родителям с детьми понаблюдать в парикмахерской за работой мастера (поход по необходимости</a:t>
            </a:r>
            <a:r>
              <a:rPr lang="ru-RU" sz="2800" dirty="0" smtClean="0">
                <a:solidFill>
                  <a:srgbClr val="002060"/>
                </a:solidFill>
                <a:latin typeface="Constantia" panose="02030602050306030303" pitchFamily="18" charset="0"/>
              </a:rPr>
              <a:t>);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002060"/>
                </a:solidFill>
                <a:latin typeface="Constantia" panose="02030602050306030303" pitchFamily="18" charset="0"/>
              </a:rPr>
              <a:t>Сбор пластмассовых флакончиков, баночек и тюбиков от крема</a:t>
            </a:r>
            <a:r>
              <a:rPr lang="ru-RU" sz="2800" dirty="0" smtClean="0">
                <a:solidFill>
                  <a:srgbClr val="002060"/>
                </a:solidFill>
                <a:latin typeface="Constantia" panose="02030602050306030303" pitchFamily="18" charset="0"/>
              </a:rPr>
              <a:t>;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002060"/>
                </a:solidFill>
                <a:latin typeface="Constantia" panose="02030602050306030303" pitchFamily="18" charset="0"/>
              </a:rPr>
              <a:t>Шитье накидок;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rgbClr val="002060"/>
                </a:solidFill>
                <a:latin typeface="Constantia" panose="02030602050306030303" pitchFamily="18" charset="0"/>
              </a:rPr>
              <a:t>Сбор </a:t>
            </a:r>
            <a:r>
              <a:rPr lang="ru-RU" sz="2800" dirty="0">
                <a:solidFill>
                  <a:srgbClr val="002060"/>
                </a:solidFill>
                <a:latin typeface="Constantia" panose="02030602050306030303" pitchFamily="18" charset="0"/>
              </a:rPr>
              <a:t>резинок, бантиков; </a:t>
            </a:r>
            <a:endParaRPr lang="ru-RU" sz="2800" dirty="0" smtClean="0">
              <a:solidFill>
                <a:srgbClr val="002060"/>
              </a:solidFill>
              <a:latin typeface="Constantia" panose="02030602050306030303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002060"/>
                </a:solidFill>
                <a:latin typeface="Constantia" panose="02030602050306030303" pitchFamily="18" charset="0"/>
              </a:rPr>
              <a:t>Изготовление вывески </a:t>
            </a:r>
            <a:r>
              <a:rPr lang="ru-RU" sz="2800" dirty="0" smtClean="0">
                <a:solidFill>
                  <a:srgbClr val="002060"/>
                </a:solidFill>
                <a:latin typeface="Constantia" panose="02030602050306030303" pitchFamily="18" charset="0"/>
              </a:rPr>
              <a:t>для «Салона </a:t>
            </a:r>
            <a:r>
              <a:rPr lang="ru-RU" sz="2800" dirty="0">
                <a:solidFill>
                  <a:srgbClr val="002060"/>
                </a:solidFill>
                <a:latin typeface="Constantia" panose="02030602050306030303" pitchFamily="18" charset="0"/>
              </a:rPr>
              <a:t>красоты»; </a:t>
            </a:r>
          </a:p>
        </p:txBody>
      </p:sp>
    </p:spTree>
    <p:extLst>
      <p:ext uri="{BB962C8B-B14F-4D97-AF65-F5344CB8AC3E}">
        <p14:creationId xmlns:p14="http://schemas.microsoft.com/office/powerpoint/2010/main" val="2732139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532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51520" y="172845"/>
            <a:ext cx="8424936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chemeClr val="bg1"/>
                </a:solidFill>
                <a:latin typeface="Constantia" panose="02030602050306030303" pitchFamily="18" charset="0"/>
              </a:rPr>
              <a:t>Продуктивные виды деятельности:</a:t>
            </a:r>
          </a:p>
          <a:p>
            <a:r>
              <a:rPr lang="ru-RU" sz="2400" i="1" u="sng" dirty="0" smtClean="0">
                <a:solidFill>
                  <a:srgbClr val="002060"/>
                </a:solidFill>
                <a:latin typeface="Constantia" panose="02030602050306030303" pitchFamily="18" charset="0"/>
              </a:rPr>
              <a:t>- </a:t>
            </a:r>
            <a:r>
              <a:rPr lang="ru-RU" sz="2400" i="1" u="sng" dirty="0">
                <a:solidFill>
                  <a:srgbClr val="002060"/>
                </a:solidFill>
                <a:latin typeface="Constantia" panose="02030602050306030303" pitchFamily="18" charset="0"/>
              </a:rPr>
              <a:t>Изготовление атрибутов для игры</a:t>
            </a:r>
          </a:p>
          <a:p>
            <a:r>
              <a:rPr lang="ru-RU" sz="2400" dirty="0">
                <a:solidFill>
                  <a:srgbClr val="002060"/>
                </a:solidFill>
                <a:latin typeface="Constantia" panose="02030602050306030303" pitchFamily="18" charset="0"/>
              </a:rPr>
              <a:t>- Рисование на тему: «Сделай маникюр», «Современные прически».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i="1" u="sng" dirty="0" smtClean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532" y="2955172"/>
            <a:ext cx="2246031" cy="3384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91189" y="1484784"/>
            <a:ext cx="2344868" cy="32537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005722">
            <a:off x="2206725" y="1487238"/>
            <a:ext cx="2160240" cy="38884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8700">
            <a:off x="4470613" y="3351069"/>
            <a:ext cx="2301101" cy="28554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64221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000" y="0"/>
            <a:ext cx="9189532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5536" y="436901"/>
            <a:ext cx="2525293" cy="388843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1520" y="4471697"/>
            <a:ext cx="3400918" cy="217697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45411" y="602692"/>
            <a:ext cx="4639246" cy="219791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1959" y="3429000"/>
            <a:ext cx="4280959" cy="3141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646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3" y="-315416"/>
            <a:ext cx="9144000" cy="7564515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619672" y="0"/>
            <a:ext cx="6400800" cy="75882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3600" kern="1200" cap="all" spc="3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nstantia" pitchFamily="18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nstantia" pitchFamily="18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nstantia" pitchFamily="18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nstantia" pitchFamily="18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 </a:t>
            </a:r>
            <a:r>
              <a:rPr lang="ru-RU" sz="2800" b="1" i="1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Заключительный  этап</a:t>
            </a:r>
            <a:endParaRPr lang="ru-RU" sz="2800" b="1" i="1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9158565"/>
              </p:ext>
            </p:extLst>
          </p:nvPr>
        </p:nvGraphicFramePr>
        <p:xfrm>
          <a:off x="611560" y="908720"/>
          <a:ext cx="8064896" cy="292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2448"/>
                <a:gridCol w="4032448"/>
              </a:tblGrid>
              <a:tr h="701040">
                <a:tc>
                  <a:txBody>
                    <a:bodyPr/>
                    <a:lstStyle/>
                    <a:p>
                      <a:pPr algn="ctr"/>
                      <a:r>
                        <a:rPr lang="ru-RU" sz="2000" b="1" i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Совместная деятельность </a:t>
                      </a:r>
                      <a:endParaRPr lang="ru-RU" sz="20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2000" b="1" i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воспитателя и детей</a:t>
                      </a:r>
                      <a:endParaRPr lang="ru-RU" sz="20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i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Деятельность воспитателя</a:t>
                      </a:r>
                      <a:endParaRPr lang="ru-RU" sz="20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2000" dirty="0"/>
                    </a:p>
                  </a:txBody>
                  <a:tcPr>
                    <a:noFill/>
                  </a:tcPr>
                </a:tc>
              </a:tr>
              <a:tr h="1963256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Constantia" panose="02030602050306030303" pitchFamily="18" charset="0"/>
                        </a:rPr>
                        <a:t>- С/Р игра «Салон красоты»</a:t>
                      </a:r>
                    </a:p>
                    <a:p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Constantia" panose="02030602050306030303" pitchFamily="18" charset="0"/>
                        </a:rPr>
                        <a:t> - Участие детей в обсуждении проведенной игры.</a:t>
                      </a:r>
                    </a:p>
                    <a:p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Constantia" panose="02030602050306030303" pitchFamily="18" charset="0"/>
                        </a:rPr>
                        <a:t> - Оценка умения играть вместе</a:t>
                      </a:r>
                    </a:p>
                    <a:p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Constantia" panose="02030602050306030303" pitchFamily="18" charset="0"/>
                        </a:rPr>
                        <a:t> </a:t>
                      </a:r>
                      <a:endParaRPr lang="ru-RU" sz="2000" dirty="0">
                        <a:solidFill>
                          <a:srgbClr val="002060"/>
                        </a:solidFill>
                        <a:latin typeface="Constantia" panose="02030602050306030303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Constantia" panose="02030602050306030303" pitchFamily="18" charset="0"/>
                        </a:rPr>
                        <a:t>- Подведение итогов игры, предложение гипотезы о дальнейшем разворачивании сюжета, подготовка к презентации, презентация. </a:t>
                      </a:r>
                    </a:p>
                    <a:p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Constantia" panose="02030602050306030303" pitchFamily="18" charset="0"/>
                        </a:rPr>
                        <a:t> - Выводы и результаты проектной деятельности.</a:t>
                      </a:r>
                    </a:p>
                  </a:txBody>
                  <a:tcPr anchor="ctr">
                    <a:noFill/>
                  </a:tcPr>
                </a:tc>
              </a:tr>
            </a:tbl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683568" y="3861048"/>
            <a:ext cx="42868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Constantia" panose="02030602050306030303" pitchFamily="18" charset="0"/>
              </a:rPr>
              <a:t>Перспективы развития игры</a:t>
            </a:r>
            <a:r>
              <a:rPr lang="ru-RU" dirty="0"/>
              <a:t>: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39552" y="4317222"/>
            <a:ext cx="82809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Дальнейшее пополнение атрибутов к игре; обогащение сюжета новыми ролями; совершенствование игровых навыков, взаимоотношений между детьми</a:t>
            </a:r>
          </a:p>
        </p:txBody>
      </p:sp>
    </p:spTree>
    <p:extLst>
      <p:ext uri="{BB962C8B-B14F-4D97-AF65-F5344CB8AC3E}">
        <p14:creationId xmlns:p14="http://schemas.microsoft.com/office/powerpoint/2010/main" val="1345421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272</Words>
  <Application>Microsoft Office PowerPoint</Application>
  <PresentationFormat>Экран (4:3)</PresentationFormat>
  <Paragraphs>50</Paragraphs>
  <Slides>8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8" baseType="lpstr">
      <vt:lpstr>Batang</vt:lpstr>
      <vt:lpstr>Arial</vt:lpstr>
      <vt:lpstr>Calibri</vt:lpstr>
      <vt:lpstr>Calibri Light</vt:lpstr>
      <vt:lpstr>Century</vt:lpstr>
      <vt:lpstr>Constantia</vt:lpstr>
      <vt:lpstr>Times New Roman</vt:lpstr>
      <vt:lpstr>Trebuchet MS</vt:lpstr>
      <vt:lpstr>Wingdings</vt:lpstr>
      <vt:lpstr>Тема Office</vt:lpstr>
      <vt:lpstr>ОПИСАНИЕ ПРОЕКТА</vt:lpstr>
      <vt:lpstr>ОПИСАНИЕ ПРОЕКТА</vt:lpstr>
      <vt:lpstr>Цель проекта Продолжать формировать у детей умение самостоятельно развивать сюжет игры.  Задачи проекта - Развивать у детей интерес к сюжетно-ролевым играм. - Формировать умение самостоятельно развивать сюжет игры; согласовывать тему; распределять роли - Обогатить знания детей о труде парикмахера, мастера маникюра, визажиста, администратора. Воспитывать уважение к труду этих профессий. - Воспитывать дружеские взаимоотношения в игре, речевой и поведенческий этикет.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2020-09-01T14:06:18Z</dcterms:created>
  <dcterms:modified xsi:type="dcterms:W3CDTF">2020-09-01T14:28:47Z</dcterms:modified>
</cp:coreProperties>
</file>