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6" r:id="rId4"/>
    <p:sldId id="282" r:id="rId5"/>
    <p:sldId id="267" r:id="rId6"/>
    <p:sldId id="269" r:id="rId7"/>
    <p:sldId id="270" r:id="rId8"/>
    <p:sldId id="268" r:id="rId9"/>
    <p:sldId id="271" r:id="rId10"/>
    <p:sldId id="272" r:id="rId11"/>
    <p:sldId id="274" r:id="rId12"/>
    <p:sldId id="275" r:id="rId13"/>
    <p:sldId id="276" r:id="rId14"/>
    <p:sldId id="277" r:id="rId15"/>
    <p:sldId id="278" r:id="rId16"/>
    <p:sldId id="279" r:id="rId17"/>
    <p:sldId id="281" r:id="rId18"/>
    <p:sldId id="280" r:id="rId19"/>
    <p:sldId id="273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29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25A51-6298-4817-AD50-CE724F392F42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63044-B133-4DC2-BE7F-B560943C6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E982D-39DC-41EE-B104-F88FDBEB17E9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C220B-F8E8-4656-8453-BF43CF05FD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E33EA-F019-4A7E-B2B1-C5357512236F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4A285-3683-423F-A714-3EE1C8A2CD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0F2D9-3299-4C63-A687-5269F9A913F7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2247F7-D46C-49FA-81A3-FF0BFD13BD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C5B95-EEED-423F-8518-83593221275E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0B70A5-DCC0-41F5-BE26-0B76E442D0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EB268-BD4D-4551-AE14-B8450289FEFC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C165F-C553-4E44-AB18-6053B54BB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C76A9-C3DD-4131-B1F7-3FB570EB2C98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6CC93-16FE-4E9A-80D8-CFAE9DCD2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90530-5DBE-4FAA-A14A-D5D5578B9B21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E54A5-47E3-4C8F-8BDE-DE3168A300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E6CB7-D4F4-49B2-8DD6-01BE2A3C293B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7BAA9-58A4-47C5-8EDE-360F98441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08EFF-170C-406A-94A9-268EB29FD4E4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0F650-108F-4F40-811C-0551A0ACA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61277-1F9B-4AD1-9A42-B2F5F1230094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CB293-355F-4642-AADB-5CB0AA72D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path path="shape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03a5b123776c.jpg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285750"/>
            <a:ext cx="134461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DA31186-ED40-4250-ABAC-4FCB6098B1BD}" type="datetimeFigureOut">
              <a:rPr lang="ru-RU"/>
              <a:pPr>
                <a:defRPr/>
              </a:pPr>
              <a:t>15.02.2020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057B01A-FD9E-46C3-9999-958E91D88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1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49.radikal.ru/i125/0808/11/03a5b123776c.jpg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slide" Target="slide7.xml"/><Relationship Id="rId2" Type="http://schemas.openxmlformats.org/officeDocument/2006/relationships/hyperlink" Target="http://s49.radikal.ru/i125/0808/11/03a5b123776c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49.radikal.ru/i125/0808/11/03a5b123776c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10" Type="http://schemas.microsoft.com/office/2007/relationships/hdphoto" Target="../media/hdphoto4.wdp"/><Relationship Id="rId4" Type="http://schemas.openxmlformats.org/officeDocument/2006/relationships/image" Target="../media/image4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49.radikal.ru/i125/0808/11/03a5b123776c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49.radikal.ru/i125/0808/11/03a5b123776c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49.radikal.ru/i125/0808/11/03a5b123776c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49.radikal.ru/i125/0808/11/03a5b123776c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49.radikal.ru/i125/0808/11/03a5b123776c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mtClean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t="3410" b="3567"/>
          <a:stretch>
            <a:fillRect/>
          </a:stretch>
        </p:blipFill>
        <p:spPr bwMode="auto">
          <a:xfrm>
            <a:off x="0" y="0"/>
            <a:ext cx="92155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1124744"/>
            <a:ext cx="799288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Знакомство с учебником. Язык и речь, их значение в жизни людей.</a:t>
            </a:r>
            <a:endParaRPr lang="ru-RU" sz="54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005064"/>
            <a:ext cx="33201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i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Русский </a:t>
            </a:r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язык  </a:t>
            </a:r>
          </a:p>
          <a:p>
            <a:pPr algn="ctr"/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класс</a:t>
            </a:r>
          </a:p>
          <a:p>
            <a:pPr algn="ctr"/>
            <a:r>
              <a:rPr lang="ru-RU" sz="36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урок </a:t>
            </a:r>
            <a:endParaRPr lang="ru-RU" sz="36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5929313" y="4572000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Автор шаблона</a:t>
            </a:r>
          </a:p>
          <a:p>
            <a:r>
              <a:rPr lang="ru-RU">
                <a:latin typeface="Calibri" pitchFamily="34" charset="0"/>
              </a:rPr>
              <a:t>Фокина Лидия Петровна</a:t>
            </a:r>
          </a:p>
          <a:p>
            <a:r>
              <a:rPr lang="ru-RU">
                <a:latin typeface="Calibri" pitchFamily="34" charset="0"/>
              </a:rPr>
              <a:t>учитель начальных классов</a:t>
            </a:r>
          </a:p>
          <a:p>
            <a:r>
              <a:rPr lang="ru-RU">
                <a:latin typeface="Calibri" pitchFamily="34" charset="0"/>
              </a:rPr>
              <a:t>МОУ «СОШ ст. Евсино»</a:t>
            </a:r>
          </a:p>
          <a:p>
            <a:r>
              <a:rPr lang="ru-RU">
                <a:latin typeface="Calibri" pitchFamily="34" charset="0"/>
              </a:rPr>
              <a:t>Искитимского района</a:t>
            </a:r>
          </a:p>
          <a:p>
            <a:r>
              <a:rPr lang="ru-RU">
                <a:latin typeface="Calibri" pitchFamily="34" charset="0"/>
              </a:rPr>
              <a:t>Новосибирской области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42875" y="357188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Используемые источники:</a:t>
            </a:r>
          </a:p>
          <a:p>
            <a:endParaRPr lang="ru-RU" b="1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2"/>
              </a:rPr>
              <a:t>http://s49.radikal.ru/i125/0808/11/03a5b123776c.jpg</a:t>
            </a:r>
            <a:r>
              <a:rPr lang="ru-RU">
                <a:latin typeface="Calibri" pitchFamily="34" charset="0"/>
              </a:rPr>
              <a:t> сова с книгой</a:t>
            </a:r>
          </a:p>
          <a:p>
            <a:endParaRPr lang="ru-RU" b="1">
              <a:latin typeface="Calibri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 t="3410" b="3567"/>
          <a:stretch>
            <a:fillRect/>
          </a:stretch>
        </p:blipFill>
        <p:spPr bwMode="auto">
          <a:xfrm>
            <a:off x="0" y="0"/>
            <a:ext cx="92155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1916832"/>
            <a:ext cx="33233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чтение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2204864"/>
            <a:ext cx="47057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слушание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212976"/>
            <a:ext cx="49564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говорение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4509120"/>
            <a:ext cx="36253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письмо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764704"/>
            <a:ext cx="45080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Устная  речь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536" y="4293096"/>
            <a:ext cx="482856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Письменная  </a:t>
            </a:r>
          </a:p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речь</a:t>
            </a:r>
            <a:endParaRPr lang="ru-RU" sz="5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16281E-6 L 0.00468 -0.244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" y="-1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6.01295E-7 L -0.38316 0.0804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00" y="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25809E-6 L 0.54289 0.1958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00" y="9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1.68363E-6 L 0.17205 -0.0663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00" y="-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93/5143509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  <p:pic>
        <p:nvPicPr>
          <p:cNvPr id="26626" name="Picture 2" descr="http://www.planetaskazok.ru/images/stories/nosov/neznaika_na_lune/nez_1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924944"/>
            <a:ext cx="5078473" cy="309634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548680"/>
            <a:ext cx="69847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нам в гости пришёл Незнайка.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Незнайка гулял и съел много мороженого  и теперь он не может говорить, у него ангина.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Незнайка воспользовался письменной речью и написал нам загадки. 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883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93/5143509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836712"/>
            <a:ext cx="60304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письменной или устной  речью является письмо,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которое написал Незнайка?</a:t>
            </a: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Письменной речью. 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749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93/5143509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74711"/>
            <a:ext cx="119389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3958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692696"/>
            <a:ext cx="63184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Отгадайте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загадки.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какой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речи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они напоминают?</a:t>
            </a:r>
            <a:endParaRPr lang="ru-RU" sz="3200" b="1" i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i="1" dirty="0" smtClean="0">
              <a:solidFill>
                <a:srgbClr val="0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языка живет.</a:t>
            </a:r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ест и не пьет,</a:t>
            </a:r>
            <a:endParaRPr lang="ru-RU" sz="32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говорит и поет.</a:t>
            </a:r>
            <a:r>
              <a:rPr lang="ru-RU" sz="32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3200" i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          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Радио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речь…                  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7652" name="Picture 4" descr="http://www.visiradio.lv/visiradio-ic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933056"/>
            <a:ext cx="1732434" cy="173692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915816" y="5661249"/>
            <a:ext cx="30243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устная</a:t>
            </a:r>
            <a:endParaRPr lang="ru-RU" sz="4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545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93/5143509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74711"/>
            <a:ext cx="8579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     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764704"/>
            <a:ext cx="64624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 бумаги по утрам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квартиру носят к нам.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одном таком листе</a:t>
            </a:r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разных новостей.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9" y="3244334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Газета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речь…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5157192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письменная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25604" name="Picture 4" descr="http://www.ccmm.ru/03archive/press/reviews/2008_09_gazeta_mforu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96952"/>
            <a:ext cx="1419772" cy="20678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40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93/5143509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11560" y="980728"/>
            <a:ext cx="62464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Поверчу волшебный круг –</a:t>
            </a:r>
            <a:b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меня услышат вдруг.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Телефон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речь …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устная 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3" descr="http://www.studychinese.kz/wp-content/uploads/2014/05/1324834840_telephon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2492896"/>
            <a:ext cx="1877779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01775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93/5143509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3568" y="476672"/>
            <a:ext cx="6174432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Стальной конёк по белому полю бегает,</a:t>
            </a:r>
            <a:b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 собой чёрные следы оставляет. </a:t>
            </a:r>
          </a:p>
          <a:p>
            <a:endParaRPr lang="ru-RU" sz="3200" b="1" i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Ручка</a:t>
            </a:r>
          </a:p>
          <a:p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речь…</a:t>
            </a:r>
          </a:p>
          <a:p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письменная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i="1" dirty="0" smtClean="0">
                <a:solidFill>
                  <a:srgbClr val="00B05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32771" name="Picture 3" descr="http://img.positronica.ru/items/829391_v01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524060">
            <a:off x="4478362" y="2724210"/>
            <a:ext cx="2664296" cy="85369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53448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93/5143509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332656"/>
            <a:ext cx="75608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 предложения: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 владеет 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(речью).</a:t>
            </a:r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нужна для того, чтобы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(общаться с другими людьми).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Она состоит из</a:t>
            </a: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(предложений).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00206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бывает …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(устная и письменная).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094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sovet.su/_ld/293/5143509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692696"/>
            <a:ext cx="61024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человека должна быть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вежливой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уважительной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Вежливо общаться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помогают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вежливые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слова.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Эти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волшебные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слова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согревают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нас, как лучики солнца, 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помогают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нам в трудную минуту.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541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95536" y="1556792"/>
            <a:ext cx="8229600" cy="3096344"/>
          </a:xfrm>
          <a:prstGeom prst="rect">
            <a:avLst/>
          </a:prstGeom>
        </p:spPr>
        <p:txBody>
          <a:bodyPr lIns="45720" rIns="45720"/>
          <a:lstStyle/>
          <a:p>
            <a:pPr marL="457200" indent="-273050" algn="ctr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40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Презентацию  составила </a:t>
            </a:r>
          </a:p>
          <a:p>
            <a:pPr marL="457200" indent="-273050" algn="ctr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Терентьева Наталья Викторовна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  <a:p>
            <a:pPr marL="457200" indent="-273050" algn="ctr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учитель начальных классов </a:t>
            </a:r>
          </a:p>
          <a:p>
            <a:pPr marL="457200" indent="-273050" algn="ctr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М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БОУ  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СОШ 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№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4</a:t>
            </a:r>
          </a:p>
          <a:p>
            <a:pPr marL="457200" indent="-273050" algn="ctr">
              <a:lnSpc>
                <a:spcPct val="90000"/>
              </a:lnSpc>
              <a:buClr>
                <a:schemeClr val="accent1"/>
              </a:buClr>
              <a:buSzPct val="80000"/>
            </a:pP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г.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Егорьевск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5929313" y="4572000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Автор шаблона</a:t>
            </a:r>
          </a:p>
          <a:p>
            <a:r>
              <a:rPr lang="ru-RU">
                <a:latin typeface="Calibri" pitchFamily="34" charset="0"/>
              </a:rPr>
              <a:t>Фокина Лидия Петровна</a:t>
            </a:r>
          </a:p>
          <a:p>
            <a:r>
              <a:rPr lang="ru-RU">
                <a:latin typeface="Calibri" pitchFamily="34" charset="0"/>
              </a:rPr>
              <a:t>учитель начальных классов</a:t>
            </a:r>
          </a:p>
          <a:p>
            <a:r>
              <a:rPr lang="ru-RU">
                <a:latin typeface="Calibri" pitchFamily="34" charset="0"/>
              </a:rPr>
              <a:t>МОУ «СОШ ст. Евсино»</a:t>
            </a:r>
          </a:p>
          <a:p>
            <a:r>
              <a:rPr lang="ru-RU">
                <a:latin typeface="Calibri" pitchFamily="34" charset="0"/>
              </a:rPr>
              <a:t>Искитимского района</a:t>
            </a:r>
          </a:p>
          <a:p>
            <a:r>
              <a:rPr lang="ru-RU">
                <a:latin typeface="Calibri" pitchFamily="34" charset="0"/>
              </a:rPr>
              <a:t>Новосибирской области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42875" y="357188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Используемые источники:</a:t>
            </a:r>
          </a:p>
          <a:p>
            <a:endParaRPr lang="ru-RU" b="1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2"/>
              </a:rPr>
              <a:t>http://s49.radikal.ru/i125/0808/11/03a5b123776c.jpg</a:t>
            </a:r>
            <a:r>
              <a:rPr lang="ru-RU">
                <a:latin typeface="Calibri" pitchFamily="34" charset="0"/>
              </a:rPr>
              <a:t> сова с книгой</a:t>
            </a:r>
          </a:p>
          <a:p>
            <a:endParaRPr lang="ru-RU" b="1">
              <a:latin typeface="Calibri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 t="3410" b="3567"/>
          <a:stretch>
            <a:fillRect/>
          </a:stretch>
        </p:blipFill>
        <p:spPr bwMode="auto">
          <a:xfrm>
            <a:off x="0" y="0"/>
            <a:ext cx="92155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95936" y="7647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14847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8" name="Прямоугольник 7"/>
          <p:cNvSpPr/>
          <p:nvPr/>
        </p:nvSpPr>
        <p:spPr>
          <a:xfrm>
            <a:off x="3995936" y="364502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43651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220486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1" name="Прямоугольник 10"/>
          <p:cNvSpPr/>
          <p:nvPr/>
        </p:nvSpPr>
        <p:spPr>
          <a:xfrm>
            <a:off x="3995936" y="50851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2" name="Прямоугольник 11"/>
          <p:cNvSpPr/>
          <p:nvPr/>
        </p:nvSpPr>
        <p:spPr>
          <a:xfrm>
            <a:off x="3995936" y="292494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3" name="Прямоугольник 12"/>
          <p:cNvSpPr/>
          <p:nvPr/>
        </p:nvSpPr>
        <p:spPr>
          <a:xfrm>
            <a:off x="3275856" y="7647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4" name="Прямоугольник 13"/>
          <p:cNvSpPr/>
          <p:nvPr/>
        </p:nvSpPr>
        <p:spPr>
          <a:xfrm>
            <a:off x="3275856" y="220486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5" name="Прямоугольник 14"/>
          <p:cNvSpPr/>
          <p:nvPr/>
        </p:nvSpPr>
        <p:spPr>
          <a:xfrm>
            <a:off x="3275856" y="14847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6" name="Прямоугольник 15"/>
          <p:cNvSpPr/>
          <p:nvPr/>
        </p:nvSpPr>
        <p:spPr>
          <a:xfrm>
            <a:off x="2555776" y="7647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7" name="Прямоугольник 16"/>
          <p:cNvSpPr/>
          <p:nvPr/>
        </p:nvSpPr>
        <p:spPr>
          <a:xfrm>
            <a:off x="1115616" y="364502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364502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19" name="Прямоугольник 18"/>
          <p:cNvSpPr/>
          <p:nvPr/>
        </p:nvSpPr>
        <p:spPr>
          <a:xfrm>
            <a:off x="2555776" y="364502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0" name="Прямоугольник 19"/>
          <p:cNvSpPr/>
          <p:nvPr/>
        </p:nvSpPr>
        <p:spPr>
          <a:xfrm>
            <a:off x="3275856" y="364502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1" name="Прямоугольник 20"/>
          <p:cNvSpPr/>
          <p:nvPr/>
        </p:nvSpPr>
        <p:spPr>
          <a:xfrm>
            <a:off x="1835696" y="220486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2" name="Прямоугольник 21"/>
          <p:cNvSpPr/>
          <p:nvPr/>
        </p:nvSpPr>
        <p:spPr>
          <a:xfrm>
            <a:off x="2555776" y="292494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3" name="Прямоугольник 22"/>
          <p:cNvSpPr/>
          <p:nvPr/>
        </p:nvSpPr>
        <p:spPr>
          <a:xfrm>
            <a:off x="3275856" y="292494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4" name="Прямоугольник 23"/>
          <p:cNvSpPr/>
          <p:nvPr/>
        </p:nvSpPr>
        <p:spPr>
          <a:xfrm>
            <a:off x="2555776" y="220486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5" name="Прямоугольник 24"/>
          <p:cNvSpPr/>
          <p:nvPr/>
        </p:nvSpPr>
        <p:spPr>
          <a:xfrm>
            <a:off x="2555776" y="50851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6" name="Прямоугольник 25"/>
          <p:cNvSpPr/>
          <p:nvPr/>
        </p:nvSpPr>
        <p:spPr>
          <a:xfrm>
            <a:off x="3275856" y="50851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7" name="Прямоугольник 26"/>
          <p:cNvSpPr/>
          <p:nvPr/>
        </p:nvSpPr>
        <p:spPr>
          <a:xfrm>
            <a:off x="2555776" y="43651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8" name="Прямоугольник 27"/>
          <p:cNvSpPr/>
          <p:nvPr/>
        </p:nvSpPr>
        <p:spPr>
          <a:xfrm>
            <a:off x="3275856" y="43651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29" name="Прямоугольник 28"/>
          <p:cNvSpPr/>
          <p:nvPr/>
        </p:nvSpPr>
        <p:spPr>
          <a:xfrm>
            <a:off x="1835696" y="50851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0" name="Прямоугольник 29"/>
          <p:cNvSpPr/>
          <p:nvPr/>
        </p:nvSpPr>
        <p:spPr>
          <a:xfrm>
            <a:off x="1115616" y="50851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1" name="Прямоугольник 30"/>
          <p:cNvSpPr/>
          <p:nvPr/>
        </p:nvSpPr>
        <p:spPr>
          <a:xfrm>
            <a:off x="6156176" y="14847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2" name="Прямоугольник 31"/>
          <p:cNvSpPr/>
          <p:nvPr/>
        </p:nvSpPr>
        <p:spPr>
          <a:xfrm>
            <a:off x="5436096" y="14847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3" name="Прямоугольник 32"/>
          <p:cNvSpPr/>
          <p:nvPr/>
        </p:nvSpPr>
        <p:spPr>
          <a:xfrm>
            <a:off x="4716016" y="14847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4" name="Прямоугольник 33"/>
          <p:cNvSpPr/>
          <p:nvPr/>
        </p:nvSpPr>
        <p:spPr>
          <a:xfrm>
            <a:off x="5436096" y="220486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5" name="Прямоугольник 34"/>
          <p:cNvSpPr/>
          <p:nvPr/>
        </p:nvSpPr>
        <p:spPr>
          <a:xfrm>
            <a:off x="4716016" y="220486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6" name="Прямоугольник 35"/>
          <p:cNvSpPr/>
          <p:nvPr/>
        </p:nvSpPr>
        <p:spPr>
          <a:xfrm>
            <a:off x="4716016" y="292494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7" name="Прямоугольник 36"/>
          <p:cNvSpPr/>
          <p:nvPr/>
        </p:nvSpPr>
        <p:spPr>
          <a:xfrm>
            <a:off x="4716016" y="364502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8" name="Прямоугольник 37"/>
          <p:cNvSpPr/>
          <p:nvPr/>
        </p:nvSpPr>
        <p:spPr>
          <a:xfrm>
            <a:off x="5436096" y="43651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9" name="Прямоугольник 38"/>
          <p:cNvSpPr/>
          <p:nvPr/>
        </p:nvSpPr>
        <p:spPr>
          <a:xfrm>
            <a:off x="4716016" y="43651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40" name="Прямоугольник 39"/>
          <p:cNvSpPr/>
          <p:nvPr/>
        </p:nvSpPr>
        <p:spPr>
          <a:xfrm>
            <a:off x="5436096" y="50851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41" name="Прямоугольник 40"/>
          <p:cNvSpPr/>
          <p:nvPr/>
        </p:nvSpPr>
        <p:spPr>
          <a:xfrm>
            <a:off x="4716016" y="508518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42" name="Прямоугольник 41"/>
          <p:cNvSpPr/>
          <p:nvPr/>
        </p:nvSpPr>
        <p:spPr>
          <a:xfrm>
            <a:off x="4716016" y="7647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43" name="Прямоугольник 42"/>
          <p:cNvSpPr/>
          <p:nvPr/>
        </p:nvSpPr>
        <p:spPr>
          <a:xfrm>
            <a:off x="5436096" y="7647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44" name="Прямоугольник 43"/>
          <p:cNvSpPr/>
          <p:nvPr/>
        </p:nvSpPr>
        <p:spPr>
          <a:xfrm>
            <a:off x="6156176" y="7647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45" name="Прямоугольник 44"/>
          <p:cNvSpPr/>
          <p:nvPr/>
        </p:nvSpPr>
        <p:spPr>
          <a:xfrm>
            <a:off x="6876256" y="7647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46" name="Прямоугольник 45"/>
          <p:cNvSpPr/>
          <p:nvPr/>
        </p:nvSpPr>
        <p:spPr>
          <a:xfrm>
            <a:off x="7596336" y="764704"/>
            <a:ext cx="720000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47" name="Прямоугольник 46"/>
          <p:cNvSpPr/>
          <p:nvPr/>
        </p:nvSpPr>
        <p:spPr>
          <a:xfrm>
            <a:off x="2365947" y="476672"/>
            <a:ext cx="622478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р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ш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8" name="Прямоугольник 47">
            <a:hlinkClick r:id="rId4" action="ppaction://hlinksldjump"/>
          </p:cNvPr>
          <p:cNvSpPr/>
          <p:nvPr/>
        </p:nvSpPr>
        <p:spPr>
          <a:xfrm>
            <a:off x="1979712" y="69269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9" name="Прямоугольник 48">
            <a:hlinkClick r:id="rId5" action="ppaction://hlinksldjump"/>
          </p:cNvPr>
          <p:cNvSpPr/>
          <p:nvPr/>
        </p:nvSpPr>
        <p:spPr>
          <a:xfrm>
            <a:off x="2699792" y="141277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0" name="Прямоугольник 49">
            <a:hlinkClick r:id="rId6" action="ppaction://hlinksldjump"/>
          </p:cNvPr>
          <p:cNvSpPr/>
          <p:nvPr/>
        </p:nvSpPr>
        <p:spPr>
          <a:xfrm>
            <a:off x="611560" y="3501008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1" name="Прямоугольник 50">
            <a:hlinkClick r:id="rId7" action="ppaction://hlinksldjump"/>
          </p:cNvPr>
          <p:cNvSpPr/>
          <p:nvPr/>
        </p:nvSpPr>
        <p:spPr>
          <a:xfrm>
            <a:off x="1979712" y="2780928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Прямоугольник 51">
            <a:hlinkClick r:id="rId8" action="ppaction://hlinksldjump"/>
          </p:cNvPr>
          <p:cNvSpPr/>
          <p:nvPr/>
        </p:nvSpPr>
        <p:spPr>
          <a:xfrm>
            <a:off x="1331640" y="213285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3" name="Прямоугольник 52">
            <a:hlinkClick r:id="rId9" action="ppaction://hlinksldjump"/>
          </p:cNvPr>
          <p:cNvSpPr/>
          <p:nvPr/>
        </p:nvSpPr>
        <p:spPr>
          <a:xfrm>
            <a:off x="611560" y="501317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4" name="Прямоугольник 53">
            <a:hlinkClick r:id="rId10" action="ppaction://hlinksldjump"/>
          </p:cNvPr>
          <p:cNvSpPr/>
          <p:nvPr/>
        </p:nvSpPr>
        <p:spPr>
          <a:xfrm>
            <a:off x="1979712" y="4293096"/>
            <a:ext cx="5693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3203848" y="1124744"/>
            <a:ext cx="381546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у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 а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835696" y="1916832"/>
            <a:ext cx="432682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к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2483768" y="2564904"/>
            <a:ext cx="319670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ы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1115616" y="3356992"/>
            <a:ext cx="42755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б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к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2555776" y="4005064"/>
            <a:ext cx="358784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 а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971600" y="4797152"/>
            <a:ext cx="515557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</a:t>
            </a:r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е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й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2" name="Управляющая кнопка: далее 61">
            <a:hlinkClick r:id="rId4" action="ppaction://hlinksldjump" highlightClick="1"/>
          </p:cNvPr>
          <p:cNvSpPr/>
          <p:nvPr/>
        </p:nvSpPr>
        <p:spPr>
          <a:xfrm>
            <a:off x="179512" y="6137920"/>
            <a:ext cx="720080" cy="720080"/>
          </a:xfrm>
          <a:prstGeom prst="actionButtonForwardNex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3923928" y="836712"/>
            <a:ext cx="792088" cy="496855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55" grpId="0"/>
      <p:bldP spid="56" grpId="0"/>
      <p:bldP spid="57" grpId="0"/>
      <p:bldP spid="59" grpId="0"/>
      <p:bldP spid="60" grpId="0"/>
      <p:bldP spid="61" grpId="0"/>
      <p:bldP spid="6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5929313" y="4572000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Автор шаблона</a:t>
            </a:r>
          </a:p>
          <a:p>
            <a:r>
              <a:rPr lang="ru-RU">
                <a:latin typeface="Calibri" pitchFamily="34" charset="0"/>
              </a:rPr>
              <a:t>Фокина Лидия Петровна</a:t>
            </a:r>
          </a:p>
          <a:p>
            <a:r>
              <a:rPr lang="ru-RU">
                <a:latin typeface="Calibri" pitchFamily="34" charset="0"/>
              </a:rPr>
              <a:t>учитель начальных классов</a:t>
            </a:r>
          </a:p>
          <a:p>
            <a:r>
              <a:rPr lang="ru-RU">
                <a:latin typeface="Calibri" pitchFamily="34" charset="0"/>
              </a:rPr>
              <a:t>МОУ «СОШ ст. Евсино»</a:t>
            </a:r>
          </a:p>
          <a:p>
            <a:r>
              <a:rPr lang="ru-RU">
                <a:latin typeface="Calibri" pitchFamily="34" charset="0"/>
              </a:rPr>
              <a:t>Искитимского района</a:t>
            </a:r>
          </a:p>
          <a:p>
            <a:r>
              <a:rPr lang="ru-RU">
                <a:latin typeface="Calibri" pitchFamily="34" charset="0"/>
              </a:rPr>
              <a:t>Новосибирской области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42875" y="357188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Используемые источники:</a:t>
            </a:r>
          </a:p>
          <a:p>
            <a:endParaRPr lang="ru-RU" b="1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2"/>
              </a:rPr>
              <a:t>http://s49.radikal.ru/i125/0808/11/03a5b123776c.jpg</a:t>
            </a:r>
            <a:r>
              <a:rPr lang="ru-RU">
                <a:latin typeface="Calibri" pitchFamily="34" charset="0"/>
              </a:rPr>
              <a:t> сова с книгой</a:t>
            </a:r>
          </a:p>
          <a:p>
            <a:endParaRPr lang="ru-RU" b="1">
              <a:latin typeface="Calibri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 t="3410" b="3567"/>
          <a:stretch>
            <a:fillRect/>
          </a:stretch>
        </p:blipFill>
        <p:spPr bwMode="auto">
          <a:xfrm>
            <a:off x="0" y="0"/>
            <a:ext cx="92155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2348880"/>
            <a:ext cx="792088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Пенал,  тетрадь, язык,  портфель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620688"/>
            <a:ext cx="81369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Найдите лишнее  слово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3645024"/>
            <a:ext cx="2376264" cy="93610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t.depositphotos.com/1954151/1993/v/950/depositphotos_19931271-open-mouth-with-tongu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6602" y1="22037" x2="35156" y2="5289"/>
                        <a14:foregroundMark x1="34961" y1="6366" x2="45410" y2="4114"/>
                        <a14:foregroundMark x1="43555" y1="5093" x2="54980" y2="9011"/>
                        <a14:foregroundMark x1="50879" y1="8423" x2="64355" y2="3918"/>
                        <a14:foregroundMark x1="64551" y1="4701" x2="82227" y2="21058"/>
                        <a14:foregroundMark x1="83105" y1="23115" x2="91895" y2="35749"/>
                        <a14:foregroundMark x1="91016" y1="37414" x2="77832" y2="54163"/>
                        <a14:foregroundMark x1="79395" y1="53183" x2="71680" y2="66210"/>
                        <a14:foregroundMark x1="71484" y1="66895" x2="56543" y2="77277"/>
                        <a14:foregroundMark x1="27832" y1="92067" x2="47168" y2="84035"/>
                        <a14:foregroundMark x1="43164" y1="87267" x2="56543" y2="78355"/>
                        <a14:foregroundMark x1="35156" y1="90793" x2="45117" y2="87757"/>
                        <a14:foregroundMark x1="6836" y1="83448" x2="19629" y2="90010"/>
                        <a14:foregroundMark x1="9863" y1="88149" x2="29492" y2="91577"/>
                        <a14:foregroundMark x1="10059" y1="89128" x2="16211" y2="90597"/>
                        <a14:foregroundMark x1="6836" y1="85700" x2="5859" y2="69736"/>
                        <a14:foregroundMark x1="5566" y1="84035" x2="5371" y2="68071"/>
                        <a14:foregroundMark x1="7031" y1="67875" x2="12793" y2="48482"/>
                        <a14:foregroundMark x1="12988" y1="48482" x2="14160" y2="36631"/>
                        <a14:foregroundMark x1="9668" y1="28795" x2="13184" y2="39667"/>
                        <a14:foregroundMark x1="10059" y1="27620" x2="17480" y2="19589"/>
                        <a14:foregroundMark x1="33496" y1="27816" x2="70898" y2="25563"/>
                        <a14:foregroundMark x1="26172" y1="28404" x2="47363" y2="21058"/>
                        <a14:foregroundMark x1="39844" y1="7933" x2="39258" y2="16944"/>
                        <a14:foregroundMark x1="59863" y1="9990" x2="67969" y2="27816"/>
                        <a14:foregroundMark x1="65918" y1="5289" x2="74902" y2="12047"/>
                        <a14:foregroundMark x1="44727" y1="88541" x2="44727" y2="885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021" y="2580430"/>
            <a:ext cx="2497982" cy="249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arstyle.org/uploads/posts/2009-08/1249362919_glossy-burning-fire-flame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67" b="90000" l="9933" r="94949">
                        <a14:foregroundMark x1="50168" y1="38667" x2="49158" y2="65333"/>
                        <a14:foregroundMark x1="25253" y1="52000" x2="72896" y2="65200"/>
                        <a14:backgroundMark x1="25589" y1="73467" x2="79461" y2="7506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124" t="8310" r="12387" b="27569"/>
          <a:stretch/>
        </p:blipFill>
        <p:spPr bwMode="auto">
          <a:xfrm>
            <a:off x="6300192" y="3578602"/>
            <a:ext cx="2005587" cy="2209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images.otto.de/asset/mmo/formatz/mustang-shoes-herren-boots-cognac-760007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4928" b="93623" l="4375" r="935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5755"/>
            <a:ext cx="3269067" cy="234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info-mir.com.ua/wp-content/uploads/2015/01/971f73495e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18031">
            <a:off x="852639" y="1503240"/>
            <a:ext cx="1996691" cy="1996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http://funforkids.ru/pictures/school23/school2360.g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>
                        <a14:foregroundMark x1="45913" y1="89389" x2="65970" y2="87428"/>
                        <a14:foregroundMark x1="65684" y1="84775" x2="69106" y2="93426"/>
                        <a14:foregroundMark x1="59791" y1="91580" x2="66540" y2="93887"/>
                        <a14:foregroundMark x1="60171" y1="95617" x2="60171" y2="9561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620176"/>
            <a:ext cx="2138967" cy="176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321561" y="702780"/>
            <a:ext cx="671690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Многозначное слово.</a:t>
            </a:r>
            <a:endParaRPr lang="ru-RU" sz="48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574131"/>
            <a:ext cx="8136904" cy="1191752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ln>
                  <a:solidFill>
                    <a:srgbClr val="FFFF0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Что объединяет все эти предметы?</a:t>
            </a:r>
            <a:endParaRPr lang="ru-RU" sz="3600" b="1" dirty="0">
              <a:ln>
                <a:solidFill>
                  <a:srgbClr val="FFFF00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910705" y="5576128"/>
            <a:ext cx="5744478" cy="945530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ln>
                  <a:solidFill>
                    <a:srgbClr val="FFFF00"/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Придумайте предложение с любым словом.</a:t>
            </a:r>
            <a:endParaRPr lang="ru-RU" sz="2800" b="1" dirty="0">
              <a:ln>
                <a:solidFill>
                  <a:srgbClr val="FFFF00"/>
                </a:solidFill>
              </a:ln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33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5929313" y="4572000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Автор шаблона</a:t>
            </a:r>
          </a:p>
          <a:p>
            <a:r>
              <a:rPr lang="ru-RU">
                <a:latin typeface="Calibri" pitchFamily="34" charset="0"/>
              </a:rPr>
              <a:t>Фокина Лидия Петровна</a:t>
            </a:r>
          </a:p>
          <a:p>
            <a:r>
              <a:rPr lang="ru-RU">
                <a:latin typeface="Calibri" pitchFamily="34" charset="0"/>
              </a:rPr>
              <a:t>учитель начальных классов</a:t>
            </a:r>
          </a:p>
          <a:p>
            <a:r>
              <a:rPr lang="ru-RU">
                <a:latin typeface="Calibri" pitchFamily="34" charset="0"/>
              </a:rPr>
              <a:t>МОУ «СОШ ст. Евсино»</a:t>
            </a:r>
          </a:p>
          <a:p>
            <a:r>
              <a:rPr lang="ru-RU">
                <a:latin typeface="Calibri" pitchFamily="34" charset="0"/>
              </a:rPr>
              <a:t>Искитимского района</a:t>
            </a:r>
          </a:p>
          <a:p>
            <a:r>
              <a:rPr lang="ru-RU">
                <a:latin typeface="Calibri" pitchFamily="34" charset="0"/>
              </a:rPr>
              <a:t>Новосибирской области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42875" y="357188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Используемые источники:</a:t>
            </a:r>
          </a:p>
          <a:p>
            <a:endParaRPr lang="ru-RU" b="1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2"/>
              </a:rPr>
              <a:t>http://s49.radikal.ru/i125/0808/11/03a5b123776c.jpg</a:t>
            </a:r>
            <a:r>
              <a:rPr lang="ru-RU">
                <a:latin typeface="Calibri" pitchFamily="34" charset="0"/>
              </a:rPr>
              <a:t> сова с книгой</a:t>
            </a:r>
          </a:p>
          <a:p>
            <a:endParaRPr lang="ru-RU" b="1">
              <a:latin typeface="Calibri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 t="3410" b="3567"/>
          <a:stretch>
            <a:fillRect/>
          </a:stretch>
        </p:blipFill>
        <p:spPr bwMode="auto">
          <a:xfrm>
            <a:off x="0" y="0"/>
            <a:ext cx="92155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1916832"/>
            <a:ext cx="813690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РУССКИЙ   ЯЗЫК</a:t>
            </a:r>
            <a:endParaRPr lang="ru-RU" sz="7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5929313" y="4572000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Автор шаблона</a:t>
            </a:r>
          </a:p>
          <a:p>
            <a:r>
              <a:rPr lang="ru-RU">
                <a:latin typeface="Calibri" pitchFamily="34" charset="0"/>
              </a:rPr>
              <a:t>Фокина Лидия Петровна</a:t>
            </a:r>
          </a:p>
          <a:p>
            <a:r>
              <a:rPr lang="ru-RU">
                <a:latin typeface="Calibri" pitchFamily="34" charset="0"/>
              </a:rPr>
              <a:t>учитель начальных классов</a:t>
            </a:r>
          </a:p>
          <a:p>
            <a:r>
              <a:rPr lang="ru-RU">
                <a:latin typeface="Calibri" pitchFamily="34" charset="0"/>
              </a:rPr>
              <a:t>МОУ «СОШ ст. Евсино»</a:t>
            </a:r>
          </a:p>
          <a:p>
            <a:r>
              <a:rPr lang="ru-RU">
                <a:latin typeface="Calibri" pitchFamily="34" charset="0"/>
              </a:rPr>
              <a:t>Искитимского района</a:t>
            </a:r>
          </a:p>
          <a:p>
            <a:r>
              <a:rPr lang="ru-RU">
                <a:latin typeface="Calibri" pitchFamily="34" charset="0"/>
              </a:rPr>
              <a:t>Новосибирской области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42875" y="357188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Используемые источники:</a:t>
            </a:r>
          </a:p>
          <a:p>
            <a:endParaRPr lang="ru-RU" b="1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2"/>
              </a:rPr>
              <a:t>http://s49.radikal.ru/i125/0808/11/03a5b123776c.jpg</a:t>
            </a:r>
            <a:r>
              <a:rPr lang="ru-RU">
                <a:latin typeface="Calibri" pitchFamily="34" charset="0"/>
              </a:rPr>
              <a:t> сова с книгой</a:t>
            </a:r>
          </a:p>
          <a:p>
            <a:endParaRPr lang="ru-RU" b="1">
              <a:latin typeface="Calibri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 t="3410" b="3567"/>
          <a:stretch>
            <a:fillRect/>
          </a:stretch>
        </p:blipFill>
        <p:spPr bwMode="auto">
          <a:xfrm>
            <a:off x="0" y="0"/>
            <a:ext cx="92155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ttp://im5-tub-ru.yandex.net/i?id=452972243-4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1844824"/>
            <a:ext cx="4795733" cy="26642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23728" y="4509120"/>
            <a:ext cx="495648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говорение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476672"/>
            <a:ext cx="54643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 речи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5929313" y="4572000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Автор шаблона</a:t>
            </a:r>
          </a:p>
          <a:p>
            <a:r>
              <a:rPr lang="ru-RU">
                <a:latin typeface="Calibri" pitchFamily="34" charset="0"/>
              </a:rPr>
              <a:t>Фокина Лидия Петровна</a:t>
            </a:r>
          </a:p>
          <a:p>
            <a:r>
              <a:rPr lang="ru-RU">
                <a:latin typeface="Calibri" pitchFamily="34" charset="0"/>
              </a:rPr>
              <a:t>учитель начальных классов</a:t>
            </a:r>
          </a:p>
          <a:p>
            <a:r>
              <a:rPr lang="ru-RU">
                <a:latin typeface="Calibri" pitchFamily="34" charset="0"/>
              </a:rPr>
              <a:t>МОУ «СОШ ст. Евсино»</a:t>
            </a:r>
          </a:p>
          <a:p>
            <a:r>
              <a:rPr lang="ru-RU">
                <a:latin typeface="Calibri" pitchFamily="34" charset="0"/>
              </a:rPr>
              <a:t>Искитимского района</a:t>
            </a:r>
          </a:p>
          <a:p>
            <a:r>
              <a:rPr lang="ru-RU">
                <a:latin typeface="Calibri" pitchFamily="34" charset="0"/>
              </a:rPr>
              <a:t>Новосибирской области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42875" y="357188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Используемые источники:</a:t>
            </a:r>
          </a:p>
          <a:p>
            <a:endParaRPr lang="ru-RU" b="1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2"/>
              </a:rPr>
              <a:t>http://s49.radikal.ru/i125/0808/11/03a5b123776c.jpg</a:t>
            </a:r>
            <a:r>
              <a:rPr lang="ru-RU">
                <a:latin typeface="Calibri" pitchFamily="34" charset="0"/>
              </a:rPr>
              <a:t> сова с книгой</a:t>
            </a:r>
          </a:p>
          <a:p>
            <a:endParaRPr lang="ru-RU" b="1">
              <a:latin typeface="Calibri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 t="3410" b="3567"/>
          <a:stretch>
            <a:fillRect/>
          </a:stretch>
        </p:blipFill>
        <p:spPr bwMode="auto">
          <a:xfrm>
            <a:off x="0" y="0"/>
            <a:ext cx="92155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m6-tub-ru.yandex.net/i?id=12085587-04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1700808"/>
            <a:ext cx="4558106" cy="324036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411760" y="4797152"/>
            <a:ext cx="47057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слушание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476672"/>
            <a:ext cx="54643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 речи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5929313" y="4572000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Автор шаблона</a:t>
            </a:r>
          </a:p>
          <a:p>
            <a:r>
              <a:rPr lang="ru-RU">
                <a:latin typeface="Calibri" pitchFamily="34" charset="0"/>
              </a:rPr>
              <a:t>Фокина Лидия Петровна</a:t>
            </a:r>
          </a:p>
          <a:p>
            <a:r>
              <a:rPr lang="ru-RU">
                <a:latin typeface="Calibri" pitchFamily="34" charset="0"/>
              </a:rPr>
              <a:t>учитель начальных классов</a:t>
            </a:r>
          </a:p>
          <a:p>
            <a:r>
              <a:rPr lang="ru-RU">
                <a:latin typeface="Calibri" pitchFamily="34" charset="0"/>
              </a:rPr>
              <a:t>МОУ «СОШ ст. Евсино»</a:t>
            </a:r>
          </a:p>
          <a:p>
            <a:r>
              <a:rPr lang="ru-RU">
                <a:latin typeface="Calibri" pitchFamily="34" charset="0"/>
              </a:rPr>
              <a:t>Искитимского района</a:t>
            </a:r>
          </a:p>
          <a:p>
            <a:r>
              <a:rPr lang="ru-RU">
                <a:latin typeface="Calibri" pitchFamily="34" charset="0"/>
              </a:rPr>
              <a:t>Новосибирской области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42875" y="357188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Используемые источники:</a:t>
            </a:r>
          </a:p>
          <a:p>
            <a:endParaRPr lang="ru-RU" b="1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2"/>
              </a:rPr>
              <a:t>http://s49.radikal.ru/i125/0808/11/03a5b123776c.jpg</a:t>
            </a:r>
            <a:r>
              <a:rPr lang="ru-RU">
                <a:latin typeface="Calibri" pitchFamily="34" charset="0"/>
              </a:rPr>
              <a:t> сова с книгой</a:t>
            </a:r>
          </a:p>
          <a:p>
            <a:endParaRPr lang="ru-RU" b="1">
              <a:latin typeface="Calibri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 t="3410" b="3567"/>
          <a:stretch>
            <a:fillRect/>
          </a:stretch>
        </p:blipFill>
        <p:spPr bwMode="auto">
          <a:xfrm>
            <a:off x="0" y="0"/>
            <a:ext cx="92155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63daf16cc664 (2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2420888"/>
            <a:ext cx="3366375" cy="288032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860032" y="2924944"/>
            <a:ext cx="362535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письмо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476672"/>
            <a:ext cx="54643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 речи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5929313" y="4572000"/>
            <a:ext cx="300037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Автор шаблона</a:t>
            </a:r>
          </a:p>
          <a:p>
            <a:r>
              <a:rPr lang="ru-RU">
                <a:latin typeface="Calibri" pitchFamily="34" charset="0"/>
              </a:rPr>
              <a:t>Фокина Лидия Петровна</a:t>
            </a:r>
          </a:p>
          <a:p>
            <a:r>
              <a:rPr lang="ru-RU">
                <a:latin typeface="Calibri" pitchFamily="34" charset="0"/>
              </a:rPr>
              <a:t>учитель начальных классов</a:t>
            </a:r>
          </a:p>
          <a:p>
            <a:r>
              <a:rPr lang="ru-RU">
                <a:latin typeface="Calibri" pitchFamily="34" charset="0"/>
              </a:rPr>
              <a:t>МОУ «СОШ ст. Евсино»</a:t>
            </a:r>
          </a:p>
          <a:p>
            <a:r>
              <a:rPr lang="ru-RU">
                <a:latin typeface="Calibri" pitchFamily="34" charset="0"/>
              </a:rPr>
              <a:t>Искитимского района</a:t>
            </a:r>
          </a:p>
          <a:p>
            <a:r>
              <a:rPr lang="ru-RU">
                <a:latin typeface="Calibri" pitchFamily="34" charset="0"/>
              </a:rPr>
              <a:t>Новосибирской области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5123" name="TextBox 6"/>
          <p:cNvSpPr txBox="1">
            <a:spLocks noChangeArrowheads="1"/>
          </p:cNvSpPr>
          <p:nvPr/>
        </p:nvSpPr>
        <p:spPr bwMode="auto">
          <a:xfrm>
            <a:off x="142875" y="357188"/>
            <a:ext cx="6643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Используемые источники:</a:t>
            </a:r>
          </a:p>
          <a:p>
            <a:endParaRPr lang="ru-RU" b="1">
              <a:latin typeface="Calibri" pitchFamily="34" charset="0"/>
            </a:endParaRPr>
          </a:p>
          <a:p>
            <a:r>
              <a:rPr lang="ru-RU" u="sng">
                <a:latin typeface="Calibri" pitchFamily="34" charset="0"/>
                <a:hlinkClick r:id="rId2"/>
              </a:rPr>
              <a:t>http://s49.radikal.ru/i125/0808/11/03a5b123776c.jpg</a:t>
            </a:r>
            <a:r>
              <a:rPr lang="ru-RU">
                <a:latin typeface="Calibri" pitchFamily="34" charset="0"/>
              </a:rPr>
              <a:t> сова с книгой</a:t>
            </a:r>
          </a:p>
          <a:p>
            <a:endParaRPr lang="ru-RU" b="1">
              <a:latin typeface="Calibri" pitchFamily="34" charset="0"/>
            </a:endParaRP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 t="3410" b="3567"/>
          <a:stretch>
            <a:fillRect/>
          </a:stretch>
        </p:blipFill>
        <p:spPr bwMode="auto">
          <a:xfrm>
            <a:off x="0" y="0"/>
            <a:ext cx="921554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7996677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27584" y="1844824"/>
            <a:ext cx="3312368" cy="314312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99992" y="3140968"/>
            <a:ext cx="332334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чтение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476672"/>
            <a:ext cx="54643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Виды  речи</a:t>
            </a:r>
            <a:endParaRPr lang="ru-RU" sz="7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шаблон с сово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с совой</Template>
  <TotalTime>315</TotalTime>
  <Words>537</Words>
  <Application>Microsoft Office PowerPoint</Application>
  <PresentationFormat>Экран (4:3)</PresentationFormat>
  <Paragraphs>172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шаблон с совой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artemkatravka@mail.ru</cp:lastModifiedBy>
  <cp:revision>19</cp:revision>
  <dcterms:created xsi:type="dcterms:W3CDTF">2014-03-09T06:56:17Z</dcterms:created>
  <dcterms:modified xsi:type="dcterms:W3CDTF">2020-02-15T11:33:05Z</dcterms:modified>
</cp:coreProperties>
</file>