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7"/>
  </p:notesMasterIdLst>
  <p:sldIdLst>
    <p:sldId id="256" r:id="rId2"/>
    <p:sldId id="258" r:id="rId3"/>
    <p:sldId id="257" r:id="rId4"/>
    <p:sldId id="259" r:id="rId5"/>
    <p:sldId id="260" r:id="rId6"/>
    <p:sldId id="261" r:id="rId7"/>
    <p:sldId id="262" r:id="rId8"/>
    <p:sldId id="263" r:id="rId9"/>
    <p:sldId id="264" r:id="rId10"/>
    <p:sldId id="265" r:id="rId11"/>
    <p:sldId id="267" r:id="rId12"/>
    <p:sldId id="268" r:id="rId13"/>
    <p:sldId id="269" r:id="rId14"/>
    <p:sldId id="270" r:id="rId15"/>
    <p:sldId id="266"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24" autoAdjust="0"/>
  </p:normalViewPr>
  <p:slideViewPr>
    <p:cSldViewPr>
      <p:cViewPr varScale="1">
        <p:scale>
          <a:sx n="69" d="100"/>
          <a:sy n="69" d="100"/>
        </p:scale>
        <p:origin x="-14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913D6D9-C7B4-443C-AF0B-A984EB748D32}" type="datetimeFigureOut">
              <a:rPr lang="ru-RU" smtClean="0"/>
              <a:pPr/>
              <a:t>19.12.2019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37DDD6F-F45C-4464-96CF-1055496EA0F0}"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5B106E36-FD25-4E2D-B0AA-010F637433A0}" type="datetimeFigureOut">
              <a:rPr lang="ru-RU" smtClean="0"/>
              <a:pPr/>
              <a:t>19.12.2019</a:t>
            </a:fld>
            <a:endParaRPr lang="ru-RU"/>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19.12.2019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19.12.2019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Содержимое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5B106E36-FD25-4E2D-B0AA-010F637433A0}" type="datetimeFigureOut">
              <a:rPr lang="ru-RU" smtClean="0"/>
              <a:pPr/>
              <a:t>19.12.2019</a:t>
            </a:fld>
            <a:endParaRPr lang="ru-RU"/>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Дата 3"/>
          <p:cNvSpPr>
            <a:spLocks noGrp="1"/>
          </p:cNvSpPr>
          <p:nvPr>
            <p:ph type="dt" sz="half" idx="10"/>
          </p:nvPr>
        </p:nvSpPr>
        <p:spPr>
          <a:xfrm>
            <a:off x="6955632" y="6477000"/>
            <a:ext cx="2133600" cy="304800"/>
          </a:xfrm>
        </p:spPr>
        <p:txBody>
          <a:bodyPr/>
          <a:lstStyle/>
          <a:p>
            <a:fld id="{5B106E36-FD25-4E2D-B0AA-010F637433A0}" type="datetimeFigureOut">
              <a:rPr lang="ru-RU" smtClean="0"/>
              <a:pPr/>
              <a:t>19.12.2019</a:t>
            </a:fld>
            <a:endParaRPr lang="ru-RU"/>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a:p>
        </p:txBody>
      </p:sp>
      <p:sp>
        <p:nvSpPr>
          <p:cNvPr id="6" name="Номер слайда 5"/>
          <p:cNvSpPr>
            <a:spLocks noGrp="1"/>
          </p:cNvSpPr>
          <p:nvPr>
            <p:ph type="sldNum" sz="quarter" idx="12"/>
          </p:nvPr>
        </p:nvSpPr>
        <p:spPr>
          <a:xfrm>
            <a:off x="8451056" y="809624"/>
            <a:ext cx="502920" cy="300831"/>
          </a:xfrm>
        </p:spPr>
        <p:txBody>
          <a:bodyPr/>
          <a:lstStyle/>
          <a:p>
            <a:fld id="{725C68B6-61C2-468F-89AB-4B9F7531AA68}" type="slidenum">
              <a:rPr lang="ru-RU" smtClean="0"/>
              <a:pPr/>
              <a:t>‹#›</a:t>
            </a:fld>
            <a:endParaRPr lang="ru-RU"/>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5B106E36-FD25-4E2D-B0AA-010F637433A0}" type="datetimeFigureOut">
              <a:rPr lang="ru-RU" smtClean="0"/>
              <a:pPr/>
              <a:t>19.12.2019</a:t>
            </a:fld>
            <a:endParaRPr lang="ru-RU"/>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a:p>
        </p:txBody>
      </p:sp>
      <p:sp>
        <p:nvSpPr>
          <p:cNvPr id="7" name="Номер слайда 6"/>
          <p:cNvSpPr>
            <a:spLocks noGrp="1"/>
          </p:cNvSpPr>
          <p:nvPr>
            <p:ph type="sldNum" sz="quarter" idx="12"/>
          </p:nvPr>
        </p:nvSpPr>
        <p:spPr>
          <a:xfrm>
            <a:off x="7589520" y="6480969"/>
            <a:ext cx="502920" cy="301752"/>
          </a:xfrm>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5B106E36-FD25-4E2D-B0AA-010F637433A0}" type="datetimeFigureOut">
              <a:rPr lang="ru-RU" smtClean="0"/>
              <a:pPr/>
              <a:t>19.12.2019</a:t>
            </a:fld>
            <a:endParaRPr lang="ru-RU"/>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19.12.2019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5B106E36-FD25-4E2D-B0AA-010F637433A0}" type="datetimeFigureOut">
              <a:rPr lang="ru-RU" smtClean="0"/>
              <a:pPr/>
              <a:t>19.12.2019</a:t>
            </a:fld>
            <a:endParaRPr lang="ru-RU"/>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a:p>
        </p:txBody>
      </p:sp>
      <p:sp>
        <p:nvSpPr>
          <p:cNvPr id="4" name="Номер слайда 3"/>
          <p:cNvSpPr>
            <a:spLocks noGrp="1"/>
          </p:cNvSpPr>
          <p:nvPr>
            <p:ph type="sldNum" sz="quarter" idx="12"/>
          </p:nvPr>
        </p:nvSpPr>
        <p:spPr>
          <a:xfrm>
            <a:off x="7589520" y="6480969"/>
            <a:ext cx="502920" cy="301752"/>
          </a:xfrm>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5B106E36-FD25-4E2D-B0AA-010F637433A0}" type="datetimeFigureOut">
              <a:rPr lang="ru-RU" smtClean="0"/>
              <a:pPr/>
              <a:t>19.12.2019</a:t>
            </a:fld>
            <a:endParaRPr lang="ru-RU"/>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5B106E36-FD25-4E2D-B0AA-010F637433A0}" type="datetimeFigureOut">
              <a:rPr lang="ru-RU" smtClean="0"/>
              <a:pPr/>
              <a:t>19.12.2019</a:t>
            </a:fld>
            <a:endParaRPr lang="ru-RU"/>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5B106E36-FD25-4E2D-B0AA-010F637433A0}" type="datetimeFigureOut">
              <a:rPr lang="ru-RU" smtClean="0"/>
              <a:pPr/>
              <a:t>19.12.2019</a:t>
            </a:fld>
            <a:endParaRPr lang="ru-RU"/>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40544" y="776288"/>
            <a:ext cx="8062912" cy="2364680"/>
          </a:xfrm>
        </p:spPr>
        <p:txBody>
          <a:bodyPr>
            <a:normAutofit fontScale="90000"/>
          </a:bodyPr>
          <a:lstStyle/>
          <a:p>
            <a:pPr algn="ctr"/>
            <a:r>
              <a:rPr lang="ru-RU" sz="5400" b="1" dirty="0" smtClean="0"/>
              <a:t>Нормативно-правовые документы в сфере образования</a:t>
            </a:r>
            <a:endParaRPr lang="ru-RU" sz="5400" b="1" dirty="0"/>
          </a:p>
        </p:txBody>
      </p:sp>
      <p:sp>
        <p:nvSpPr>
          <p:cNvPr id="3" name="Подзаголовок 2"/>
          <p:cNvSpPr>
            <a:spLocks noGrp="1"/>
          </p:cNvSpPr>
          <p:nvPr>
            <p:ph type="subTitle" idx="1"/>
          </p:nvPr>
        </p:nvSpPr>
        <p:spPr>
          <a:xfrm>
            <a:off x="323528" y="5589240"/>
            <a:ext cx="8062912" cy="936104"/>
          </a:xfrm>
        </p:spPr>
        <p:txBody>
          <a:bodyPr>
            <a:normAutofit/>
          </a:bodyPr>
          <a:lstStyle/>
          <a:p>
            <a:pPr algn="l"/>
            <a:r>
              <a:rPr lang="ru-RU" sz="2000" b="1" dirty="0" err="1" smtClean="0">
                <a:solidFill>
                  <a:schemeClr val="accent2">
                    <a:lumMod val="40000"/>
                    <a:lumOff val="60000"/>
                  </a:schemeClr>
                </a:solidFill>
              </a:rPr>
              <a:t>Осмоловская</a:t>
            </a:r>
            <a:r>
              <a:rPr lang="ru-RU" sz="2000" b="1" dirty="0" smtClean="0">
                <a:solidFill>
                  <a:schemeClr val="accent2">
                    <a:lumMod val="40000"/>
                    <a:lumOff val="60000"/>
                  </a:schemeClr>
                </a:solidFill>
              </a:rPr>
              <a:t> Надежда Владимировна – </a:t>
            </a:r>
          </a:p>
          <a:p>
            <a:pPr algn="l"/>
            <a:r>
              <a:rPr lang="ru-RU" sz="2000" b="1" dirty="0" smtClean="0">
                <a:solidFill>
                  <a:schemeClr val="accent2">
                    <a:lumMod val="40000"/>
                    <a:lumOff val="60000"/>
                  </a:schemeClr>
                </a:solidFill>
              </a:rPr>
              <a:t>социальный педагог ГБОУ школа № 578</a:t>
            </a:r>
          </a:p>
        </p:txBody>
      </p:sp>
      <p:sp>
        <p:nvSpPr>
          <p:cNvPr id="4" name="Подзаголовок 2"/>
          <p:cNvSpPr txBox="1">
            <a:spLocks/>
          </p:cNvSpPr>
          <p:nvPr/>
        </p:nvSpPr>
        <p:spPr>
          <a:xfrm>
            <a:off x="755576" y="3429000"/>
            <a:ext cx="8062912" cy="1296144"/>
          </a:xfrm>
          <a:prstGeom prst="rect">
            <a:avLst/>
          </a:prstGeom>
        </p:spPr>
        <p:txBody>
          <a:bodyPr vert="horz" anchor="t">
            <a:normAutofit/>
          </a:bodyPr>
          <a:lstStyle/>
          <a:p>
            <a:pPr marL="0" marR="36576" lvl="0" indent="0" algn="ctr" defTabSz="914400" rtl="0" eaLnBrk="1" fontAlgn="auto" latinLnBrk="0" hangingPunct="1">
              <a:lnSpc>
                <a:spcPct val="100000"/>
              </a:lnSpc>
              <a:spcBef>
                <a:spcPts val="0"/>
              </a:spcBef>
              <a:spcAft>
                <a:spcPts val="0"/>
              </a:spcAft>
              <a:buClr>
                <a:schemeClr val="accent1"/>
              </a:buClr>
              <a:buSzPct val="80000"/>
              <a:buFont typeface="Wingdings 2"/>
              <a:buNone/>
              <a:tabLst/>
              <a:defRPr/>
            </a:pPr>
            <a:r>
              <a:rPr kumimoji="0" lang="ru-RU" sz="3600" b="0" i="0" u="none" strike="noStrike" kern="1200" cap="none" spc="0" normalizeH="0" baseline="0" noProof="0" dirty="0" smtClean="0">
                <a:ln>
                  <a:solidFill>
                    <a:schemeClr val="bg2"/>
                  </a:solidFill>
                </a:ln>
                <a:solidFill>
                  <a:schemeClr val="tx1">
                    <a:tint val="75000"/>
                  </a:schemeClr>
                </a:solidFill>
                <a:effectLst/>
                <a:uLnTx/>
                <a:uFillTx/>
                <a:latin typeface="+mn-lt"/>
                <a:ea typeface="+mn-ea"/>
                <a:cs typeface="+mn-cs"/>
              </a:rPr>
              <a:t>Права и обязанности родителей </a:t>
            </a:r>
          </a:p>
          <a:p>
            <a:pPr marL="0" marR="36576" lvl="0" indent="0" algn="ctr" defTabSz="914400" rtl="0" eaLnBrk="1" fontAlgn="auto" latinLnBrk="0" hangingPunct="1">
              <a:lnSpc>
                <a:spcPct val="100000"/>
              </a:lnSpc>
              <a:spcBef>
                <a:spcPts val="0"/>
              </a:spcBef>
              <a:spcAft>
                <a:spcPts val="0"/>
              </a:spcAft>
              <a:buClr>
                <a:schemeClr val="accent1"/>
              </a:buClr>
              <a:buSzPct val="80000"/>
              <a:buFont typeface="Wingdings 2"/>
              <a:buNone/>
              <a:tabLst/>
              <a:defRPr/>
            </a:pPr>
            <a:r>
              <a:rPr kumimoji="0" lang="ru-RU" sz="3600" b="0" i="0" u="none" strike="noStrike" kern="1200" cap="none" spc="0" normalizeH="0" baseline="0" noProof="0" dirty="0" smtClean="0">
                <a:ln>
                  <a:solidFill>
                    <a:schemeClr val="bg2"/>
                  </a:solidFill>
                </a:ln>
                <a:solidFill>
                  <a:schemeClr val="tx1">
                    <a:tint val="75000"/>
                  </a:schemeClr>
                </a:solidFill>
                <a:effectLst/>
                <a:uLnTx/>
                <a:uFillTx/>
                <a:latin typeface="+mn-lt"/>
                <a:ea typeface="+mn-ea"/>
                <a:cs typeface="+mn-cs"/>
              </a:rPr>
              <a:t>и детей</a:t>
            </a:r>
            <a:endParaRPr kumimoji="0" lang="ru-RU" sz="3600" b="0" i="0" u="none" strike="noStrike" kern="1200" cap="none" spc="0" normalizeH="0" baseline="0" noProof="0" dirty="0">
              <a:ln>
                <a:solidFill>
                  <a:schemeClr val="bg2"/>
                </a:solidFill>
              </a:ln>
              <a:solidFill>
                <a:schemeClr val="tx1">
                  <a:tint val="7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332656"/>
            <a:ext cx="8640960" cy="6093976"/>
          </a:xfrm>
          <a:prstGeom prst="rect">
            <a:avLst/>
          </a:prstGeom>
        </p:spPr>
        <p:txBody>
          <a:bodyPr wrap="square">
            <a:spAutoFit/>
          </a:bodyPr>
          <a:lstStyle/>
          <a:p>
            <a:r>
              <a:rPr lang="ru-RU" sz="2400" b="1" u="sng" dirty="0" smtClean="0">
                <a:solidFill>
                  <a:schemeClr val="accent2">
                    <a:lumMod val="40000"/>
                    <a:lumOff val="60000"/>
                  </a:schemeClr>
                </a:solidFill>
              </a:rPr>
              <a:t>Статья 69</a:t>
            </a:r>
            <a:r>
              <a:rPr lang="ru-RU" sz="2400" b="1" dirty="0" smtClean="0">
                <a:solidFill>
                  <a:schemeClr val="accent2">
                    <a:lumMod val="40000"/>
                    <a:lumOff val="60000"/>
                  </a:schemeClr>
                </a:solidFill>
              </a:rPr>
              <a:t>  </a:t>
            </a:r>
            <a:r>
              <a:rPr lang="ru-RU" sz="2400" b="1" dirty="0" smtClean="0"/>
              <a:t>Лишение родительских прав</a:t>
            </a:r>
          </a:p>
          <a:p>
            <a:pPr lvl="0"/>
            <a:endParaRPr lang="ru-RU" b="1" u="sng" dirty="0" smtClean="0"/>
          </a:p>
          <a:p>
            <a:r>
              <a:rPr lang="ru-RU" sz="2400" dirty="0" smtClean="0"/>
              <a:t>    </a:t>
            </a:r>
            <a:r>
              <a:rPr lang="ru-RU" sz="2400" u="sng" dirty="0" smtClean="0"/>
              <a:t>Родители (один из них) могут быть лишены родительских прав, если они:</a:t>
            </a:r>
          </a:p>
          <a:p>
            <a:r>
              <a:rPr lang="ru-RU" sz="2000" dirty="0" smtClean="0">
                <a:solidFill>
                  <a:srgbClr val="FFFF00"/>
                </a:solidFill>
              </a:rPr>
              <a:t>уклоняются</a:t>
            </a:r>
            <a:r>
              <a:rPr lang="ru-RU" sz="2000" dirty="0" smtClean="0"/>
              <a:t> от выполнения обязанностей родителей, в том числе при злостном уклонении от уплаты алиментов;</a:t>
            </a:r>
          </a:p>
          <a:p>
            <a:r>
              <a:rPr lang="ru-RU" sz="2000" dirty="0" smtClean="0"/>
              <a:t>отказываются без уважительных причин взять своего ребенка из родильного дома (отделения) либо из иной медицинской организации, образовательной организации, организации социального обслуживания или из аналогичных организаций;</a:t>
            </a:r>
          </a:p>
          <a:p>
            <a:r>
              <a:rPr lang="ru-RU" sz="2000" dirty="0" smtClean="0">
                <a:solidFill>
                  <a:srgbClr val="FFFF00"/>
                </a:solidFill>
              </a:rPr>
              <a:t>злоупотребляют</a:t>
            </a:r>
            <a:r>
              <a:rPr lang="ru-RU" sz="2000" dirty="0" smtClean="0"/>
              <a:t> своими родительскими правами;</a:t>
            </a:r>
          </a:p>
          <a:p>
            <a:r>
              <a:rPr lang="ru-RU" sz="2000" dirty="0" smtClean="0">
                <a:solidFill>
                  <a:srgbClr val="FFFF00"/>
                </a:solidFill>
              </a:rPr>
              <a:t>жестоко обращаются</a:t>
            </a:r>
            <a:r>
              <a:rPr lang="ru-RU" sz="2000" dirty="0" smtClean="0"/>
              <a:t> с детьми, в том числе осуществляют физическое или психическое насилие над ними, покушаются на их половую неприкосновенность; являются больными хроническим алкоголизмом или наркоманией;</a:t>
            </a:r>
          </a:p>
          <a:p>
            <a:r>
              <a:rPr lang="ru-RU" sz="2000" dirty="0" smtClean="0"/>
              <a:t>совершили умышленное преступление против жизни или здоровья своих детей, другого родителя детей, супруга, в том числе не являющегося родителем детей, либо против жизни или здоровья иного члена семьи.</a:t>
            </a:r>
            <a:endParaRPr lang="ru-RU" sz="2000" b="1"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a:xfrm>
            <a:off x="457200" y="188640"/>
            <a:ext cx="8229600" cy="1008112"/>
          </a:xfrm>
          <a:prstGeom prst="rect">
            <a:avLst/>
          </a:prstGeom>
        </p:spPr>
        <p:txBody>
          <a:bodyPr>
            <a:normAutofit fontScale="25000" lnSpcReduction="20000"/>
          </a:bodyPr>
          <a:lstStyle/>
          <a:p>
            <a:pPr marL="484632" marR="0" lvl="0" indent="0" algn="ctr" defTabSz="914400" rtl="0" eaLnBrk="1" fontAlgn="auto" latinLnBrk="0" hangingPunct="1">
              <a:lnSpc>
                <a:spcPct val="100000"/>
              </a:lnSpc>
              <a:spcBef>
                <a:spcPct val="0"/>
              </a:spcBef>
              <a:spcAft>
                <a:spcPts val="0"/>
              </a:spcAft>
              <a:buClrTx/>
              <a:buSzTx/>
              <a:buFontTx/>
              <a:buNone/>
              <a:tabLst/>
              <a:defRPr/>
            </a:pPr>
            <a:r>
              <a:rPr kumimoji="0" lang="ru-RU" sz="4200" b="0" i="0" u="none" strike="noStrike" kern="1200" cap="none" spc="0" normalizeH="0" baseline="0" noProof="0" dirty="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uLnTx/>
                <a:uFillTx/>
                <a:latin typeface="+mj-lt"/>
                <a:ea typeface="+mj-ea"/>
                <a:cs typeface="+mj-cs"/>
              </a:rPr>
              <a:t/>
            </a:r>
            <a:br>
              <a:rPr kumimoji="0" lang="ru-RU" sz="4200" b="0" i="0" u="none" strike="noStrike" kern="1200" cap="none" spc="0" normalizeH="0" baseline="0" noProof="0" dirty="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uLnTx/>
                <a:uFillTx/>
                <a:latin typeface="+mj-lt"/>
                <a:ea typeface="+mj-ea"/>
                <a:cs typeface="+mj-cs"/>
              </a:rPr>
            </a:br>
            <a:r>
              <a:rPr kumimoji="0" lang="ru-RU" sz="10700" b="1" i="0" u="none" strike="noStrike" kern="1200" cap="none" spc="0" normalizeH="0" baseline="0" noProof="0" dirty="0" smtClean="0">
                <a:ln w="6350">
                  <a:solidFill>
                    <a:schemeClr val="accent1">
                      <a:shade val="43000"/>
                    </a:schemeClr>
                  </a:solidFill>
                </a:ln>
                <a:solidFill>
                  <a:schemeClr val="accent4">
                    <a:lumMod val="40000"/>
                    <a:lumOff val="60000"/>
                  </a:schemeClr>
                </a:solidFill>
                <a:effectLst>
                  <a:outerShdw blurRad="26000" dist="26000" dir="14500000" algn="tl" rotWithShape="0">
                    <a:srgbClr val="000000">
                      <a:alpha val="40000"/>
                    </a:srgbClr>
                  </a:outerShdw>
                </a:effectLst>
                <a:uLnTx/>
                <a:uFillTx/>
                <a:latin typeface="+mj-lt"/>
                <a:ea typeface="+mj-ea"/>
                <a:cs typeface="+mj-cs"/>
              </a:rPr>
              <a:t>Закон «Об образовании в РФ» </a:t>
            </a:r>
            <a:br>
              <a:rPr kumimoji="0" lang="ru-RU" sz="10700" b="1" i="0" u="none" strike="noStrike" kern="1200" cap="none" spc="0" normalizeH="0" baseline="0" noProof="0" dirty="0" smtClean="0">
                <a:ln w="6350">
                  <a:solidFill>
                    <a:schemeClr val="accent1">
                      <a:shade val="43000"/>
                    </a:schemeClr>
                  </a:solidFill>
                </a:ln>
                <a:solidFill>
                  <a:schemeClr val="accent4">
                    <a:lumMod val="40000"/>
                    <a:lumOff val="60000"/>
                  </a:schemeClr>
                </a:solidFill>
                <a:effectLst>
                  <a:outerShdw blurRad="26000" dist="26000" dir="14500000" algn="tl" rotWithShape="0">
                    <a:srgbClr val="000000">
                      <a:alpha val="40000"/>
                    </a:srgbClr>
                  </a:outerShdw>
                </a:effectLst>
                <a:uLnTx/>
                <a:uFillTx/>
                <a:latin typeface="+mj-lt"/>
                <a:ea typeface="+mj-ea"/>
                <a:cs typeface="+mj-cs"/>
              </a:rPr>
            </a:br>
            <a:r>
              <a:rPr kumimoji="0" lang="ru-RU" sz="10700" b="0" i="0" u="none" strike="noStrike" kern="1200" cap="none" spc="0" normalizeH="0" baseline="0" noProof="0" dirty="0" smtClean="0">
                <a:ln w="6350">
                  <a:solidFill>
                    <a:schemeClr val="accent1">
                      <a:shade val="43000"/>
                    </a:schemeClr>
                  </a:solidFill>
                </a:ln>
                <a:solidFill>
                  <a:schemeClr val="accent4">
                    <a:lumMod val="40000"/>
                    <a:lumOff val="60000"/>
                  </a:schemeClr>
                </a:solidFill>
                <a:effectLst>
                  <a:outerShdw blurRad="26000" dist="26000" dir="14500000" algn="tl" rotWithShape="0">
                    <a:srgbClr val="000000">
                      <a:alpha val="40000"/>
                    </a:srgbClr>
                  </a:outerShdw>
                </a:effectLst>
                <a:uLnTx/>
                <a:uFillTx/>
                <a:latin typeface="+mj-lt"/>
                <a:ea typeface="+mj-ea"/>
                <a:cs typeface="+mj-cs"/>
              </a:rPr>
              <a:t>(ФЗ РФ от 29 декабря 2012 г. № 273-ФЗ)</a:t>
            </a:r>
            <a:br>
              <a:rPr kumimoji="0" lang="ru-RU" sz="10700" b="0" i="0" u="none" strike="noStrike" kern="1200" cap="none" spc="0" normalizeH="0" baseline="0" noProof="0" dirty="0" smtClean="0">
                <a:ln w="6350">
                  <a:solidFill>
                    <a:schemeClr val="accent1">
                      <a:shade val="43000"/>
                    </a:schemeClr>
                  </a:solidFill>
                </a:ln>
                <a:solidFill>
                  <a:schemeClr val="accent4">
                    <a:lumMod val="40000"/>
                    <a:lumOff val="60000"/>
                  </a:schemeClr>
                </a:solidFill>
                <a:effectLst>
                  <a:outerShdw blurRad="26000" dist="26000" dir="14500000" algn="tl" rotWithShape="0">
                    <a:srgbClr val="000000">
                      <a:alpha val="40000"/>
                    </a:srgbClr>
                  </a:outerShdw>
                </a:effectLst>
                <a:uLnTx/>
                <a:uFillTx/>
                <a:latin typeface="+mj-lt"/>
                <a:ea typeface="+mj-ea"/>
                <a:cs typeface="+mj-cs"/>
              </a:rPr>
            </a:br>
            <a:endParaRPr kumimoji="0" lang="ru-RU" sz="10700" b="0" i="0" u="none" strike="noStrike" kern="1200" cap="none" spc="0" normalizeH="0" baseline="0" noProof="0" dirty="0">
              <a:ln w="6350">
                <a:solidFill>
                  <a:schemeClr val="accent1">
                    <a:shade val="43000"/>
                  </a:schemeClr>
                </a:solidFill>
              </a:ln>
              <a:solidFill>
                <a:schemeClr val="accent4">
                  <a:lumMod val="40000"/>
                  <a:lumOff val="60000"/>
                </a:schemeClr>
              </a:solidFill>
              <a:effectLst>
                <a:outerShdw blurRad="26000" dist="26000" dir="14500000" algn="tl" rotWithShape="0">
                  <a:srgbClr val="000000">
                    <a:alpha val="40000"/>
                  </a:srgbClr>
                </a:outerShdw>
              </a:effectLst>
              <a:uLnTx/>
              <a:uFillTx/>
              <a:latin typeface="+mj-lt"/>
              <a:ea typeface="+mj-ea"/>
              <a:cs typeface="+mj-cs"/>
            </a:endParaRPr>
          </a:p>
        </p:txBody>
      </p:sp>
      <p:sp>
        <p:nvSpPr>
          <p:cNvPr id="3" name="Содержимое 2"/>
          <p:cNvSpPr txBox="1">
            <a:spLocks/>
          </p:cNvSpPr>
          <p:nvPr/>
        </p:nvSpPr>
        <p:spPr>
          <a:xfrm>
            <a:off x="179512" y="1052736"/>
            <a:ext cx="8784976" cy="5544616"/>
          </a:xfrm>
          <a:prstGeom prst="rect">
            <a:avLst/>
          </a:prstGeom>
        </p:spPr>
        <p:txBody>
          <a:bodyPr>
            <a:normAutofit fontScale="92500"/>
          </a:bodyPr>
          <a:lstStyle/>
          <a:p>
            <a:pPr marL="448056" marR="0" lvl="0" indent="-384048" algn="ctr"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ru-RU" sz="2400" b="1" i="0" u="none" strike="noStrike" kern="1200" cap="none" spc="0" normalizeH="0" baseline="0" noProof="0" dirty="0" smtClean="0">
                <a:ln>
                  <a:noFill/>
                </a:ln>
                <a:solidFill>
                  <a:schemeClr val="accent4">
                    <a:lumMod val="40000"/>
                    <a:lumOff val="60000"/>
                  </a:schemeClr>
                </a:solidFill>
                <a:effectLst/>
                <a:uLnTx/>
                <a:uFillTx/>
                <a:latin typeface="+mn-lt"/>
                <a:ea typeface="+mn-ea"/>
                <a:cs typeface="+mn-cs"/>
              </a:rPr>
              <a:t>Глава 5. </a:t>
            </a:r>
            <a:r>
              <a:rPr lang="ru-RU" sz="2400" dirty="0" smtClean="0">
                <a:solidFill>
                  <a:schemeClr val="accent4">
                    <a:lumMod val="40000"/>
                    <a:lumOff val="60000"/>
                  </a:schemeClr>
                </a:solidFill>
              </a:rPr>
              <a:t>Педагогические … работники организаций, осуществляющих образовательную деятельность.</a:t>
            </a:r>
            <a:endParaRPr kumimoji="0" lang="ru-RU" sz="2400" b="0" i="0" u="none" strike="noStrike" kern="1200" cap="none" spc="0" normalizeH="0" baseline="0" noProof="0" dirty="0" smtClean="0">
              <a:ln>
                <a:noFill/>
              </a:ln>
              <a:solidFill>
                <a:schemeClr val="accent4">
                  <a:lumMod val="40000"/>
                  <a:lumOff val="60000"/>
                </a:schemeClr>
              </a:solidFill>
              <a:effectLst/>
              <a:uLnTx/>
              <a:uFillTx/>
              <a:latin typeface="+mn-lt"/>
              <a:ea typeface="+mn-ea"/>
              <a:cs typeface="+mn-cs"/>
            </a:endParaRPr>
          </a:p>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kumimoji="0" lang="ru-RU" sz="1000" b="1" i="0" u="sng" strike="noStrike" kern="1200" cap="none" spc="0" normalizeH="0" baseline="0" noProof="0" dirty="0" smtClean="0">
              <a:ln>
                <a:noFill/>
              </a:ln>
              <a:solidFill>
                <a:schemeClr val="tx1"/>
              </a:solidFill>
              <a:effectLst/>
              <a:uLnTx/>
              <a:uFillTx/>
              <a:latin typeface="+mn-lt"/>
              <a:ea typeface="+mn-ea"/>
              <a:cs typeface="+mn-cs"/>
            </a:endParaRPr>
          </a:p>
          <a:p>
            <a:pPr marL="448056" lvl="0" indent="-384048">
              <a:spcBef>
                <a:spcPct val="20000"/>
              </a:spcBef>
              <a:buClr>
                <a:schemeClr val="accent1"/>
              </a:buClr>
              <a:buSzPct val="80000"/>
            </a:pPr>
            <a:r>
              <a:rPr kumimoji="0" lang="ru-RU" sz="2400" b="1" i="0" u="sng" strike="noStrike" kern="1200" cap="none" spc="0" normalizeH="0" baseline="0" noProof="0" dirty="0" smtClean="0">
                <a:ln>
                  <a:noFill/>
                </a:ln>
                <a:solidFill>
                  <a:schemeClr val="accent4">
                    <a:lumMod val="40000"/>
                    <a:lumOff val="60000"/>
                  </a:schemeClr>
                </a:solidFill>
                <a:effectLst/>
                <a:uLnTx/>
                <a:uFillTx/>
                <a:latin typeface="+mn-lt"/>
                <a:ea typeface="+mn-ea"/>
                <a:cs typeface="+mn-cs"/>
              </a:rPr>
              <a:t>Статья 46</a:t>
            </a:r>
            <a:r>
              <a:rPr kumimoji="0" lang="en-US" sz="2400" b="1" i="0" u="none" strike="noStrike" kern="1200" cap="none" spc="0" normalizeH="0" baseline="0" noProof="0" dirty="0" smtClean="0">
                <a:ln>
                  <a:noFill/>
                </a:ln>
                <a:solidFill>
                  <a:schemeClr val="accent4">
                    <a:lumMod val="40000"/>
                    <a:lumOff val="60000"/>
                  </a:schemeClr>
                </a:solidFill>
                <a:effectLst/>
                <a:uLnTx/>
                <a:uFillTx/>
                <a:latin typeface="+mn-lt"/>
                <a:ea typeface="+mn-ea"/>
                <a:cs typeface="+mn-cs"/>
              </a:rPr>
              <a:t> </a:t>
            </a:r>
            <a:r>
              <a:rPr kumimoji="0" lang="ru-RU" sz="2400" b="1" i="0" u="none" strike="noStrike" kern="1200" cap="none" spc="0" normalizeH="0" baseline="0" noProof="0" dirty="0" smtClean="0">
                <a:ln>
                  <a:noFill/>
                </a:ln>
                <a:solidFill>
                  <a:schemeClr val="accent4">
                    <a:lumMod val="40000"/>
                    <a:lumOff val="60000"/>
                  </a:schemeClr>
                </a:solidFill>
                <a:effectLst/>
                <a:uLnTx/>
                <a:uFillTx/>
                <a:latin typeface="+mn-lt"/>
                <a:ea typeface="+mn-ea"/>
                <a:cs typeface="+mn-cs"/>
              </a:rPr>
              <a:t> </a:t>
            </a:r>
            <a:r>
              <a:rPr kumimoji="0" lang="ru-RU" sz="2600" b="0" i="0" u="none" strike="noStrike" kern="1200" cap="none" spc="0" normalizeH="0" baseline="0" noProof="0" dirty="0" smtClean="0">
                <a:ln>
                  <a:noFill/>
                </a:ln>
                <a:solidFill>
                  <a:schemeClr val="tx1"/>
                </a:solidFill>
                <a:effectLst/>
                <a:uLnTx/>
                <a:uFillTx/>
                <a:latin typeface="+mn-lt"/>
                <a:ea typeface="+mn-ea"/>
                <a:cs typeface="+mn-cs"/>
              </a:rPr>
              <a:t>Право на занятие педагогической</a:t>
            </a:r>
            <a:r>
              <a:rPr kumimoji="0" lang="ru-RU" sz="2600" b="0" i="0" u="none" strike="noStrike" kern="1200" cap="none" spc="0" normalizeH="0" noProof="0" dirty="0" smtClean="0">
                <a:ln>
                  <a:noFill/>
                </a:ln>
                <a:solidFill>
                  <a:schemeClr val="tx1"/>
                </a:solidFill>
                <a:effectLst/>
                <a:uLnTx/>
                <a:uFillTx/>
                <a:latin typeface="+mn-lt"/>
                <a:ea typeface="+mn-ea"/>
                <a:cs typeface="+mn-cs"/>
              </a:rPr>
              <a:t> деятельностью</a:t>
            </a:r>
            <a:r>
              <a:rPr lang="ru-RU" sz="2600" dirty="0" smtClean="0"/>
              <a:t> имеют лица, имеющие среднее профессиональное или высшее образование и отвечающие квалификационным требованиям, указанным в квалификационных справочниках, и (или) профессиональным </a:t>
            </a:r>
            <a:r>
              <a:rPr lang="ru-RU" sz="2600" dirty="0" smtClean="0"/>
              <a:t>стандартам.</a:t>
            </a:r>
            <a:endParaRPr kumimoji="0" lang="ru-RU" sz="2600" b="0" i="0" u="none" strike="noStrike" kern="1200" cap="none" spc="0" normalizeH="0" baseline="0" noProof="0" dirty="0" smtClean="0">
              <a:ln>
                <a:noFill/>
              </a:ln>
              <a:solidFill>
                <a:schemeClr val="tx1"/>
              </a:solidFill>
              <a:effectLst/>
              <a:uLnTx/>
              <a:uFillTx/>
              <a:latin typeface="+mn-lt"/>
              <a:ea typeface="+mn-ea"/>
              <a:cs typeface="+mn-cs"/>
            </a:endParaRPr>
          </a:p>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ru-RU" sz="2400" b="1" i="0" u="sng" strike="noStrike" kern="1200" cap="none" spc="0" normalizeH="0" baseline="0" noProof="0" dirty="0" smtClean="0">
                <a:ln>
                  <a:noFill/>
                </a:ln>
                <a:solidFill>
                  <a:schemeClr val="accent4">
                    <a:lumMod val="40000"/>
                    <a:lumOff val="60000"/>
                  </a:schemeClr>
                </a:solidFill>
                <a:effectLst/>
                <a:uLnTx/>
                <a:uFillTx/>
                <a:latin typeface="+mn-lt"/>
                <a:ea typeface="+mn-ea"/>
                <a:cs typeface="+mn-cs"/>
              </a:rPr>
              <a:t>Статья 48</a:t>
            </a:r>
            <a:r>
              <a:rPr kumimoji="0" lang="en-US" sz="2400" b="1" i="0" u="none" strike="noStrike" kern="1200" cap="none" spc="0" normalizeH="0" baseline="0" noProof="0" dirty="0" smtClean="0">
                <a:ln>
                  <a:noFill/>
                </a:ln>
                <a:solidFill>
                  <a:schemeClr val="accent4">
                    <a:lumMod val="40000"/>
                    <a:lumOff val="60000"/>
                  </a:schemeClr>
                </a:solidFill>
                <a:effectLst/>
                <a:uLnTx/>
                <a:uFillTx/>
                <a:latin typeface="+mn-lt"/>
                <a:ea typeface="+mn-ea"/>
                <a:cs typeface="+mn-cs"/>
              </a:rPr>
              <a:t> </a:t>
            </a:r>
            <a:r>
              <a:rPr kumimoji="0" lang="ru-RU" sz="2400" b="1" i="0" u="none" strike="noStrike" kern="1200" cap="none" spc="0" normalizeH="0" baseline="0" noProof="0" dirty="0" smtClean="0">
                <a:ln>
                  <a:noFill/>
                </a:ln>
                <a:solidFill>
                  <a:schemeClr val="accent4">
                    <a:lumMod val="40000"/>
                    <a:lumOff val="60000"/>
                  </a:schemeClr>
                </a:solidFill>
                <a:effectLst/>
                <a:uLnTx/>
                <a:uFillTx/>
                <a:latin typeface="+mn-lt"/>
                <a:ea typeface="+mn-ea"/>
                <a:cs typeface="+mn-cs"/>
              </a:rPr>
              <a:t> </a:t>
            </a:r>
            <a:r>
              <a:rPr kumimoji="0" lang="ru-RU" sz="2800" b="0" i="0" u="none" strike="noStrike" kern="1200" cap="none" spc="0" normalizeH="0" baseline="0" noProof="0" dirty="0" smtClean="0">
                <a:ln>
                  <a:noFill/>
                </a:ln>
                <a:solidFill>
                  <a:schemeClr val="tx1"/>
                </a:solidFill>
                <a:effectLst/>
                <a:uLnTx/>
                <a:uFillTx/>
                <a:latin typeface="+mn-lt"/>
                <a:ea typeface="+mn-ea"/>
                <a:cs typeface="+mn-cs"/>
              </a:rPr>
              <a:t>Обязанности</a:t>
            </a:r>
            <a:r>
              <a:rPr kumimoji="0" lang="ru-RU" sz="2800" b="0" i="0" u="none" strike="noStrike" kern="1200" cap="none" spc="0" normalizeH="0" noProof="0" dirty="0" smtClean="0">
                <a:ln>
                  <a:noFill/>
                </a:ln>
                <a:solidFill>
                  <a:schemeClr val="tx1"/>
                </a:solidFill>
                <a:effectLst/>
                <a:uLnTx/>
                <a:uFillTx/>
                <a:latin typeface="+mn-lt"/>
                <a:ea typeface="+mn-ea"/>
                <a:cs typeface="+mn-cs"/>
              </a:rPr>
              <a:t> и ответственность  педагогических  работников.</a:t>
            </a:r>
            <a:endParaRPr kumimoji="0" lang="ru-RU" sz="2800" b="0" i="0" u="none" strike="noStrike" kern="1200" cap="none" spc="0" normalizeH="0" baseline="0" noProof="0" dirty="0" smtClean="0">
              <a:ln>
                <a:noFill/>
              </a:ln>
              <a:solidFill>
                <a:schemeClr val="tx1"/>
              </a:solidFill>
              <a:effectLst/>
              <a:uLnTx/>
              <a:uFillTx/>
              <a:latin typeface="+mn-lt"/>
              <a:ea typeface="+mn-ea"/>
              <a:cs typeface="+mn-cs"/>
            </a:endParaRPr>
          </a:p>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ru-RU" sz="2400" b="1" i="0" u="sng" strike="noStrike" kern="1200" cap="none" spc="0" normalizeH="0" baseline="0" noProof="0" dirty="0" smtClean="0">
                <a:ln>
                  <a:noFill/>
                </a:ln>
                <a:solidFill>
                  <a:schemeClr val="accent4">
                    <a:lumMod val="40000"/>
                    <a:lumOff val="60000"/>
                  </a:schemeClr>
                </a:solidFill>
                <a:effectLst/>
                <a:uLnTx/>
                <a:uFillTx/>
                <a:latin typeface="+mn-lt"/>
                <a:ea typeface="+mn-ea"/>
                <a:cs typeface="+mn-cs"/>
              </a:rPr>
              <a:t>Статья 47</a:t>
            </a:r>
            <a:r>
              <a:rPr kumimoji="0" lang="en-US" sz="2400" b="1" i="0" u="none" strike="noStrike" kern="1200" cap="none" spc="0" normalizeH="0" baseline="0" noProof="0" dirty="0" smtClean="0">
                <a:ln>
                  <a:noFill/>
                </a:ln>
                <a:solidFill>
                  <a:schemeClr val="accent4">
                    <a:lumMod val="40000"/>
                    <a:lumOff val="60000"/>
                  </a:schemeClr>
                </a:solidFill>
                <a:effectLst/>
                <a:uLnTx/>
                <a:uFillTx/>
                <a:latin typeface="+mn-lt"/>
                <a:ea typeface="+mn-ea"/>
                <a:cs typeface="+mn-cs"/>
              </a:rPr>
              <a:t> </a:t>
            </a:r>
            <a:r>
              <a:rPr kumimoji="0" lang="ru-RU" sz="2400" b="1" i="0" u="none" strike="noStrike" kern="1200" cap="none" spc="0" normalizeH="0" baseline="0" noProof="0" dirty="0" smtClean="0">
                <a:ln>
                  <a:noFill/>
                </a:ln>
                <a:solidFill>
                  <a:schemeClr val="accent4">
                    <a:lumMod val="40000"/>
                    <a:lumOff val="60000"/>
                  </a:schemeClr>
                </a:solidFill>
                <a:effectLst/>
                <a:uLnTx/>
                <a:uFillTx/>
                <a:latin typeface="+mn-lt"/>
                <a:ea typeface="+mn-ea"/>
                <a:cs typeface="+mn-cs"/>
              </a:rPr>
              <a:t> </a:t>
            </a:r>
            <a:r>
              <a:rPr lang="ru-RU" sz="2800" dirty="0" smtClean="0"/>
              <a:t>Правовой статус педагогических работников. Права и свободы, гарантии их реализации.</a:t>
            </a:r>
            <a:endParaRPr kumimoji="0" lang="ru-RU" sz="2800" b="0" i="0" u="none" strike="noStrike" kern="1200" cap="none" spc="0" normalizeH="0" baseline="0" noProof="0" dirty="0" smtClean="0">
              <a:ln>
                <a:noFill/>
              </a:ln>
              <a:solidFill>
                <a:schemeClr val="tx1"/>
              </a:solidFill>
              <a:effectLst/>
              <a:uLnTx/>
              <a:uFillTx/>
              <a:latin typeface="+mn-lt"/>
              <a:ea typeface="+mn-ea"/>
              <a:cs typeface="+mn-cs"/>
            </a:endParaRPr>
          </a:p>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kumimoji="0" lang="ru-RU" sz="2400" b="0" i="0" u="none" strike="noStrike" kern="1200" cap="none" spc="0" normalizeH="0" baseline="0" noProof="0" dirty="0" smtClean="0">
              <a:ln>
                <a:noFill/>
              </a:ln>
              <a:solidFill>
                <a:schemeClr val="tx1"/>
              </a:solidFill>
              <a:effectLst/>
              <a:uLnTx/>
              <a:uFillTx/>
              <a:latin typeface="+mn-lt"/>
              <a:ea typeface="+mn-ea"/>
              <a:cs typeface="+mn-cs"/>
            </a:endParaRPr>
          </a:p>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kumimoji="0" lang="ru-RU" sz="3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929258"/>
          </a:xfrm>
        </p:spPr>
        <p:txBody>
          <a:bodyPr>
            <a:normAutofit fontScale="90000"/>
          </a:bodyPr>
          <a:lstStyle/>
          <a:p>
            <a:pPr lvl="0" algn="ctr"/>
            <a:r>
              <a:rPr lang="ru-RU" sz="2700" b="1" u="sng" dirty="0" smtClean="0">
                <a:ln>
                  <a:noFill/>
                </a:ln>
                <a:solidFill>
                  <a:schemeClr val="accent2">
                    <a:lumMod val="40000"/>
                    <a:lumOff val="60000"/>
                  </a:schemeClr>
                </a:solidFill>
                <a:effectLst/>
              </a:rPr>
              <a:t/>
            </a:r>
            <a:br>
              <a:rPr lang="ru-RU" sz="2700" b="1" u="sng" dirty="0" smtClean="0">
                <a:ln>
                  <a:noFill/>
                </a:ln>
                <a:solidFill>
                  <a:schemeClr val="accent2">
                    <a:lumMod val="40000"/>
                    <a:lumOff val="60000"/>
                  </a:schemeClr>
                </a:solidFill>
                <a:effectLst/>
              </a:rPr>
            </a:br>
            <a:r>
              <a:rPr lang="ru-RU" sz="2700" b="1" u="sng" dirty="0" smtClean="0">
                <a:ln>
                  <a:noFill/>
                </a:ln>
                <a:solidFill>
                  <a:schemeClr val="accent4">
                    <a:lumMod val="40000"/>
                    <a:lumOff val="60000"/>
                  </a:schemeClr>
                </a:solidFill>
                <a:effectLst/>
              </a:rPr>
              <a:t>Статья </a:t>
            </a:r>
            <a:r>
              <a:rPr lang="ru-RU" sz="2700" b="1" u="sng" dirty="0" smtClean="0">
                <a:ln>
                  <a:noFill/>
                </a:ln>
                <a:solidFill>
                  <a:schemeClr val="accent4">
                    <a:lumMod val="40000"/>
                    <a:lumOff val="60000"/>
                  </a:schemeClr>
                </a:solidFill>
                <a:effectLst/>
              </a:rPr>
              <a:t>48</a:t>
            </a:r>
            <a:r>
              <a:rPr lang="en-US" sz="2700" b="1" dirty="0" smtClean="0">
                <a:ln>
                  <a:noFill/>
                </a:ln>
                <a:solidFill>
                  <a:schemeClr val="accent4">
                    <a:lumMod val="40000"/>
                    <a:lumOff val="60000"/>
                  </a:schemeClr>
                </a:solidFill>
                <a:effectLst/>
              </a:rPr>
              <a:t> </a:t>
            </a:r>
            <a:r>
              <a:rPr lang="ru-RU" sz="2700" b="1" dirty="0" smtClean="0">
                <a:ln>
                  <a:noFill/>
                </a:ln>
                <a:solidFill>
                  <a:schemeClr val="accent4">
                    <a:lumMod val="40000"/>
                    <a:lumOff val="60000"/>
                  </a:schemeClr>
                </a:solidFill>
                <a:effectLst/>
              </a:rPr>
              <a:t> Обязанности и ответственность  педагогических  работников.</a:t>
            </a:r>
            <a:r>
              <a:rPr lang="ru-RU" sz="4400" b="1" dirty="0" smtClean="0">
                <a:ln>
                  <a:noFill/>
                </a:ln>
                <a:solidFill>
                  <a:schemeClr val="accent2">
                    <a:lumMod val="60000"/>
                    <a:lumOff val="40000"/>
                  </a:schemeClr>
                </a:solidFill>
                <a:effectLst/>
              </a:rPr>
              <a:t/>
            </a:r>
            <a:br>
              <a:rPr lang="ru-RU" sz="4400" b="1" dirty="0" smtClean="0">
                <a:ln>
                  <a:noFill/>
                </a:ln>
                <a:solidFill>
                  <a:schemeClr val="accent2">
                    <a:lumMod val="60000"/>
                    <a:lumOff val="40000"/>
                  </a:schemeClr>
                </a:solidFill>
                <a:effectLst/>
              </a:rPr>
            </a:br>
            <a:endParaRPr lang="ru-RU" b="1" dirty="0">
              <a:solidFill>
                <a:schemeClr val="accent2">
                  <a:lumMod val="60000"/>
                  <a:lumOff val="40000"/>
                </a:schemeClr>
              </a:solidFill>
            </a:endParaRPr>
          </a:p>
        </p:txBody>
      </p:sp>
      <p:sp>
        <p:nvSpPr>
          <p:cNvPr id="3" name="Содержимое 2"/>
          <p:cNvSpPr>
            <a:spLocks noGrp="1"/>
          </p:cNvSpPr>
          <p:nvPr>
            <p:ph idx="1"/>
          </p:nvPr>
        </p:nvSpPr>
        <p:spPr>
          <a:xfrm>
            <a:off x="179512" y="1196752"/>
            <a:ext cx="8784976" cy="5400600"/>
          </a:xfrm>
        </p:spPr>
        <p:txBody>
          <a:bodyPr>
            <a:normAutofit fontScale="47500" lnSpcReduction="20000"/>
          </a:bodyPr>
          <a:lstStyle/>
          <a:p>
            <a:pPr marL="578358" indent="-514350">
              <a:buNone/>
            </a:pPr>
            <a:r>
              <a:rPr lang="ru-RU" sz="4200" b="1" dirty="0" smtClean="0">
                <a:solidFill>
                  <a:schemeClr val="accent4">
                    <a:lumMod val="40000"/>
                    <a:lumOff val="60000"/>
                  </a:schemeClr>
                </a:solidFill>
              </a:rPr>
              <a:t>1. </a:t>
            </a:r>
            <a:r>
              <a:rPr lang="ru-RU" sz="4200" b="1" dirty="0" smtClean="0"/>
              <a:t>Педагогические </a:t>
            </a:r>
            <a:r>
              <a:rPr lang="ru-RU" sz="4200" b="1" dirty="0" smtClean="0"/>
              <a:t>работники обязаны</a:t>
            </a:r>
            <a:r>
              <a:rPr lang="ru-RU" sz="4200" b="1" dirty="0" smtClean="0"/>
              <a:t>:</a:t>
            </a:r>
          </a:p>
          <a:p>
            <a:pPr marL="578358" indent="-514350">
              <a:buNone/>
            </a:pPr>
            <a:endParaRPr lang="ru-RU" sz="1500" b="1" dirty="0" smtClean="0"/>
          </a:p>
          <a:p>
            <a:pPr>
              <a:buNone/>
            </a:pPr>
            <a:r>
              <a:rPr lang="ru-RU" sz="3800" dirty="0" smtClean="0"/>
              <a:t>1) осуществлять свою деятельность на высоком профессиональном уровне, обеспечивать в полном объеме реализацию преподаваемых учебных предмета, курса, дисциплины (модуля) в соответствии с утвержденной рабочей программой;</a:t>
            </a:r>
          </a:p>
          <a:p>
            <a:pPr>
              <a:buNone/>
            </a:pPr>
            <a:r>
              <a:rPr lang="ru-RU" sz="3800" dirty="0" smtClean="0"/>
              <a:t>2) соблюдать правовые, нравственные и этические нормы, следовать требованиям профессиональной </a:t>
            </a:r>
            <a:r>
              <a:rPr lang="ru-RU" sz="3800" dirty="0" smtClean="0"/>
              <a:t>этики;</a:t>
            </a:r>
            <a:endParaRPr lang="ru-RU" sz="3800" dirty="0" smtClean="0"/>
          </a:p>
          <a:p>
            <a:pPr>
              <a:buNone/>
            </a:pPr>
            <a:r>
              <a:rPr lang="ru-RU" sz="3800" dirty="0" smtClean="0"/>
              <a:t>3) уважать честь и достоинство обучающихся и других участников образовательных отношений;</a:t>
            </a:r>
          </a:p>
          <a:p>
            <a:pPr>
              <a:buNone/>
            </a:pPr>
            <a:r>
              <a:rPr lang="ru-RU" sz="3800" dirty="0" smtClean="0"/>
              <a:t>4) развивать у обучающихся познавательную активность, </a:t>
            </a:r>
            <a:r>
              <a:rPr lang="ru-RU" sz="3800" dirty="0" smtClean="0"/>
              <a:t>самостоятельность</a:t>
            </a:r>
            <a:r>
              <a:rPr lang="ru-RU" sz="3800" dirty="0" smtClean="0"/>
              <a:t>, инициативу, творческие способности, формировать гражданскую позицию, способность к труду и жизни в условиях современного мира, формировать у обучающихся культуру здорового и безопасного образа жизни;</a:t>
            </a:r>
          </a:p>
          <a:p>
            <a:pPr>
              <a:buNone/>
            </a:pPr>
            <a:r>
              <a:rPr lang="ru-RU" sz="3800" dirty="0" smtClean="0"/>
              <a:t>5) применять педагогически обоснованные и обеспечивающие высокое качество образования формы, методы обучения и воспитания</a:t>
            </a:r>
            <a:r>
              <a:rPr lang="ru-RU" sz="3800" dirty="0" smtClean="0"/>
              <a:t>;</a:t>
            </a:r>
          </a:p>
          <a:p>
            <a:pPr>
              <a:buNone/>
            </a:pPr>
            <a:r>
              <a:rPr lang="ru-RU" sz="3800" dirty="0" smtClean="0"/>
              <a:t>6) учитывать особенности психофизического развития обучающихся и состояние их здоровья, соблюдать специальные условия, необходимые для получения образования лицами с </a:t>
            </a:r>
            <a:r>
              <a:rPr lang="ru-RU" sz="3800" dirty="0" smtClean="0"/>
              <a:t>ОВЗ, </a:t>
            </a:r>
            <a:r>
              <a:rPr lang="ru-RU" sz="3800" dirty="0" smtClean="0"/>
              <a:t>взаимодействовать при необходимости с медицинскими организациями;</a:t>
            </a:r>
          </a:p>
          <a:p>
            <a:pPr>
              <a:buNone/>
            </a:pPr>
            <a:endParaRPr lang="ru-RU" sz="3300" dirty="0" smtClean="0"/>
          </a:p>
          <a:p>
            <a:pPr>
              <a:buNone/>
            </a:pP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1124744"/>
            <a:ext cx="8784976" cy="5330064"/>
          </a:xfrm>
        </p:spPr>
        <p:txBody>
          <a:bodyPr>
            <a:normAutofit/>
          </a:bodyPr>
          <a:lstStyle/>
          <a:p>
            <a:pPr>
              <a:buNone/>
            </a:pPr>
            <a:r>
              <a:rPr lang="ru-RU" sz="2000" dirty="0" smtClean="0"/>
              <a:t>7</a:t>
            </a:r>
            <a:r>
              <a:rPr lang="ru-RU" sz="2000" dirty="0" smtClean="0"/>
              <a:t>) систематически повышать свой профессиональный уровень;</a:t>
            </a:r>
          </a:p>
          <a:p>
            <a:pPr>
              <a:buNone/>
            </a:pPr>
            <a:r>
              <a:rPr lang="ru-RU" sz="2000" dirty="0" smtClean="0"/>
              <a:t>8) проходить аттестацию на соответствие занимаемой должности в порядке, установленном законодательством об образовании;</a:t>
            </a:r>
          </a:p>
          <a:p>
            <a:pPr>
              <a:buNone/>
            </a:pPr>
            <a:r>
              <a:rPr lang="ru-RU" sz="2000" dirty="0" smtClean="0"/>
              <a:t>9) проходить в соответствии с трудовым законодательством предварительные при поступлении на работу и периодические медицинские осмотры, а также внеочередные медицинские осмотры по направлению работодателя;</a:t>
            </a:r>
          </a:p>
          <a:p>
            <a:pPr>
              <a:buNone/>
            </a:pPr>
            <a:r>
              <a:rPr lang="ru-RU" sz="2000" dirty="0" smtClean="0"/>
              <a:t>10) проходить в установленном </a:t>
            </a:r>
            <a:r>
              <a:rPr lang="ru-RU" sz="2000" dirty="0" smtClean="0"/>
              <a:t>законодательством РФ порядке</a:t>
            </a:r>
            <a:r>
              <a:rPr lang="ru-RU" sz="2000" dirty="0" smtClean="0"/>
              <a:t> обучение и проверку знаний и навыков в области охраны труда;</a:t>
            </a:r>
          </a:p>
          <a:p>
            <a:pPr>
              <a:buNone/>
            </a:pPr>
            <a:r>
              <a:rPr lang="ru-RU" sz="2000" dirty="0" smtClean="0"/>
              <a:t>11) соблюдать устав образовательной организации, положение о специализированном структурном образовательном подразделении организации, осуществляющей обучение, правила внутреннего трудового распорядка.</a:t>
            </a:r>
          </a:p>
          <a:p>
            <a:pPr marL="578358" indent="-514350">
              <a:buNone/>
            </a:pPr>
            <a:endParaRPr lang="ru-RU" sz="1200" b="1" dirty="0" smtClean="0"/>
          </a:p>
        </p:txBody>
      </p:sp>
      <p:sp>
        <p:nvSpPr>
          <p:cNvPr id="4" name="Заголовок 1"/>
          <p:cNvSpPr>
            <a:spLocks noGrp="1"/>
          </p:cNvSpPr>
          <p:nvPr>
            <p:ph type="title"/>
          </p:nvPr>
        </p:nvSpPr>
        <p:spPr>
          <a:xfrm>
            <a:off x="457200" y="267494"/>
            <a:ext cx="8229600" cy="1001266"/>
          </a:xfrm>
        </p:spPr>
        <p:txBody>
          <a:bodyPr>
            <a:normAutofit fontScale="90000"/>
          </a:bodyPr>
          <a:lstStyle/>
          <a:p>
            <a:pPr lvl="0" algn="ctr"/>
            <a:r>
              <a:rPr lang="ru-RU" sz="2700" b="1" u="sng" dirty="0" smtClean="0">
                <a:ln>
                  <a:noFill/>
                </a:ln>
                <a:solidFill>
                  <a:schemeClr val="accent2">
                    <a:lumMod val="40000"/>
                    <a:lumOff val="60000"/>
                  </a:schemeClr>
                </a:solidFill>
                <a:effectLst/>
              </a:rPr>
              <a:t/>
            </a:r>
            <a:br>
              <a:rPr lang="ru-RU" sz="2700" b="1" u="sng" dirty="0" smtClean="0">
                <a:ln>
                  <a:noFill/>
                </a:ln>
                <a:solidFill>
                  <a:schemeClr val="accent2">
                    <a:lumMod val="40000"/>
                    <a:lumOff val="60000"/>
                  </a:schemeClr>
                </a:solidFill>
                <a:effectLst/>
              </a:rPr>
            </a:br>
            <a:r>
              <a:rPr lang="ru-RU" sz="2700" b="1" u="sng" dirty="0" smtClean="0">
                <a:ln>
                  <a:noFill/>
                </a:ln>
                <a:solidFill>
                  <a:schemeClr val="accent4">
                    <a:lumMod val="40000"/>
                    <a:lumOff val="60000"/>
                  </a:schemeClr>
                </a:solidFill>
                <a:effectLst/>
              </a:rPr>
              <a:t>Статья </a:t>
            </a:r>
            <a:r>
              <a:rPr lang="ru-RU" sz="2700" b="1" u="sng" dirty="0" smtClean="0">
                <a:ln>
                  <a:noFill/>
                </a:ln>
                <a:solidFill>
                  <a:schemeClr val="accent4">
                    <a:lumMod val="40000"/>
                    <a:lumOff val="60000"/>
                  </a:schemeClr>
                </a:solidFill>
                <a:effectLst/>
              </a:rPr>
              <a:t>48</a:t>
            </a:r>
            <a:r>
              <a:rPr lang="en-US" sz="2700" b="1" dirty="0" smtClean="0">
                <a:ln>
                  <a:noFill/>
                </a:ln>
                <a:solidFill>
                  <a:schemeClr val="accent4">
                    <a:lumMod val="40000"/>
                    <a:lumOff val="60000"/>
                  </a:schemeClr>
                </a:solidFill>
                <a:effectLst/>
              </a:rPr>
              <a:t> </a:t>
            </a:r>
            <a:r>
              <a:rPr lang="ru-RU" sz="2700" b="1" dirty="0" smtClean="0">
                <a:ln>
                  <a:noFill/>
                </a:ln>
                <a:solidFill>
                  <a:schemeClr val="accent4">
                    <a:lumMod val="40000"/>
                    <a:lumOff val="60000"/>
                  </a:schemeClr>
                </a:solidFill>
                <a:effectLst/>
              </a:rPr>
              <a:t> Обязанности и ответственность  педагогических  работников.</a:t>
            </a:r>
            <a:r>
              <a:rPr lang="ru-RU" sz="4400" b="1" dirty="0" smtClean="0">
                <a:ln>
                  <a:noFill/>
                </a:ln>
                <a:solidFill>
                  <a:schemeClr val="accent4">
                    <a:lumMod val="40000"/>
                    <a:lumOff val="60000"/>
                  </a:schemeClr>
                </a:solidFill>
                <a:effectLst/>
              </a:rPr>
              <a:t/>
            </a:r>
            <a:br>
              <a:rPr lang="ru-RU" sz="4400" b="1" dirty="0" smtClean="0">
                <a:ln>
                  <a:noFill/>
                </a:ln>
                <a:solidFill>
                  <a:schemeClr val="accent4">
                    <a:lumMod val="40000"/>
                    <a:lumOff val="60000"/>
                  </a:schemeClr>
                </a:solidFill>
                <a:effectLst/>
              </a:rPr>
            </a:br>
            <a:endParaRPr lang="ru-RU" b="1" dirty="0">
              <a:solidFill>
                <a:schemeClr val="accent4">
                  <a:lumMod val="40000"/>
                  <a:lumOff val="60000"/>
                </a:schemeClr>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476672"/>
            <a:ext cx="8784976" cy="5978136"/>
          </a:xfrm>
        </p:spPr>
        <p:txBody>
          <a:bodyPr>
            <a:noAutofit/>
          </a:bodyPr>
          <a:lstStyle/>
          <a:p>
            <a:pPr>
              <a:buNone/>
            </a:pPr>
            <a:r>
              <a:rPr lang="ru-RU" sz="1600" b="1" dirty="0" smtClean="0">
                <a:solidFill>
                  <a:schemeClr val="accent4">
                    <a:lumMod val="40000"/>
                    <a:lumOff val="60000"/>
                  </a:schemeClr>
                </a:solidFill>
              </a:rPr>
              <a:t>2. </a:t>
            </a:r>
            <a:r>
              <a:rPr lang="ru-RU" sz="1600" dirty="0" smtClean="0"/>
              <a:t>Педагогический работник организации, осуществляющей образовательную деятельность, в том числе в качестве индивидуального предпринимателя, не вправе оказывать платные образовательные услуги обучающимся в данной организации, если это приводит к конфликту интересов педагогического работника.</a:t>
            </a:r>
          </a:p>
          <a:p>
            <a:pPr>
              <a:buNone/>
            </a:pPr>
            <a:r>
              <a:rPr lang="ru-RU" sz="1600" b="1" dirty="0" smtClean="0">
                <a:solidFill>
                  <a:schemeClr val="accent4">
                    <a:lumMod val="40000"/>
                    <a:lumOff val="60000"/>
                  </a:schemeClr>
                </a:solidFill>
              </a:rPr>
              <a:t>3. </a:t>
            </a:r>
            <a:r>
              <a:rPr lang="ru-RU" sz="1600" dirty="0" smtClean="0"/>
              <a:t>Педагогическим работникам запрещается использовать образовательную деятельность для политической агитации, принуждения обучающихся к принятию политических, религиозных или иных убеждений либо отказу от них, для разжигания социальной, расовой, национальной или религиозной розни, для агитации, пропагандирующей исключительность, превосходство либо неполноценность граждан по признаку социальной, расовой, национальной, религиозной или языковой принадлежности, их отношения к религии, в том числе посредством сообщения обучающимся недостоверных сведений об исторических, о национальных, религиозных и культурных традициях народов, а также для побуждения обучающихся к действиям, противоречащим </a:t>
            </a:r>
            <a:r>
              <a:rPr lang="ru-RU" sz="1600" dirty="0" smtClean="0"/>
              <a:t>Конституцию РФ.</a:t>
            </a:r>
            <a:endParaRPr lang="ru-RU" sz="1600" dirty="0" smtClean="0"/>
          </a:p>
          <a:p>
            <a:pPr>
              <a:buNone/>
            </a:pPr>
            <a:r>
              <a:rPr lang="ru-RU" sz="1600" b="1" dirty="0" smtClean="0">
                <a:solidFill>
                  <a:schemeClr val="accent4">
                    <a:lumMod val="40000"/>
                    <a:lumOff val="60000"/>
                  </a:schemeClr>
                </a:solidFill>
              </a:rPr>
              <a:t>4. </a:t>
            </a:r>
            <a:r>
              <a:rPr lang="ru-RU" sz="1600" dirty="0" smtClean="0"/>
              <a:t>Педагогические работники </a:t>
            </a:r>
            <a:r>
              <a:rPr lang="ru-RU" sz="1600" dirty="0" smtClean="0"/>
              <a:t>несут </a:t>
            </a:r>
            <a:r>
              <a:rPr lang="ru-RU" sz="1600" dirty="0" smtClean="0"/>
              <a:t>ответственность за неисполнение или ненадлежащее исполнение возложенных на них обязанностей в порядке и в случаях, которые установлены федеральными законами. Неисполнение или ненадлежащее исполнение педагогическими работниками обязанностей, предусмотренных </a:t>
            </a:r>
            <a:r>
              <a:rPr lang="ru-RU" sz="1600" dirty="0" smtClean="0"/>
              <a:t>частью 1 настоящей </a:t>
            </a:r>
            <a:r>
              <a:rPr lang="ru-RU" sz="1600" dirty="0" smtClean="0"/>
              <a:t>статьи, учитывается при прохождении ими аттестации.</a:t>
            </a:r>
          </a:p>
          <a:p>
            <a:pPr>
              <a:buNone/>
            </a:pPr>
            <a:endParaRPr lang="ru-RU" sz="18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20688"/>
            <a:ext cx="8229600" cy="1189854"/>
          </a:xfrm>
        </p:spPr>
        <p:txBody>
          <a:bodyPr/>
          <a:lstStyle/>
          <a:p>
            <a:pPr algn="ctr"/>
            <a:r>
              <a:rPr lang="ru-RU" dirty="0" smtClean="0"/>
              <a:t>Благодарю за внимание!</a:t>
            </a: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67494"/>
            <a:ext cx="8784976" cy="1433314"/>
          </a:xfrm>
        </p:spPr>
        <p:txBody>
          <a:bodyPr>
            <a:normAutofit fontScale="90000"/>
          </a:bodyPr>
          <a:lstStyle/>
          <a:p>
            <a:pPr algn="ctr"/>
            <a:r>
              <a:rPr lang="ru-RU" b="1" dirty="0" smtClean="0"/>
              <a:t>Права ребенка</a:t>
            </a:r>
            <a:r>
              <a:rPr lang="ru-RU" dirty="0" smtClean="0"/>
              <a:t/>
            </a:r>
            <a:br>
              <a:rPr lang="ru-RU" dirty="0" smtClean="0"/>
            </a:br>
            <a:r>
              <a:rPr lang="ru-RU" sz="2700" dirty="0" smtClean="0"/>
              <a:t>ребенок — это лицо, не достигшее 18 лет </a:t>
            </a:r>
            <a:r>
              <a:rPr lang="ru-RU" sz="2000" dirty="0" smtClean="0"/>
              <a:t>(согласно Конвенции о правах ребенка и российскому закону).</a:t>
            </a:r>
            <a:endParaRPr lang="ru-RU" sz="2000" dirty="0"/>
          </a:p>
        </p:txBody>
      </p:sp>
      <p:sp>
        <p:nvSpPr>
          <p:cNvPr id="3" name="Содержимое 2"/>
          <p:cNvSpPr>
            <a:spLocks noGrp="1"/>
          </p:cNvSpPr>
          <p:nvPr>
            <p:ph idx="1"/>
          </p:nvPr>
        </p:nvSpPr>
        <p:spPr>
          <a:xfrm>
            <a:off x="179512" y="1916832"/>
            <a:ext cx="8712968" cy="4680520"/>
          </a:xfrm>
        </p:spPr>
        <p:txBody>
          <a:bodyPr>
            <a:normAutofit fontScale="92500" lnSpcReduction="10000"/>
          </a:bodyPr>
          <a:lstStyle/>
          <a:p>
            <a:pPr algn="just"/>
            <a:r>
              <a:rPr lang="ru-RU" dirty="0" smtClean="0"/>
              <a:t>Декларация прав ребёнка (принята Генеральной Ассамблеей ООН в 1959 г.) – включает 10 принципов.</a:t>
            </a:r>
          </a:p>
          <a:p>
            <a:pPr algn="just"/>
            <a:r>
              <a:rPr lang="ru-RU" dirty="0" smtClean="0"/>
              <a:t>Конвенция о правах ребёнка (Нью-Йорк, 20 ноября 1989 г.) — это документ о правах ребёнка из 54 статей.</a:t>
            </a:r>
          </a:p>
          <a:p>
            <a:pPr algn="just"/>
            <a:r>
              <a:rPr lang="ru-RU" dirty="0" smtClean="0"/>
              <a:t>Конституция Российской Федерации.</a:t>
            </a:r>
          </a:p>
          <a:p>
            <a:pPr algn="just"/>
            <a:r>
              <a:rPr lang="ru-RU" dirty="0" smtClean="0"/>
              <a:t>Федеральный закон от 24 июля 1998 г. N 124-ФЗ «Об основных гарантиях прав ребёнка в Российской Федерации».</a:t>
            </a:r>
          </a:p>
          <a:p>
            <a:pPr algn="just"/>
            <a:r>
              <a:rPr lang="ru-RU" dirty="0" smtClean="0"/>
              <a:t>Семейный кодекс РФ.</a:t>
            </a:r>
          </a:p>
          <a:p>
            <a:pPr algn="just"/>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267494"/>
            <a:ext cx="8229600" cy="1433314"/>
          </a:xfrm>
        </p:spPr>
        <p:txBody>
          <a:bodyPr>
            <a:normAutofit fontScale="90000"/>
          </a:bodyPr>
          <a:lstStyle/>
          <a:p>
            <a:pPr algn="ctr"/>
            <a:r>
              <a:rPr lang="ru-RU" b="1" dirty="0" smtClean="0"/>
              <a:t>Декларация прав ребенка</a:t>
            </a:r>
            <a:r>
              <a:rPr lang="ru-RU" dirty="0" smtClean="0"/>
              <a:t/>
            </a:r>
            <a:br>
              <a:rPr lang="ru-RU" dirty="0" smtClean="0"/>
            </a:br>
            <a:r>
              <a:rPr lang="ru-RU" sz="3200" dirty="0" smtClean="0">
                <a:solidFill>
                  <a:schemeClr val="accent2">
                    <a:lumMod val="40000"/>
                    <a:lumOff val="60000"/>
                  </a:schemeClr>
                </a:solidFill>
              </a:rPr>
              <a:t>(</a:t>
            </a:r>
            <a:r>
              <a:rPr lang="ru-RU" sz="2700" dirty="0" smtClean="0">
                <a:solidFill>
                  <a:schemeClr val="accent2">
                    <a:lumMod val="40000"/>
                    <a:lumOff val="60000"/>
                  </a:schemeClr>
                </a:solidFill>
              </a:rPr>
              <a:t>Принята резолюцией  1386 (</a:t>
            </a:r>
            <a:r>
              <a:rPr lang="en-US" sz="2700" dirty="0" smtClean="0">
                <a:solidFill>
                  <a:schemeClr val="accent2">
                    <a:lumMod val="40000"/>
                    <a:lumOff val="60000"/>
                  </a:schemeClr>
                </a:solidFill>
              </a:rPr>
              <a:t>XIV) </a:t>
            </a:r>
            <a:r>
              <a:rPr lang="ru-RU" sz="2700" dirty="0" smtClean="0">
                <a:solidFill>
                  <a:schemeClr val="accent2">
                    <a:lumMod val="40000"/>
                    <a:lumOff val="60000"/>
                  </a:schemeClr>
                </a:solidFill>
              </a:rPr>
              <a:t>Генеральной Ассамблеи ООН  20 ноября 1959 года)</a:t>
            </a:r>
            <a:endParaRPr lang="ru-RU" sz="2700" dirty="0">
              <a:solidFill>
                <a:schemeClr val="accent2">
                  <a:lumMod val="40000"/>
                  <a:lumOff val="60000"/>
                </a:schemeClr>
              </a:solidFill>
            </a:endParaRPr>
          </a:p>
        </p:txBody>
      </p:sp>
      <p:sp>
        <p:nvSpPr>
          <p:cNvPr id="2" name="Содержимое 1"/>
          <p:cNvSpPr>
            <a:spLocks noGrp="1"/>
          </p:cNvSpPr>
          <p:nvPr>
            <p:ph idx="1"/>
          </p:nvPr>
        </p:nvSpPr>
        <p:spPr>
          <a:xfrm>
            <a:off x="179512" y="1700808"/>
            <a:ext cx="8507288" cy="4754000"/>
          </a:xfrm>
        </p:spPr>
        <p:txBody>
          <a:bodyPr>
            <a:normAutofit fontScale="55000" lnSpcReduction="20000"/>
          </a:bodyPr>
          <a:lstStyle/>
          <a:p>
            <a:pPr lvl="0" algn="just">
              <a:buNone/>
            </a:pPr>
            <a:r>
              <a:rPr lang="ru-RU" u="sng" dirty="0" smtClean="0"/>
              <a:t>Принцип 7:         </a:t>
            </a:r>
          </a:p>
          <a:p>
            <a:pPr algn="just">
              <a:buNone/>
            </a:pPr>
            <a:r>
              <a:rPr lang="ru-RU" dirty="0" smtClean="0"/>
              <a:t>                </a:t>
            </a:r>
            <a:r>
              <a:rPr lang="ru-RU" sz="3600" dirty="0" smtClean="0"/>
              <a:t>Ребёнок имеет право на получение образования, которое должно быть бесплатным и обязательным, по крайней мере на начальных стадиях. Ему должно даваться образование, которое способствовало бы его общему культурному развитию и благодаря которому он мог бы, на основе равенства возможностей, развить свои способности и личное суждение, а также сознание моральной и социальной ответственности и стать полезным членом общества. </a:t>
            </a:r>
            <a:r>
              <a:rPr lang="ru-RU" sz="3600" dirty="0" smtClean="0">
                <a:solidFill>
                  <a:srgbClr val="FFFF00"/>
                </a:solidFill>
              </a:rPr>
              <a:t>Наилучшее обеспечение интересов ребёнка должно быть руководящим принципом для тех, на ком лежит ответственность за его образование и обучение; эта ответственность лежит прежде всего на его родителях. </a:t>
            </a:r>
            <a:r>
              <a:rPr lang="ru-RU" sz="3600" dirty="0" smtClean="0"/>
              <a:t>Ребёнку должна быть обеспечена полная возможность игр и развлечений, которые были бы направлены на цели, преследуемые образованием; общество и органы публичной власти должны прилагать усилия к тому, чтобы способствовать осуществлению указанного права.</a:t>
            </a:r>
          </a:p>
          <a:p>
            <a:pPr algn="just">
              <a:buNone/>
            </a:pPr>
            <a:endParaRPr lang="ru-RU" sz="2800" dirty="0" smtClean="0"/>
          </a:p>
          <a:p>
            <a:pPr>
              <a:buNone/>
            </a:pP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67494"/>
            <a:ext cx="8712968" cy="1145282"/>
          </a:xfrm>
        </p:spPr>
        <p:txBody>
          <a:bodyPr>
            <a:normAutofit fontScale="90000"/>
          </a:bodyPr>
          <a:lstStyle/>
          <a:p>
            <a:pPr algn="ctr"/>
            <a:r>
              <a:rPr lang="ru-RU" b="1" dirty="0" smtClean="0"/>
              <a:t/>
            </a:r>
            <a:br>
              <a:rPr lang="ru-RU" b="1" dirty="0" smtClean="0"/>
            </a:br>
            <a:r>
              <a:rPr lang="ru-RU" sz="4900" b="1" dirty="0" smtClean="0"/>
              <a:t>Конституция РФ</a:t>
            </a:r>
            <a:r>
              <a:rPr lang="ru-RU" b="1" dirty="0" smtClean="0"/>
              <a:t/>
            </a:r>
            <a:br>
              <a:rPr lang="ru-RU" b="1" dirty="0" smtClean="0"/>
            </a:br>
            <a:r>
              <a:rPr lang="ru-RU" sz="2700" dirty="0" smtClean="0"/>
              <a:t>Глава 2. Права и свободы человека и гражданина</a:t>
            </a:r>
            <a:r>
              <a:rPr lang="ru-RU" dirty="0" smtClean="0"/>
              <a:t/>
            </a:r>
            <a:br>
              <a:rPr lang="ru-RU" dirty="0" smtClean="0"/>
            </a:br>
            <a:endParaRPr lang="ru-RU" b="1" dirty="0"/>
          </a:p>
        </p:txBody>
      </p:sp>
      <p:sp>
        <p:nvSpPr>
          <p:cNvPr id="3" name="Содержимое 2"/>
          <p:cNvSpPr>
            <a:spLocks noGrp="1"/>
          </p:cNvSpPr>
          <p:nvPr>
            <p:ph idx="1"/>
          </p:nvPr>
        </p:nvSpPr>
        <p:spPr>
          <a:xfrm>
            <a:off x="251520" y="1772816"/>
            <a:ext cx="8712968" cy="4681992"/>
          </a:xfrm>
        </p:spPr>
        <p:txBody>
          <a:bodyPr>
            <a:normAutofit/>
          </a:bodyPr>
          <a:lstStyle/>
          <a:p>
            <a:pPr algn="ctr">
              <a:buNone/>
            </a:pPr>
            <a:r>
              <a:rPr lang="ru-RU" b="1" u="sng" dirty="0" smtClean="0"/>
              <a:t>Статья 43</a:t>
            </a:r>
          </a:p>
          <a:p>
            <a:pPr algn="ctr">
              <a:buNone/>
            </a:pPr>
            <a:endParaRPr lang="ru-RU" sz="1400" dirty="0" smtClean="0"/>
          </a:p>
          <a:p>
            <a:pPr>
              <a:buNone/>
            </a:pPr>
            <a:r>
              <a:rPr lang="ru-RU" dirty="0" smtClean="0"/>
              <a:t>п.1.  Каждый имеет право на образование.</a:t>
            </a:r>
          </a:p>
          <a:p>
            <a:pPr algn="just">
              <a:buNone/>
            </a:pPr>
            <a:endParaRPr lang="ru-RU" dirty="0" smtClean="0"/>
          </a:p>
          <a:p>
            <a:pPr algn="just">
              <a:buNone/>
            </a:pPr>
            <a:r>
              <a:rPr lang="ru-RU" dirty="0" smtClean="0"/>
              <a:t>п.4. Основное общее образование </a:t>
            </a:r>
            <a:r>
              <a:rPr lang="ru-RU" dirty="0" smtClean="0">
                <a:solidFill>
                  <a:srgbClr val="FFFF00"/>
                </a:solidFill>
              </a:rPr>
              <a:t>обязательно</a:t>
            </a:r>
            <a:r>
              <a:rPr lang="ru-RU" dirty="0" smtClean="0"/>
              <a:t>. Родители или лица, их заменяющие, обеспечивают получение детьми основного общего образования.</a:t>
            </a:r>
          </a:p>
          <a:p>
            <a:pPr>
              <a:buNone/>
            </a:pPr>
            <a:endParaRPr lang="ru-RU" dirty="0" smtClean="0"/>
          </a:p>
          <a:p>
            <a:pPr>
              <a:buNone/>
            </a:pPr>
            <a:endParaRPr lang="ru-RU" dirty="0" smtClean="0"/>
          </a:p>
          <a:p>
            <a:pPr>
              <a:buNone/>
            </a:pP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229600" cy="1224136"/>
          </a:xfrm>
        </p:spPr>
        <p:txBody>
          <a:bodyPr>
            <a:normAutofit fontScale="90000"/>
          </a:bodyPr>
          <a:lstStyle/>
          <a:p>
            <a:pPr algn="ctr"/>
            <a:r>
              <a:rPr lang="ru-RU" dirty="0" smtClean="0"/>
              <a:t/>
            </a:r>
            <a:br>
              <a:rPr lang="ru-RU" dirty="0" smtClean="0"/>
            </a:br>
            <a:r>
              <a:rPr lang="ru-RU" sz="3600" b="1" dirty="0" smtClean="0"/>
              <a:t>Закон «Об образовании в РФ» </a:t>
            </a:r>
            <a:br>
              <a:rPr lang="ru-RU" sz="3600" b="1" dirty="0" smtClean="0"/>
            </a:br>
            <a:r>
              <a:rPr lang="ru-RU" sz="2700" dirty="0" smtClean="0"/>
              <a:t>(ФЗ РФ от 29 декабря 2012 г. № 273-ФЗ)</a:t>
            </a:r>
            <a:r>
              <a:rPr lang="ru-RU" dirty="0" smtClean="0"/>
              <a:t/>
            </a:r>
            <a:br>
              <a:rPr lang="ru-RU" dirty="0" smtClean="0"/>
            </a:br>
            <a:endParaRPr lang="ru-RU" dirty="0"/>
          </a:p>
        </p:txBody>
      </p:sp>
      <p:sp>
        <p:nvSpPr>
          <p:cNvPr id="3" name="Содержимое 2"/>
          <p:cNvSpPr>
            <a:spLocks noGrp="1"/>
          </p:cNvSpPr>
          <p:nvPr>
            <p:ph idx="1"/>
          </p:nvPr>
        </p:nvSpPr>
        <p:spPr>
          <a:xfrm>
            <a:off x="395536" y="1484784"/>
            <a:ext cx="8352928" cy="5112568"/>
          </a:xfrm>
        </p:spPr>
        <p:txBody>
          <a:bodyPr>
            <a:normAutofit lnSpcReduction="10000"/>
          </a:bodyPr>
          <a:lstStyle/>
          <a:p>
            <a:pPr algn="ctr">
              <a:buNone/>
            </a:pPr>
            <a:r>
              <a:rPr lang="ru-RU" b="1" dirty="0" smtClean="0">
                <a:solidFill>
                  <a:schemeClr val="accent2">
                    <a:lumMod val="40000"/>
                    <a:lumOff val="60000"/>
                  </a:schemeClr>
                </a:solidFill>
              </a:rPr>
              <a:t>Глава 4. </a:t>
            </a:r>
            <a:r>
              <a:rPr lang="ru-RU" sz="2800" dirty="0" smtClean="0">
                <a:solidFill>
                  <a:schemeClr val="accent2">
                    <a:lumMod val="40000"/>
                    <a:lumOff val="60000"/>
                  </a:schemeClr>
                </a:solidFill>
              </a:rPr>
              <a:t>Обучающиеся и их родители (законные представители).</a:t>
            </a:r>
          </a:p>
          <a:p>
            <a:pPr>
              <a:buNone/>
            </a:pPr>
            <a:endParaRPr lang="ru-RU" sz="1000" b="1" u="sng" dirty="0" smtClean="0"/>
          </a:p>
          <a:p>
            <a:pPr>
              <a:buNone/>
            </a:pPr>
            <a:r>
              <a:rPr lang="ru-RU" sz="2400" b="1" u="sng" dirty="0" smtClean="0">
                <a:solidFill>
                  <a:schemeClr val="accent2">
                    <a:lumMod val="40000"/>
                    <a:lumOff val="60000"/>
                  </a:schemeClr>
                </a:solidFill>
              </a:rPr>
              <a:t>Статья 43</a:t>
            </a:r>
            <a:r>
              <a:rPr lang="en-US" sz="2400" b="1" dirty="0" smtClean="0">
                <a:solidFill>
                  <a:schemeClr val="accent2">
                    <a:lumMod val="40000"/>
                    <a:lumOff val="60000"/>
                  </a:schemeClr>
                </a:solidFill>
              </a:rPr>
              <a:t> </a:t>
            </a:r>
            <a:r>
              <a:rPr lang="ru-RU" sz="2400" b="1" dirty="0" smtClean="0">
                <a:solidFill>
                  <a:schemeClr val="accent2">
                    <a:lumMod val="40000"/>
                    <a:lumOff val="60000"/>
                  </a:schemeClr>
                </a:solidFill>
              </a:rPr>
              <a:t> </a:t>
            </a:r>
            <a:r>
              <a:rPr lang="ru-RU" sz="2800" dirty="0" smtClean="0"/>
              <a:t>Обязанности и ответственность обучающихся.</a:t>
            </a:r>
          </a:p>
          <a:p>
            <a:pPr>
              <a:buNone/>
            </a:pPr>
            <a:r>
              <a:rPr lang="ru-RU" sz="2400" b="1" u="sng" dirty="0" smtClean="0">
                <a:solidFill>
                  <a:schemeClr val="accent2">
                    <a:lumMod val="40000"/>
                    <a:lumOff val="60000"/>
                  </a:schemeClr>
                </a:solidFill>
              </a:rPr>
              <a:t>Статья 44</a:t>
            </a:r>
            <a:r>
              <a:rPr lang="en-US" sz="2400" b="1" dirty="0" smtClean="0"/>
              <a:t> </a:t>
            </a:r>
            <a:r>
              <a:rPr lang="ru-RU" sz="2400" b="1" dirty="0" smtClean="0"/>
              <a:t> </a:t>
            </a:r>
            <a:r>
              <a:rPr lang="ru-RU" sz="2800" dirty="0" smtClean="0"/>
              <a:t>Права, обязанности и ответственность в сфере образования родителей (законных представителей) несовершеннолетних обучающихся.</a:t>
            </a:r>
          </a:p>
          <a:p>
            <a:pPr>
              <a:buNone/>
            </a:pPr>
            <a:r>
              <a:rPr lang="ru-RU" sz="2400" b="1" u="sng" dirty="0" smtClean="0">
                <a:solidFill>
                  <a:schemeClr val="accent2">
                    <a:lumMod val="40000"/>
                    <a:lumOff val="60000"/>
                  </a:schemeClr>
                </a:solidFill>
              </a:rPr>
              <a:t>Статья 45</a:t>
            </a:r>
            <a:r>
              <a:rPr lang="en-US" sz="2400" b="1" dirty="0" smtClean="0">
                <a:solidFill>
                  <a:schemeClr val="accent2">
                    <a:lumMod val="40000"/>
                    <a:lumOff val="60000"/>
                  </a:schemeClr>
                </a:solidFill>
              </a:rPr>
              <a:t> </a:t>
            </a:r>
            <a:r>
              <a:rPr lang="ru-RU" sz="2400" b="1" dirty="0" smtClean="0">
                <a:solidFill>
                  <a:schemeClr val="accent2">
                    <a:lumMod val="40000"/>
                    <a:lumOff val="60000"/>
                  </a:schemeClr>
                </a:solidFill>
              </a:rPr>
              <a:t> </a:t>
            </a:r>
            <a:r>
              <a:rPr lang="ru-RU" sz="2800" dirty="0" smtClean="0"/>
              <a:t>Защита прав обучающихся, родителей (законных представителей) несовершеннолетних обучающихся.</a:t>
            </a:r>
          </a:p>
          <a:p>
            <a:pPr>
              <a:buNone/>
            </a:pPr>
            <a:endParaRPr lang="ru-RU" sz="2400" dirty="0" smtClean="0"/>
          </a:p>
          <a:p>
            <a:pPr>
              <a:buNone/>
            </a:pP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404664"/>
            <a:ext cx="8784976" cy="1080120"/>
          </a:xfrm>
        </p:spPr>
        <p:txBody>
          <a:bodyPr>
            <a:normAutofit fontScale="90000"/>
          </a:bodyPr>
          <a:lstStyle/>
          <a:p>
            <a:r>
              <a:rPr lang="ru-RU" sz="2700" b="1" u="sng" dirty="0" smtClean="0"/>
              <a:t/>
            </a:r>
            <a:br>
              <a:rPr lang="ru-RU" sz="2700" b="1" u="sng" dirty="0" smtClean="0"/>
            </a:br>
            <a:r>
              <a:rPr lang="ru-RU" sz="2700" b="1" u="sng" dirty="0" smtClean="0"/>
              <a:t>Статья 44</a:t>
            </a:r>
            <a:r>
              <a:rPr lang="ru-RU" sz="2700" b="1" dirty="0" smtClean="0"/>
              <a:t> </a:t>
            </a:r>
            <a:r>
              <a:rPr lang="ru-RU" sz="2200" dirty="0" smtClean="0"/>
              <a:t>Права, обязанности и ответственность в сфере образования родителей (законных представителей) несовершеннолетних обучающихся.</a:t>
            </a:r>
            <a:r>
              <a:rPr lang="ru-RU" sz="4400" dirty="0" smtClean="0"/>
              <a:t/>
            </a:r>
            <a:br>
              <a:rPr lang="ru-RU" sz="4400" dirty="0" smtClean="0"/>
            </a:br>
            <a:endParaRPr lang="ru-RU" dirty="0"/>
          </a:p>
        </p:txBody>
      </p:sp>
      <p:sp>
        <p:nvSpPr>
          <p:cNvPr id="3" name="Содержимое 2"/>
          <p:cNvSpPr>
            <a:spLocks noGrp="1"/>
          </p:cNvSpPr>
          <p:nvPr>
            <p:ph idx="1"/>
          </p:nvPr>
        </p:nvSpPr>
        <p:spPr>
          <a:xfrm>
            <a:off x="179512" y="1628800"/>
            <a:ext cx="8784976" cy="4826008"/>
          </a:xfrm>
        </p:spPr>
        <p:txBody>
          <a:bodyPr>
            <a:normAutofit/>
          </a:bodyPr>
          <a:lstStyle/>
          <a:p>
            <a:pPr>
              <a:buFont typeface="Wingdings" pitchFamily="2" charset="2"/>
              <a:buChar char="ü"/>
            </a:pPr>
            <a:r>
              <a:rPr lang="ru-RU" sz="2800" dirty="0" smtClean="0"/>
              <a:t>Родители (законные представители) </a:t>
            </a:r>
            <a:r>
              <a:rPr lang="ru-RU" sz="2800" dirty="0" smtClean="0">
                <a:solidFill>
                  <a:srgbClr val="FFFF00"/>
                </a:solidFill>
              </a:rPr>
              <a:t>обязаны обеспечить получение детьми общего образования </a:t>
            </a:r>
            <a:r>
              <a:rPr lang="ru-RU" sz="2800" dirty="0" smtClean="0"/>
              <a:t>(пп.4.1.);</a:t>
            </a:r>
          </a:p>
          <a:p>
            <a:pPr>
              <a:buFont typeface="Wingdings" pitchFamily="2" charset="2"/>
              <a:buChar char="ü"/>
            </a:pPr>
            <a:r>
              <a:rPr lang="ru-RU" sz="2800" dirty="0" smtClean="0"/>
              <a:t>соблюдать правила внутреннего распорядка организации, осуществляющей образовательную деятельность,.. (пп.4.2.); </a:t>
            </a:r>
          </a:p>
          <a:p>
            <a:pPr>
              <a:buFont typeface="Wingdings" pitchFamily="2" charset="2"/>
              <a:buChar char="ü"/>
            </a:pPr>
            <a:r>
              <a:rPr lang="ru-RU" sz="2800" dirty="0" smtClean="0"/>
              <a:t>уважать честь и достоинство обучающихся и работников организации, осуществляющей образовательную деятельность (пп.4.3.)</a:t>
            </a:r>
            <a:endParaRPr lang="ru-RU"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67494"/>
            <a:ext cx="8507288" cy="1001266"/>
          </a:xfrm>
        </p:spPr>
        <p:txBody>
          <a:bodyPr>
            <a:normAutofit fontScale="90000"/>
          </a:bodyPr>
          <a:lstStyle/>
          <a:p>
            <a:pPr algn="ctr"/>
            <a:r>
              <a:rPr lang="ru-RU" sz="3100" b="1" u="sng" dirty="0" smtClean="0"/>
              <a:t/>
            </a:r>
            <a:br>
              <a:rPr lang="ru-RU" sz="3100" b="1" u="sng" dirty="0" smtClean="0"/>
            </a:br>
            <a:r>
              <a:rPr lang="ru-RU" sz="3100" b="1" u="sng" dirty="0" smtClean="0"/>
              <a:t>Статья 43</a:t>
            </a:r>
            <a:r>
              <a:rPr lang="ru-RU" sz="3100" b="1" dirty="0" smtClean="0"/>
              <a:t> </a:t>
            </a:r>
            <a:r>
              <a:rPr lang="ru-RU" sz="3100" dirty="0" smtClean="0"/>
              <a:t>Обязанности и ответственность обучающихся.</a:t>
            </a:r>
            <a:r>
              <a:rPr lang="ru-RU" sz="4400" dirty="0" smtClean="0"/>
              <a:t/>
            </a:r>
            <a:br>
              <a:rPr lang="ru-RU" sz="4400" dirty="0" smtClean="0"/>
            </a:br>
            <a:endParaRPr lang="ru-RU" dirty="0"/>
          </a:p>
        </p:txBody>
      </p:sp>
      <p:sp>
        <p:nvSpPr>
          <p:cNvPr id="3" name="Содержимое 2"/>
          <p:cNvSpPr>
            <a:spLocks noGrp="1"/>
          </p:cNvSpPr>
          <p:nvPr>
            <p:ph idx="1"/>
          </p:nvPr>
        </p:nvSpPr>
        <p:spPr>
          <a:xfrm>
            <a:off x="179512" y="1268760"/>
            <a:ext cx="8784976" cy="5186048"/>
          </a:xfrm>
        </p:spPr>
        <p:txBody>
          <a:bodyPr>
            <a:normAutofit fontScale="92500" lnSpcReduction="20000"/>
          </a:bodyPr>
          <a:lstStyle/>
          <a:p>
            <a:pPr>
              <a:buNone/>
            </a:pPr>
            <a:r>
              <a:rPr lang="ru-RU" sz="1800" dirty="0" smtClean="0">
                <a:solidFill>
                  <a:srgbClr val="FFFF00"/>
                </a:solidFill>
              </a:rPr>
              <a:t>1. Обучающиеся обязаны:</a:t>
            </a:r>
            <a:r>
              <a:rPr lang="ru-RU" sz="1400" dirty="0" smtClean="0"/>
              <a:t/>
            </a:r>
            <a:br>
              <a:rPr lang="ru-RU" sz="1400" dirty="0" smtClean="0"/>
            </a:br>
            <a:r>
              <a:rPr lang="ru-RU" sz="1400" dirty="0" smtClean="0"/>
              <a:t/>
            </a:r>
            <a:br>
              <a:rPr lang="ru-RU" sz="1400" dirty="0" smtClean="0"/>
            </a:br>
            <a:r>
              <a:rPr lang="ru-RU" sz="1800" dirty="0" smtClean="0"/>
              <a:t>1) </a:t>
            </a:r>
            <a:r>
              <a:rPr lang="ru-RU" sz="1800" dirty="0" smtClean="0">
                <a:solidFill>
                  <a:srgbClr val="FFFF00"/>
                </a:solidFill>
              </a:rPr>
              <a:t>добросовестно осваивать образовательную программу</a:t>
            </a:r>
            <a:r>
              <a:rPr lang="ru-RU" sz="1800" dirty="0" smtClean="0"/>
              <a:t>, выполнять индивидуальный учебный план, в том числе посещать предусмотренные учебным планом или индивидуальным учебным планом учебные занятия, </a:t>
            </a:r>
            <a:r>
              <a:rPr lang="ru-RU" sz="1800" dirty="0" smtClean="0">
                <a:solidFill>
                  <a:srgbClr val="FFFF00"/>
                </a:solidFill>
              </a:rPr>
              <a:t>осуществлять самостоятельную подготовку к занятиям, выполнять задания, данные педагогическими работниками в рамках образовательной программы</a:t>
            </a:r>
            <a:r>
              <a:rPr lang="ru-RU" sz="1800" dirty="0" smtClean="0"/>
              <a:t>;</a:t>
            </a:r>
            <a:br>
              <a:rPr lang="ru-RU" sz="1800" dirty="0" smtClean="0"/>
            </a:br>
            <a:r>
              <a:rPr lang="ru-RU" sz="1800" dirty="0" smtClean="0"/>
              <a:t/>
            </a:r>
            <a:br>
              <a:rPr lang="ru-RU" sz="1800" dirty="0" smtClean="0"/>
            </a:br>
            <a:r>
              <a:rPr lang="ru-RU" sz="1800" dirty="0" smtClean="0"/>
              <a:t>2) выполнять требования устава организации, осуществляющей образовательную деятельность, </a:t>
            </a:r>
            <a:r>
              <a:rPr lang="ru-RU" sz="1800" dirty="0" smtClean="0">
                <a:solidFill>
                  <a:srgbClr val="FFFF00"/>
                </a:solidFill>
              </a:rPr>
              <a:t>правил внутреннего распорядка;</a:t>
            </a:r>
          </a:p>
          <a:p>
            <a:pPr>
              <a:buNone/>
            </a:pPr>
            <a:r>
              <a:rPr lang="ru-RU" sz="1800" dirty="0" smtClean="0"/>
              <a:t/>
            </a:r>
            <a:br>
              <a:rPr lang="ru-RU" sz="1800" dirty="0" smtClean="0"/>
            </a:br>
            <a:r>
              <a:rPr lang="ru-RU" sz="1800" dirty="0" smtClean="0"/>
              <a:t>3) заботиться о сохранении и об укреплении своего здоровья, стремиться к нравственному, духовному и физическому развитию и самосовершенствованию;</a:t>
            </a:r>
            <a:br>
              <a:rPr lang="ru-RU" sz="1800" dirty="0" smtClean="0"/>
            </a:br>
            <a:r>
              <a:rPr lang="ru-RU" sz="1800" dirty="0" smtClean="0"/>
              <a:t/>
            </a:r>
            <a:br>
              <a:rPr lang="ru-RU" sz="1800" dirty="0" smtClean="0"/>
            </a:br>
            <a:r>
              <a:rPr lang="ru-RU" sz="1800" dirty="0" smtClean="0"/>
              <a:t>4) </a:t>
            </a:r>
            <a:r>
              <a:rPr lang="ru-RU" sz="1800" dirty="0" smtClean="0">
                <a:solidFill>
                  <a:srgbClr val="FFFF00"/>
                </a:solidFill>
              </a:rPr>
              <a:t>уважать честь и достоинство других обучающихся и работников организации, осуществляющей образовательную деятельность, не создавать препятствий для получения образования другими обучающимися</a:t>
            </a:r>
            <a:r>
              <a:rPr lang="ru-RU" sz="1800" dirty="0" smtClean="0"/>
              <a:t>;</a:t>
            </a:r>
            <a:br>
              <a:rPr lang="ru-RU" sz="1800" dirty="0" smtClean="0"/>
            </a:br>
            <a:r>
              <a:rPr lang="ru-RU" sz="1800" dirty="0" smtClean="0"/>
              <a:t/>
            </a:r>
            <a:br>
              <a:rPr lang="ru-RU" sz="1800" dirty="0" smtClean="0"/>
            </a:br>
            <a:r>
              <a:rPr lang="ru-RU" sz="1800" dirty="0" smtClean="0"/>
              <a:t>5) бережно относиться к имуществу организации, осуществляющей образовательную деятельность.</a:t>
            </a:r>
            <a:r>
              <a:rPr lang="ru-RU" sz="1600" dirty="0" smtClean="0"/>
              <a:t/>
            </a:r>
            <a:br>
              <a:rPr lang="ru-RU" sz="1600" dirty="0" smtClean="0"/>
            </a:br>
            <a:endParaRPr lang="ru-RU" sz="16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857250"/>
          </a:xfrm>
        </p:spPr>
        <p:txBody>
          <a:bodyPr>
            <a:normAutofit fontScale="90000"/>
          </a:bodyPr>
          <a:lstStyle/>
          <a:p>
            <a:pPr algn="ctr"/>
            <a:r>
              <a:rPr lang="ru-RU" b="1" dirty="0" smtClean="0"/>
              <a:t>Семейный кодекс  РФ</a:t>
            </a:r>
            <a:br>
              <a:rPr lang="ru-RU" b="1" dirty="0" smtClean="0"/>
            </a:br>
            <a:r>
              <a:rPr lang="ru-RU" sz="2700" b="1" dirty="0" smtClean="0"/>
              <a:t>Глава 12.Права и обязанности родителей.</a:t>
            </a:r>
            <a:endParaRPr lang="ru-RU" sz="2700" b="1" dirty="0"/>
          </a:p>
        </p:txBody>
      </p:sp>
      <p:sp>
        <p:nvSpPr>
          <p:cNvPr id="3" name="Содержимое 2"/>
          <p:cNvSpPr>
            <a:spLocks noGrp="1"/>
          </p:cNvSpPr>
          <p:nvPr>
            <p:ph idx="1"/>
          </p:nvPr>
        </p:nvSpPr>
        <p:spPr>
          <a:xfrm>
            <a:off x="457200" y="1268760"/>
            <a:ext cx="8229600" cy="5186048"/>
          </a:xfrm>
        </p:spPr>
        <p:txBody>
          <a:bodyPr>
            <a:normAutofit fontScale="92500"/>
          </a:bodyPr>
          <a:lstStyle/>
          <a:p>
            <a:pPr>
              <a:buNone/>
            </a:pPr>
            <a:r>
              <a:rPr lang="ru-RU" sz="2800" b="1" u="sng" dirty="0" smtClean="0">
                <a:solidFill>
                  <a:schemeClr val="accent2">
                    <a:lumMod val="40000"/>
                    <a:lumOff val="60000"/>
                  </a:schemeClr>
                </a:solidFill>
              </a:rPr>
              <a:t>Статья 63</a:t>
            </a:r>
            <a:endParaRPr lang="ru-RU" sz="3200" dirty="0" smtClean="0">
              <a:solidFill>
                <a:schemeClr val="accent2">
                  <a:lumMod val="40000"/>
                  <a:lumOff val="60000"/>
                </a:schemeClr>
              </a:solidFill>
            </a:endParaRPr>
          </a:p>
          <a:p>
            <a:pPr>
              <a:buNone/>
            </a:pPr>
            <a:r>
              <a:rPr lang="ru-RU" dirty="0" smtClean="0"/>
              <a:t>п.1. </a:t>
            </a:r>
            <a:r>
              <a:rPr lang="ru-RU" dirty="0" smtClean="0">
                <a:solidFill>
                  <a:srgbClr val="FFFF00"/>
                </a:solidFill>
              </a:rPr>
              <a:t>Родители имеют право и обязаны воспитывать своих детей</a:t>
            </a:r>
            <a:r>
              <a:rPr lang="ru-RU" dirty="0" smtClean="0"/>
              <a:t>.</a:t>
            </a:r>
          </a:p>
          <a:p>
            <a:pPr>
              <a:buNone/>
            </a:pPr>
            <a:r>
              <a:rPr lang="ru-RU" dirty="0" smtClean="0">
                <a:solidFill>
                  <a:srgbClr val="FFFF00"/>
                </a:solidFill>
              </a:rPr>
              <a:t>Родители несут ответственность за воспитание и развитие своих детей</a:t>
            </a:r>
            <a:r>
              <a:rPr lang="ru-RU" dirty="0" smtClean="0"/>
              <a:t>. Они обязаны заботиться о здоровье, физическом, психическом, духовном и нравственном развитии своих детей.</a:t>
            </a:r>
          </a:p>
          <a:p>
            <a:pPr>
              <a:buNone/>
            </a:pPr>
            <a:r>
              <a:rPr lang="ru-RU" dirty="0" smtClean="0">
                <a:solidFill>
                  <a:schemeClr val="accent2">
                    <a:lumMod val="40000"/>
                    <a:lumOff val="60000"/>
                  </a:schemeClr>
                </a:solidFill>
              </a:rPr>
              <a:t>Родители имеют преимущественное право на обучение и воспитание своих детей перед всеми другими лицами.</a:t>
            </a:r>
          </a:p>
          <a:p>
            <a:pPr>
              <a:buNone/>
            </a:pPr>
            <a:endParaRPr lang="ru-RU" dirty="0" smtClean="0"/>
          </a:p>
          <a:p>
            <a:pPr>
              <a:buNone/>
            </a:pPr>
            <a:endParaRPr lang="ru-RU" b="1"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2"/>
          <p:cNvSpPr txBox="1">
            <a:spLocks/>
          </p:cNvSpPr>
          <p:nvPr/>
        </p:nvSpPr>
        <p:spPr>
          <a:xfrm>
            <a:off x="467544" y="1340768"/>
            <a:ext cx="8229600" cy="3816424"/>
          </a:xfrm>
          <a:prstGeom prst="rect">
            <a:avLst/>
          </a:prstGeom>
        </p:spPr>
        <p:txBody>
          <a:bodyPr>
            <a:normAutofit fontScale="70000" lnSpcReduction="20000"/>
          </a:bodyPr>
          <a:lstStyle/>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ru-RU" sz="4500" b="1" i="0" u="sng" strike="noStrike" kern="1200" cap="none" spc="0" normalizeH="0" baseline="0" noProof="0" dirty="0" smtClean="0">
                <a:ln>
                  <a:noFill/>
                </a:ln>
                <a:solidFill>
                  <a:schemeClr val="accent2">
                    <a:lumMod val="40000"/>
                    <a:lumOff val="60000"/>
                  </a:schemeClr>
                </a:solidFill>
                <a:effectLst/>
                <a:uLnTx/>
                <a:uFillTx/>
                <a:latin typeface="+mn-lt"/>
                <a:ea typeface="+mn-ea"/>
                <a:cs typeface="+mn-cs"/>
              </a:rPr>
              <a:t>Статья 63</a:t>
            </a:r>
          </a:p>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endParaRPr kumimoji="0" lang="ru-RU" sz="4500" b="0" i="0" u="none" strike="noStrike" kern="1200" cap="none" spc="0" normalizeH="0" baseline="0" noProof="0" dirty="0" smtClean="0">
              <a:ln>
                <a:noFill/>
              </a:ln>
              <a:solidFill>
                <a:schemeClr val="tx1"/>
              </a:solidFill>
              <a:effectLst/>
              <a:uLnTx/>
              <a:uFillTx/>
              <a:latin typeface="+mn-lt"/>
              <a:ea typeface="+mn-ea"/>
              <a:cs typeface="+mn-cs"/>
            </a:endParaRPr>
          </a:p>
          <a:p>
            <a:r>
              <a:rPr kumimoji="0" lang="ru-RU" sz="4000" b="0" i="0" u="none" strike="noStrike" kern="1200" cap="none" spc="0" normalizeH="0" baseline="0" noProof="0" dirty="0" smtClean="0">
                <a:ln>
                  <a:noFill/>
                </a:ln>
                <a:solidFill>
                  <a:schemeClr val="tx1"/>
                </a:solidFill>
                <a:effectLst/>
                <a:uLnTx/>
                <a:uFillTx/>
                <a:latin typeface="+mn-lt"/>
                <a:ea typeface="+mn-ea"/>
                <a:cs typeface="+mn-cs"/>
              </a:rPr>
              <a:t>п.2.  </a:t>
            </a:r>
            <a:r>
              <a:rPr lang="ru-RU" sz="4000" dirty="0" smtClean="0">
                <a:solidFill>
                  <a:srgbClr val="FFFF00"/>
                </a:solidFill>
              </a:rPr>
              <a:t>Родители обязаны обеспечить получение детьми общего образования</a:t>
            </a:r>
            <a:r>
              <a:rPr lang="ru-RU" sz="4000" dirty="0" smtClean="0"/>
              <a:t>.</a:t>
            </a:r>
          </a:p>
          <a:p>
            <a:r>
              <a:rPr lang="ru-RU" sz="4000" dirty="0" smtClean="0"/>
              <a:t>    Родители имеют право выбора образовательной организации, формы получения детьми образования и формы их обучения с учетом мнения детей до получения ими основного общего образования.</a:t>
            </a:r>
          </a:p>
          <a:p>
            <a:pPr lvl="0"/>
            <a:endParaRPr lang="ru-RU" sz="4500" b="1" u="sng"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573</TotalTime>
  <Words>781</Words>
  <Application>Microsoft Office PowerPoint</Application>
  <PresentationFormat>Экран (4:3)</PresentationFormat>
  <Paragraphs>76</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Яркая</vt:lpstr>
      <vt:lpstr>Нормативно-правовые документы в сфере образования</vt:lpstr>
      <vt:lpstr>Права ребенка ребенок — это лицо, не достигшее 18 лет (согласно Конвенции о правах ребенка и российскому закону).</vt:lpstr>
      <vt:lpstr>Декларация прав ребенка (Принята резолюцией  1386 (XIV) Генеральной Ассамблеи ООН  20 ноября 1959 года)</vt:lpstr>
      <vt:lpstr> Конституция РФ Глава 2. Права и свободы человека и гражданина </vt:lpstr>
      <vt:lpstr> Закон «Об образовании в РФ»  (ФЗ РФ от 29 декабря 2012 г. № 273-ФЗ) </vt:lpstr>
      <vt:lpstr> Статья 44 Права, обязанности и ответственность в сфере образования родителей (законных представителей) несовершеннолетних обучающихся. </vt:lpstr>
      <vt:lpstr> Статья 43 Обязанности и ответственность обучающихся. </vt:lpstr>
      <vt:lpstr>Семейный кодекс  РФ Глава 12.Права и обязанности родителей.</vt:lpstr>
      <vt:lpstr>Слайд 9</vt:lpstr>
      <vt:lpstr>Слайд 10</vt:lpstr>
      <vt:lpstr>Слайд 11</vt:lpstr>
      <vt:lpstr> Статья 48  Обязанности и ответственность  педагогических  работников. </vt:lpstr>
      <vt:lpstr> Статья 48  Обязанности и ответственность  педагогических  работников. </vt:lpstr>
      <vt:lpstr>Слайд 14</vt:lpstr>
      <vt:lpstr>Благодарю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Нормативно-правовые документы в сфере образования</dc:title>
  <dc:creator>user</dc:creator>
  <cp:lastModifiedBy>user</cp:lastModifiedBy>
  <cp:revision>45</cp:revision>
  <dcterms:created xsi:type="dcterms:W3CDTF">2019-12-16T13:02:12Z</dcterms:created>
  <dcterms:modified xsi:type="dcterms:W3CDTF">2019-12-19T13:05:08Z</dcterms:modified>
</cp:coreProperties>
</file>