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146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742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01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7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44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224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4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308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525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809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61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ED92DD9-90C1-487D-915E-85096418A3DA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892F5D0-AFD8-4B66-BD34-0CC095A3645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34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3.depositphotos.com/6962450/14161/i/950/depositphotos_141615156-stock-photo-coat-of-arms-of-c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1436" y="0"/>
            <a:ext cx="1180563" cy="151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654743" y="244709"/>
            <a:ext cx="101368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</a:rPr>
              <a:t>МУНИЦИПАЛЬНОЕ УЧРЕЖДЕНИЕ </a:t>
            </a:r>
            <a:r>
              <a:rPr lang="ru-RU" altLang="ru-RU" sz="1400" b="1" dirty="0">
                <a:latin typeface="Times New Roman" panose="02020603050405020304" pitchFamily="18" charset="0"/>
              </a:rPr>
              <a:t>«УПРАВЛЕНИЕ ОБРАЗОВАНИЯ АДМИНИСТРАЦИИ ГОРОДА ЛАБЫТНАНГИ»</a:t>
            </a:r>
            <a:endParaRPr lang="ru-RU" altLang="ru-RU" sz="1400" dirty="0"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МУНИЦИПАЛЬНОЕ АВТОНОМНОЕ ОБЩЕОБРАЗОВАТЕЛЬНОЕ УЧРЕЖДЕНИЕ</a:t>
            </a:r>
            <a:endParaRPr lang="ru-RU" altLang="ru-RU" sz="1400" dirty="0"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«СРЕДНЯЯ ОБЩЕОБРАЗОВАТЕЛЬНАЯ ШКОЛА №1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»</a:t>
            </a:r>
            <a:endParaRPr lang="ru-RU" altLang="ru-RU" sz="1400" dirty="0">
              <a:latin typeface="Times New Roman" panose="02020603050405020304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654743" y="2483147"/>
            <a:ext cx="11372045" cy="169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</a:rPr>
              <a:t>ФОРМИРОВАНИЕ ПРОСТРАНСТВЕННОГО МЫШЛЕНИЯ ОБУЧАЮЩИХСЯ ПОСРЕДСТВОМ ВИЗУАЛИЗАЦИИ ГЕОМЕТРИЧЕСКИХ ФИГУР В ДВУХМЕРНОМ И ТРЁХМЕРНОМ ПРОСТРАНСТВЕ В РАМКАХ РЕАЛИЗАЦИИ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КУРСА ВНЕУРОЧНОЙ ДЕЯТЕЛЬНОСТИ ДЛЯ 7-9 КЛАССОВ И ЭЛЕКТИВНОГО КУРСА ДЛЯ 10-11 КЛАССОВ</a:t>
            </a:r>
            <a:endParaRPr lang="fr-CA" altLang="ru-RU" sz="2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Group 8">
            <a:extLst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260961"/>
              </p:ext>
            </p:extLst>
          </p:nvPr>
        </p:nvGraphicFramePr>
        <p:xfrm>
          <a:off x="5501380" y="4999038"/>
          <a:ext cx="6335713" cy="1858962"/>
        </p:xfrm>
        <a:graphic>
          <a:graphicData uri="http://schemas.openxmlformats.org/drawingml/2006/table">
            <a:tbl>
              <a:tblPr/>
              <a:tblGrid>
                <a:gridCol w="6335713">
                  <a:extLst>
                    <a:ext uri="{9D8B030D-6E8A-4147-A177-3AD203B41FA5}"/>
                  </a:extLst>
                </a:gridCol>
              </a:tblGrid>
              <a:tr h="90761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ВЕЛИКАСОВА ДАРЬЯ АЛЕКСАНДРОВНА,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МАТЕМАТИКИ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МАОУ СОШ № 1 города ЛАБЫТНАНГИ</a:t>
                      </a:r>
                    </a:p>
                  </a:txBody>
                  <a:tcPr marL="68569" marR="6856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951344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9" marR="68569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67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3.depositphotos.com/6962450/14161/i/950/depositphotos_141615156-stock-photo-coat-of-arms-of-c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1436" y="0"/>
            <a:ext cx="1180563" cy="151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149766" y="376027"/>
            <a:ext cx="74993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u="sng" dirty="0">
                <a:latin typeface="Times New Roman" panose="02020603050405020304" pitchFamily="18" charset="0"/>
              </a:rPr>
              <a:t>ПЕДАГОГИЧЕСКАЯ ПРОБЛЕМА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972296"/>
              </p:ext>
            </p:extLst>
          </p:nvPr>
        </p:nvGraphicFramePr>
        <p:xfrm>
          <a:off x="268577" y="1517230"/>
          <a:ext cx="11445629" cy="4649301"/>
        </p:xfrm>
        <a:graphic>
          <a:graphicData uri="http://schemas.openxmlformats.org/drawingml/2006/table">
            <a:tbl>
              <a:tblPr/>
              <a:tblGrid>
                <a:gridCol w="1389268"/>
                <a:gridCol w="1053565"/>
                <a:gridCol w="1053563"/>
                <a:gridCol w="1148574"/>
                <a:gridCol w="1150686"/>
                <a:gridCol w="1100013"/>
                <a:gridCol w="1150686"/>
                <a:gridCol w="1197135"/>
                <a:gridCol w="1148574"/>
                <a:gridCol w="1053565"/>
              </a:tblGrid>
              <a:tr h="1213897">
                <a:tc gridSpan="10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Реестр затруднений обучающихся по математике в рамках ОГЭ 2017-2019 годов по степени выполнения заданий по геометрии, требующих развернутого решения  в ЯНАО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3048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задания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9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выпускников, справившихся с заданием в % 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30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РФ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ЯНАО</a:t>
                      </a:r>
                      <a:endParaRPr kumimoji="0" lang="ru-RU" alt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г. Лабытнанги</a:t>
                      </a:r>
                      <a:endParaRPr kumimoji="0" lang="ru-RU" alt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30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2017г.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2018г.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2017г.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2018г.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2019г.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2017г.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2018г.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2019г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730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24 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15,10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17,80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10,02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39,30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46,60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8,03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7,80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4,05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730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26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0,06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0,45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9,50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0, 00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0, 00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20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3.depositphotos.com/6962450/14161/i/950/depositphotos_141615156-stock-photo-coat-of-arms-of-c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1436" y="0"/>
            <a:ext cx="1180563" cy="151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149766" y="376027"/>
            <a:ext cx="74993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u="sng" dirty="0">
                <a:latin typeface="Times New Roman" panose="02020603050405020304" pitchFamily="18" charset="0"/>
              </a:rPr>
              <a:t>ПЕДАГОГИЧЕСКАЯ ПРОБЛЕМА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309269"/>
              </p:ext>
            </p:extLst>
          </p:nvPr>
        </p:nvGraphicFramePr>
        <p:xfrm>
          <a:off x="321276" y="1517231"/>
          <a:ext cx="11508258" cy="4694099"/>
        </p:xfrm>
        <a:graphic>
          <a:graphicData uri="http://schemas.openxmlformats.org/drawingml/2006/table">
            <a:tbl>
              <a:tblPr/>
              <a:tblGrid>
                <a:gridCol w="1587932"/>
                <a:gridCol w="2167485"/>
                <a:gridCol w="2214187"/>
                <a:gridCol w="2358546"/>
                <a:gridCol w="303022"/>
                <a:gridCol w="2877086"/>
              </a:tblGrid>
              <a:tr h="812898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Реестр затруднений обучающихся по математике в рамках ЕГЭ 2019 года  по степени выполнения заданий по планиметрии и стереометрии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454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задания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выпускников, справившихся с заданием в % 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61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РФ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ЯНАО</a:t>
                      </a:r>
                      <a:endParaRPr kumimoji="0" lang="ru-RU" alt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г. Лабытнанги</a:t>
                      </a:r>
                      <a:endParaRPr kumimoji="0" lang="ru-RU" alt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МАОУ СОШ №1 г. Лабытнанги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719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Профильный уровень 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19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№14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0, 00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0, 00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0557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1,05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0, 00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0, 00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8719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Базовый уровень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57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№13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38,40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39,28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44,12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37,22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308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3.depositphotos.com/6962450/14161/i/950/depositphotos_141615156-stock-photo-coat-of-arms-of-c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1436" y="0"/>
            <a:ext cx="1180563" cy="151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8086" y="1022856"/>
            <a:ext cx="1153517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z="1900" b="1" i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Цель: </a:t>
            </a:r>
            <a:r>
              <a:rPr lang="ru-RU" sz="19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создать условия для формирования </a:t>
            </a:r>
            <a:r>
              <a:rPr lang="ru-RU" sz="19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пространственного мышления </a:t>
            </a:r>
            <a:r>
              <a:rPr lang="ru-RU" sz="19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школьников посредством визуализации геометрических фигур в двухмерном и трёхмерном пространстве</a:t>
            </a:r>
          </a:p>
          <a:p>
            <a:pPr indent="457200" algn="just">
              <a:spcAft>
                <a:spcPts val="0"/>
              </a:spcAft>
            </a:pPr>
            <a:r>
              <a:rPr lang="ru-RU" sz="1900" b="1" i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Задачи: </a:t>
            </a:r>
            <a:endParaRPr lang="ru-RU" sz="1900" dirty="0" smtClean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9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изучить психолого-педагогическую, предметную и методическую литературу по теме исследования;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</a:t>
            </a:r>
            <a:r>
              <a:rPr lang="ru-RU" sz="19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роанализировать результаты ОГЭ и ЕГЭ по математике на предмет результативности выполнения геометрических задач; 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9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провести диагностику уровня </a:t>
            </a:r>
            <a:r>
              <a:rPr lang="ru-RU" sz="1900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сформированности</a:t>
            </a:r>
            <a:r>
              <a:rPr lang="ru-RU" sz="19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пространственного мышления обучающихся на основе реестров затруднений обучающихся по результатам независимых мониторингов;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9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разработать программу курса внеурочной деятельности для 7-9 классов и  программу элективного курса для 10-11 классов по геометрии, направленных на развитие пространственного мышления школьников; 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9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</a:t>
            </a:r>
            <a:r>
              <a:rPr lang="ru-RU" sz="19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пробировать разработанные программы;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</a:t>
            </a:r>
            <a:r>
              <a:rPr lang="ru-RU" sz="19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ровести мониторинг </a:t>
            </a:r>
            <a:r>
              <a:rPr lang="ru-RU" sz="19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сформированности</a:t>
            </a:r>
            <a:r>
              <a:rPr lang="ru-RU" sz="19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9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развития пространственного мышления </a:t>
            </a:r>
            <a:r>
              <a:rPr lang="ru-RU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школьников и при необходимости скорректировать </a:t>
            </a:r>
            <a:r>
              <a:rPr lang="ru-RU" sz="19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методы и формы работы с </a:t>
            </a:r>
            <a:r>
              <a:rPr lang="ru-RU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учётом выявленных в ходе апробации </a:t>
            </a:r>
            <a:r>
              <a:rPr lang="ru-RU" sz="19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программ недостатков;</a:t>
            </a:r>
            <a:endParaRPr lang="ru-RU" sz="19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19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</a:t>
            </a:r>
            <a:r>
              <a:rPr lang="ru-RU" sz="19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бобщить опыт работы на заседании педагогического совета, разместить методические материалы на персональном сайте, транслировать опыт на сайтах педагогических сообществ.</a:t>
            </a:r>
            <a:endParaRPr lang="ru-RU" sz="19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01334" y="128841"/>
            <a:ext cx="10148552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4400" b="1" u="sng" dirty="0" smtClean="0">
                <a:latin typeface="Times New Roman" panose="02020603050405020304" pitchFamily="18" charset="0"/>
              </a:rPr>
              <a:t>ПЕДАГОГИЧЕСКИЙ ПРОЕКТ</a:t>
            </a:r>
            <a:endParaRPr lang="ru-RU" altLang="ru-RU" sz="4400" b="1" u="sng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71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3.depositphotos.com/6962450/14161/i/950/depositphotos_141615156-stock-photo-coat-of-arms-of-c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1436" y="0"/>
            <a:ext cx="1180563" cy="151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50761" y="180304"/>
            <a:ext cx="10148552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4400" b="1" u="sng" dirty="0" smtClean="0">
                <a:latin typeface="Times New Roman" panose="02020603050405020304" pitchFamily="18" charset="0"/>
              </a:rPr>
              <a:t>ПЕДАГОГИЧЕСКИЙ ПРОЕКТ</a:t>
            </a:r>
            <a:endParaRPr lang="ru-RU" altLang="ru-RU" sz="4400" b="1" u="sng" dirty="0">
              <a:latin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1188" y="1282936"/>
            <a:ext cx="1132052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Объект исследования –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процесс формирования пространственного мышления школьников при изучении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геометрии</a:t>
            </a:r>
          </a:p>
          <a:p>
            <a:pPr algn="just" eaLnBrk="0" fontAlgn="base" hangingPunct="0">
              <a:spcAft>
                <a:spcPts val="0"/>
              </a:spcAft>
            </a:pPr>
            <a:endParaRPr lang="ru-RU" sz="2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eaLnBrk="0" fontAlgn="base" hangingPunct="0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Предмет исследования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необходимые условия для развития пространственного мышления школьников при изучении геометрии посредством внедрения различных видов визуализации материала. </a:t>
            </a:r>
            <a:endParaRPr lang="ru-RU" sz="24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eaLnBrk="0" fontAlgn="base" hangingPunct="0">
              <a:spcAft>
                <a:spcPts val="0"/>
              </a:spcAft>
            </a:pPr>
            <a:endParaRPr lang="ru-RU" sz="2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eaLnBrk="0" fontAlgn="base" hangingPunct="0">
              <a:spcAft>
                <a:spcPts val="0"/>
              </a:spcAft>
            </a:pPr>
            <a:r>
              <a:rPr lang="ru-RU" sz="2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Гипотеза:</a:t>
            </a:r>
            <a:endParaRPr lang="ru-RU" sz="2400" dirty="0" smtClean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 eaLnBrk="0" fontAlgn="base" hangingPunct="0"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</a:t>
            </a:r>
            <a:r>
              <a:rPr lang="ru-RU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сли включить в образовательный процесс различного рода визуализацию геометрического материала, то создадутся благоприятные условия для формирования и развития пространственного мышления школьников при решении геометрических задач.</a:t>
            </a:r>
            <a:endParaRPr lang="ru-RU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37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3.depositphotos.com/6962450/14161/i/950/depositphotos_141615156-stock-photo-coat-of-arms-of-c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1436" y="0"/>
            <a:ext cx="1180563" cy="151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149766" y="171239"/>
            <a:ext cx="74993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u="sng" dirty="0" smtClean="0">
                <a:latin typeface="Times New Roman" panose="02020603050405020304" pitchFamily="18" charset="0"/>
              </a:rPr>
              <a:t>ОБОРУДОВАНИЕ</a:t>
            </a:r>
            <a:endParaRPr lang="ru-RU" altLang="ru-RU" b="1" u="sng" dirty="0">
              <a:latin typeface="Times New Roman" panose="02020603050405020304" pitchFamily="18" charset="0"/>
            </a:endParaRPr>
          </a:p>
        </p:txBody>
      </p:sp>
      <p:pic>
        <p:nvPicPr>
          <p:cNvPr id="6" name="Picture 2" descr="https://edguru.ru/uploads/images/00/01/28/2016/08/25/bbb6b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179" y="2844606"/>
            <a:ext cx="2587409" cy="173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t="5466" b="14031"/>
          <a:stretch/>
        </p:blipFill>
        <p:spPr>
          <a:xfrm>
            <a:off x="683742" y="329514"/>
            <a:ext cx="2561486" cy="2331308"/>
          </a:xfrm>
          <a:prstGeom prst="rect">
            <a:avLst/>
          </a:prstGeom>
        </p:spPr>
      </p:pic>
      <p:pic>
        <p:nvPicPr>
          <p:cNvPr id="3074" name="Picture 2" descr="http://school.nd.ru/products/catalog/interaktivnye_plakaty/stereo/screenshots/03_Stereometriya_Interaktiv_plakat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811" y="352311"/>
            <a:ext cx="2722020" cy="23298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63094" y="2819097"/>
            <a:ext cx="3710256" cy="1554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A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3D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принтер </a:t>
            </a:r>
            <a:r>
              <a:rPr lang="en-AU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Picaso</a:t>
            </a:r>
            <a:r>
              <a:rPr lang="en-A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Designer x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работы в рамках урочной и внеурочной деятельности по созданию трехмерных изображений.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87386" y="865789"/>
            <a:ext cx="4147478" cy="1870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Электронная программа – Математика. Стереометрия. 10 – 11 класс. Открытая коллекция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- организация работы по рассмотрению планиметрических элементов геометрического тела.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93148" y="2844606"/>
            <a:ext cx="3911935" cy="1973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Электронная программа.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нтерактивные плакаты. Стереометрия. ПМК. Электронная версия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- организация исследования  геометрического тела.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49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3.depositphotos.com/6962450/14161/i/950/depositphotos_141615156-stock-photo-coat-of-arms-of-ci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1436" y="0"/>
            <a:ext cx="1180563" cy="151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149766" y="376027"/>
            <a:ext cx="74993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u="sng" dirty="0" smtClean="0">
                <a:latin typeface="Times New Roman" panose="02020603050405020304" pitchFamily="18" charset="0"/>
              </a:rPr>
              <a:t>ОЖИДАЕМЫЕ РЕЗУЛЬТАТЫ </a:t>
            </a:r>
            <a:endParaRPr lang="ru-RU" altLang="ru-RU" b="1" u="sng" dirty="0">
              <a:latin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3007" y="1517231"/>
            <a:ext cx="110887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>
              <a:buFont typeface="+mj-lt"/>
              <a:buAutoNum type="arabicPeriod"/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Разработанные и апробированные образовательные продукты:</a:t>
            </a:r>
          </a:p>
          <a:p>
            <a:pPr lvl="0" algn="just"/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1.1. Программа курса внеурочной деятельности для 7 – 9 классов «Двухмерные тела – часть трехмерного пространства»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целью которой выступает </a:t>
            </a: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условий для формирования пространственного мышления школьников посредством демонстрации двухмерных тел как составных элементов стереометрической фигуры.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0" algn="just"/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1.2.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Программа элективного курса для 10-11 классов «Действительная стереометрия»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целью которой выступает </a:t>
            </a:r>
            <a:r>
              <a:rPr lang="ru-RU" sz="2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интеллектуальное развитие учащихся, формирование различных видов мышления, необходимых в повседневной жизни. </a:t>
            </a:r>
          </a:p>
          <a:p>
            <a:pPr lvl="0" indent="342900" algn="just">
              <a:buFont typeface="+mj-lt"/>
              <a:buAutoNum type="arabicPeriod"/>
            </a:pP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уровня развития пространственного мышления школьников. </a:t>
            </a:r>
          </a:p>
          <a:p>
            <a:pPr lvl="0" algn="just"/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качества математического образования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94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227</TotalTime>
  <Words>578</Words>
  <Application>Microsoft Office PowerPoint</Application>
  <PresentationFormat>Широкоэкранный</PresentationFormat>
  <Paragraphs>98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Пользователь;Дарья Александровна Великасова</dc:creator>
  <cp:lastModifiedBy>Пользователь</cp:lastModifiedBy>
  <cp:revision>17</cp:revision>
  <dcterms:created xsi:type="dcterms:W3CDTF">2020-05-16T05:42:27Z</dcterms:created>
  <dcterms:modified xsi:type="dcterms:W3CDTF">2020-05-20T06:10:49Z</dcterms:modified>
</cp:coreProperties>
</file>