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500062" y="428625"/>
            <a:ext cx="8358187" cy="6186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6600"/>
              <a:buFont typeface="Calibri"/>
              <a:buNone/>
            </a:pPr>
            <a:r>
              <a:rPr lang="en-US" sz="66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Слоговая</a:t>
            </a:r>
            <a:r>
              <a:rPr lang="en-US" sz="6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66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структура</a:t>
            </a:r>
            <a:r>
              <a:rPr lang="en-US" sz="6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6600" b="1" i="0" u="none" strike="noStrike" cap="none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слова</a:t>
            </a:r>
            <a:r>
              <a:rPr lang="en-US" sz="66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600"/>
              <a:buFont typeface="Calibri"/>
              <a:buNone/>
            </a:pPr>
            <a:r>
              <a:rPr lang="en-US" sz="6600" b="1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Трехсложные</a:t>
            </a:r>
            <a:r>
              <a:rPr lang="en-US" sz="6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6600" b="1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слова</a:t>
            </a:r>
            <a:r>
              <a:rPr lang="en-US" sz="6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6600" b="1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из</a:t>
            </a:r>
            <a:r>
              <a:rPr lang="en-US" sz="6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6600" b="1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открытых</a:t>
            </a:r>
            <a:r>
              <a:rPr lang="en-US" sz="6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6600"/>
              <a:buFont typeface="Calibri"/>
              <a:buNone/>
            </a:pPr>
            <a:r>
              <a:rPr lang="en-US" sz="6600" b="1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слогов</a:t>
            </a:r>
            <a:r>
              <a:rPr lang="en-US" sz="6600" b="1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2" descr="http://www.iz-bumagi-svoimi-rukami.ru/wp-content/uploads/2016/10/Kartinki-i-foto-petuha-7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8625" y="928687"/>
            <a:ext cx="8286750" cy="558006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 txBox="1"/>
          <p:nvPr/>
        </p:nvSpPr>
        <p:spPr>
          <a:xfrm>
            <a:off x="1714500" y="142875"/>
            <a:ext cx="5000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Петухи</a:t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 txBox="1"/>
          <p:nvPr/>
        </p:nvSpPr>
        <p:spPr>
          <a:xfrm>
            <a:off x="1500187" y="142875"/>
            <a:ext cx="5072062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2523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632523"/>
                </a:solidFill>
                <a:latin typeface="Calibri"/>
                <a:ea typeface="Calibri"/>
                <a:cs typeface="Calibri"/>
                <a:sym typeface="Calibri"/>
              </a:rPr>
              <a:t>Бумага</a:t>
            </a:r>
            <a:endParaRPr/>
          </a:p>
        </p:txBody>
      </p:sp>
      <p:pic>
        <p:nvPicPr>
          <p:cNvPr id="144" name="Google Shape;144;p23" descr="http://nash-print.ru/upload/iblock/7a9/7a9dc9ff5bf123eaa2babdd760342ce7.jpe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8750" y="857250"/>
            <a:ext cx="5715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4"/>
          <p:cNvSpPr txBox="1"/>
          <p:nvPr/>
        </p:nvSpPr>
        <p:spPr>
          <a:xfrm>
            <a:off x="1500187" y="285750"/>
            <a:ext cx="54292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Пилюля</a:t>
            </a:r>
            <a:endParaRPr/>
          </a:p>
        </p:txBody>
      </p:sp>
      <p:pic>
        <p:nvPicPr>
          <p:cNvPr id="150" name="Google Shape;150;p24" descr="http://johannayramirez.weebly.com/uploads/8/1/8/3/81839360/55382116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14500" y="928687"/>
            <a:ext cx="5500687" cy="5500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5" descr="http://www.pallada-mo.ru/images/goods/id/29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8750" y="1714500"/>
            <a:ext cx="6086475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3000375" y="500062"/>
            <a:ext cx="28575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Галеты</a:t>
            </a:r>
            <a:endParaRPr/>
          </a:p>
        </p:txBody>
      </p:sp>
    </p:spTree>
  </p:cSld>
  <p:clrMapOvr>
    <a:masterClrMapping/>
  </p:clrMapOvr>
  <p:transition spd="slow"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/>
        </p:nvSpPr>
        <p:spPr>
          <a:xfrm>
            <a:off x="142875" y="142875"/>
            <a:ext cx="8786812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16 «Кого ты видишь?».</a:t>
            </a: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Взрослый показывает ребенку картинки, называя предметы, изображенные на них, и просит ответить на вопрос: «Кого ты видишь?»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олень.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Оленя.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62" name="Google Shape;162;p26" descr="http://akphoto2.ask.fm/162/131/986/-239996980-201n91k-dg2nr3h43rtagk0/original/1600x1068_678614_wwwArtFileru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4375" y="1714500"/>
            <a:ext cx="7358062" cy="491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/>
        </p:nvSpPr>
        <p:spPr>
          <a:xfrm>
            <a:off x="142875" y="285750"/>
            <a:ext cx="87153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тюлень.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Тюленя</a:t>
            </a:r>
            <a:r>
              <a:rPr lang="en-US" sz="18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68" name="Google Shape;168;p27" descr="http://www.wallpage.ru/imgbig/wallpapers_38161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687" y="1000125"/>
            <a:ext cx="7500937" cy="562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8"/>
          <p:cNvSpPr txBox="1"/>
          <p:nvPr/>
        </p:nvSpPr>
        <p:spPr>
          <a:xfrm>
            <a:off x="642937" y="357187"/>
            <a:ext cx="80010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филин.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Филина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74" name="Google Shape;174;p28" descr="http://ru.birdwallpapers.com/content/images/big_bird_img/275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750" y="1071562"/>
            <a:ext cx="6357937" cy="54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/>
        </p:nvSpPr>
        <p:spPr>
          <a:xfrm>
            <a:off x="1000125" y="214312"/>
            <a:ext cx="71755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енот.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Енота.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80" name="Google Shape;180;p29" descr="http://polit.ru/media/photolib/2015/03/21/ps_raccoon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0" y="1000125"/>
            <a:ext cx="7500937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 txBox="1"/>
          <p:nvPr/>
        </p:nvSpPr>
        <p:spPr>
          <a:xfrm>
            <a:off x="787400" y="214312"/>
            <a:ext cx="76009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кабан.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Кабана.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86" name="Google Shape;186;p30" descr="http://styl.veryphoto.ru/img-q5y5x5n4g40414o5a4o4h4d434x5q484t4n584f4i4c4i5f406v254j4j4/7170/6707413673_abe2fd3a1c_b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187" y="857250"/>
            <a:ext cx="8572500" cy="571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1"/>
          <p:cNvSpPr txBox="1"/>
          <p:nvPr/>
        </p:nvSpPr>
        <p:spPr>
          <a:xfrm>
            <a:off x="660400" y="214312"/>
            <a:ext cx="78549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лебедь.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Лебедя.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92" name="Google Shape;192;p31" descr="http://crosti.ru/patterns/00/0b/82/1a1be95935/picture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4437" y="857250"/>
            <a:ext cx="6929437" cy="5630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/>
        </p:nvSpPr>
        <p:spPr>
          <a:xfrm>
            <a:off x="571500" y="285750"/>
            <a:ext cx="8001000" cy="1477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14. «Кто у кого?». 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Взрослый показывает ребенку сюжетные картинки и говорит: «Я буду начинать предложение, а ты его заканчивай».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кошки - … (</a:t>
            </a:r>
            <a:r>
              <a:rPr lang="en-US" sz="3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котята</a:t>
            </a: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/>
          </a:p>
        </p:txBody>
      </p:sp>
      <p:pic>
        <p:nvPicPr>
          <p:cNvPr id="90" name="Google Shape;90;p14" descr="http://krasotulik.ru/images/sonnik/cat2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125" y="1714500"/>
            <a:ext cx="7429500" cy="495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2"/>
          <p:cNvSpPr txBox="1"/>
          <p:nvPr/>
        </p:nvSpPr>
        <p:spPr>
          <a:xfrm>
            <a:off x="738187" y="214312"/>
            <a:ext cx="76993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хомяк.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Хомяка.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198" name="Google Shape;198;p32" descr="http://otdohnii.ru/wp-content/uploads/2017/05/%D0%B0%D0%B2%D0%B0-580x478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14437" y="928687"/>
            <a:ext cx="6929437" cy="5710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0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3"/>
          <p:cNvSpPr txBox="1"/>
          <p:nvPr/>
        </p:nvSpPr>
        <p:spPr>
          <a:xfrm>
            <a:off x="1022350" y="214312"/>
            <a:ext cx="71310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удод.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Удода.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204" name="Google Shape;204;p33" descr="http://animalzoom.ru/sites/default/files/udod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062" y="857250"/>
            <a:ext cx="8358187" cy="571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/>
        </p:nvSpPr>
        <p:spPr>
          <a:xfrm>
            <a:off x="1055687" y="214312"/>
            <a:ext cx="70643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удав.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Удава.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210" name="Google Shape;210;p34" descr="http://komotoz.ru/photo/zhivotnye/images/photo_udava/photo_udava_04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687" y="1000125"/>
            <a:ext cx="7358062" cy="551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/>
        </p:nvSpPr>
        <p:spPr>
          <a:xfrm>
            <a:off x="615950" y="214312"/>
            <a:ext cx="79438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макака. Кого ты видишь? 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Макаку.</a:t>
            </a: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216" name="Google Shape;216;p35" descr="http://tutknow.ru/uploads/posts/2015-02/1424675511_makaka-rezus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" y="928687"/>
            <a:ext cx="8215312" cy="5688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0">
              <a:srgbClr val="E6E6E6"/>
            </a:gs>
            <a:gs pos="32000">
              <a:srgbClr val="7D8496"/>
            </a:gs>
            <a:gs pos="47000">
              <a:srgbClr val="E6E6E6"/>
            </a:gs>
            <a:gs pos="85000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/>
          <p:nvPr/>
        </p:nvSpPr>
        <p:spPr>
          <a:xfrm>
            <a:off x="142875" y="142875"/>
            <a:ext cx="8786812" cy="1477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17. «Скажи, как я».</a:t>
            </a: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Взрослый предлагает ребенку четко повторить за ним словосочетания.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Дикие гуси</a:t>
            </a:r>
            <a:r>
              <a:rPr lang="en-US" sz="36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222" name="Google Shape;222;p36" descr="http://img-3.photosight.ru/924/4484361_large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0" y="1357312"/>
            <a:ext cx="7500937" cy="5084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7"/>
          <p:cNvSpPr txBox="1"/>
          <p:nvPr/>
        </p:nvSpPr>
        <p:spPr>
          <a:xfrm>
            <a:off x="3392487" y="214312"/>
            <a:ext cx="3289300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Мятая бумага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p37" descr="http://soohar.ru/wp-content/uploads/2011/03/Wrinkled-Brown-Paper-11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500" y="1000125"/>
            <a:ext cx="8215312" cy="547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1999">
              <a:srgbClr val="E6D78A"/>
            </a:gs>
            <a:gs pos="30000">
              <a:srgbClr val="C7AC4C"/>
            </a:gs>
            <a:gs pos="44999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 txBox="1"/>
          <p:nvPr/>
        </p:nvSpPr>
        <p:spPr>
          <a:xfrm>
            <a:off x="3000375" y="142875"/>
            <a:ext cx="3340100" cy="17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Тихая музыка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4" name="Google Shape;234;p38" descr="https://w-dog.ru/wallpapers/6/13/452283274356735/muzyka-music-noty-abstrakciya-cve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12" y="1071562"/>
            <a:ext cx="8686800" cy="54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9"/>
          <p:cNvSpPr txBox="1"/>
          <p:nvPr/>
        </p:nvSpPr>
        <p:spPr>
          <a:xfrm>
            <a:off x="3424237" y="142875"/>
            <a:ext cx="3394075" cy="2308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Новая панама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0" name="Google Shape;240;p39" descr="http://cloudstatic.eva.ru/eva/190000-200000/195827/photoalbum/IMG_4407%20%20_3811663681396769.JPG?H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625" y="857250"/>
            <a:ext cx="8258175" cy="562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 txBox="1"/>
          <p:nvPr/>
        </p:nvSpPr>
        <p:spPr>
          <a:xfrm>
            <a:off x="2786062" y="142875"/>
            <a:ext cx="3819525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 дома далеко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40" descr="http://mtdata.ru/u23/photoD370/20767264364-0/original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625" y="857250"/>
            <a:ext cx="85725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/>
        </p:nvSpPr>
        <p:spPr>
          <a:xfrm>
            <a:off x="2786062" y="142875"/>
            <a:ext cx="3816350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Мамина помада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" name="Google Shape;252;p41" descr="http://www.stihi.ru/pics/2017/11/22/168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8687" y="928687"/>
            <a:ext cx="7143750" cy="5364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785812" y="142875"/>
            <a:ext cx="714375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утки - … (</a:t>
            </a:r>
            <a:r>
              <a:rPr lang="en-US" sz="3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утята</a:t>
            </a: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/>
          </a:p>
        </p:txBody>
      </p:sp>
      <p:pic>
        <p:nvPicPr>
          <p:cNvPr id="96" name="Google Shape;96;p15" descr="https://02varvara.files.wordpress.com/2015/05/00-mama-utka-duck-russia-25-05-15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1000125"/>
            <a:ext cx="85725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/>
          <p:nvPr/>
        </p:nvSpPr>
        <p:spPr>
          <a:xfrm>
            <a:off x="2286000" y="142875"/>
            <a:ext cx="5286375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Папины медали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" name="Google Shape;258;p42" descr="http://kolesnikovaelena.ru/wp-content/uploads/2014/07/%D0%BC%D0%B5%D0%B4%D0%B0%D0%BB%D0%B8-768x1024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7437" y="857250"/>
            <a:ext cx="428625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3"/>
          <p:cNvSpPr txBox="1"/>
          <p:nvPr/>
        </p:nvSpPr>
        <p:spPr>
          <a:xfrm>
            <a:off x="2714625" y="142875"/>
            <a:ext cx="5286375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Вовины кубики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4" name="Google Shape;264;p43" descr="http://www.toyway.ru/upload/iblock/ef1/00902DK_3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625" y="857250"/>
            <a:ext cx="8429625" cy="5611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4"/>
          <p:cNvSpPr txBox="1"/>
          <p:nvPr/>
        </p:nvSpPr>
        <p:spPr>
          <a:xfrm>
            <a:off x="2714625" y="142875"/>
            <a:ext cx="5286375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E6F2"/>
              </a:buClr>
              <a:buSzPts val="3600"/>
              <a:buFont typeface="Arial"/>
              <a:buNone/>
            </a:pPr>
            <a:r>
              <a:rPr lang="en-US" sz="3600" b="1" i="0" u="none">
                <a:solidFill>
                  <a:srgbClr val="DCE6F2"/>
                </a:solidFill>
                <a:latin typeface="Arial"/>
                <a:ea typeface="Arial"/>
                <a:cs typeface="Arial"/>
                <a:sym typeface="Arial"/>
              </a:rPr>
              <a:t>Катины утята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44" descr="http://itd2.mycdn.me/image?id=856571072405&amp;t=20&amp;plc=WEB&amp;tkn=*xiDMyNLRf7JjMdEayfQV8apJZ2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0125" y="1071562"/>
            <a:ext cx="7143750" cy="5357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/>
        </p:nvSpPr>
        <p:spPr>
          <a:xfrm>
            <a:off x="642937" y="142875"/>
            <a:ext cx="75009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У коровы - … (</a:t>
            </a:r>
            <a:r>
              <a:rPr lang="en-US" sz="3600" b="1" i="1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телята</a:t>
            </a:r>
            <a:r>
              <a:rPr lang="en-US" sz="3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/>
          </a:p>
        </p:txBody>
      </p:sp>
      <p:pic>
        <p:nvPicPr>
          <p:cNvPr id="102" name="Google Shape;102;p16" descr="http://animalsfoto.com/photo/70/706d35f3ed40fe845bce2e2d42d8dc1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5812" y="928687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/>
        </p:nvSpPr>
        <p:spPr>
          <a:xfrm>
            <a:off x="714375" y="285750"/>
            <a:ext cx="700087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 гусыни - … (</a:t>
            </a:r>
            <a:r>
              <a:rPr lang="en-US" sz="3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гусята</a:t>
            </a: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/>
          </a:p>
        </p:txBody>
      </p:sp>
      <p:pic>
        <p:nvPicPr>
          <p:cNvPr id="108" name="Google Shape;108;p17" descr="http://kolyan.net/uploads/posts/2010-02/1266388760_12657549491aq6trd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5750" y="1785937"/>
            <a:ext cx="8572500" cy="429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/>
        </p:nvSpPr>
        <p:spPr>
          <a:xfrm>
            <a:off x="285750" y="142875"/>
            <a:ext cx="8358187" cy="2308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Упражнение 15. «Повтори за мной». 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Взрослый  показывает картинку, а затем медленно и четко произносит слово. Ребенок, должен повторить слово.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Монета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18" descr="https://www.kladpoisk.ru/upload/iblock/b7b/belg_obl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50" y="1714500"/>
            <a:ext cx="4857750" cy="485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/>
        </p:nvSpPr>
        <p:spPr>
          <a:xfrm>
            <a:off x="785812" y="214312"/>
            <a:ext cx="664368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Копыто</a:t>
            </a:r>
            <a:endParaRPr/>
          </a:p>
        </p:txBody>
      </p:sp>
      <p:pic>
        <p:nvPicPr>
          <p:cNvPr id="120" name="Google Shape;120;p19" descr="http://orensmi.ru/wp-content/uploads/2016/09/kopyt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7250" y="1000125"/>
            <a:ext cx="7858125" cy="5392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/>
        </p:nvSpPr>
        <p:spPr>
          <a:xfrm>
            <a:off x="1143000" y="214312"/>
            <a:ext cx="6143625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Лебеди</a:t>
            </a:r>
            <a:endParaRPr/>
          </a:p>
        </p:txBody>
      </p:sp>
      <p:pic>
        <p:nvPicPr>
          <p:cNvPr id="126" name="Google Shape;126;p20" descr="http://www.decor-elite.com.ua/adm/images/phocagallery/animal/animal_0072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062" y="857250"/>
            <a:ext cx="8001000" cy="561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/>
        </p:nvSpPr>
        <p:spPr>
          <a:xfrm>
            <a:off x="1357312" y="214312"/>
            <a:ext cx="57864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Домино</a:t>
            </a:r>
            <a:endParaRPr/>
          </a:p>
        </p:txBody>
      </p:sp>
      <p:pic>
        <p:nvPicPr>
          <p:cNvPr id="132" name="Google Shape;132;p21" descr="https://genesis375.files.wordpress.com/2013/12/domino-16-play-sslt.jpg?w=614&amp;h=4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4375" y="1000125"/>
            <a:ext cx="7358062" cy="552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Microsoft Office PowerPoint</Application>
  <PresentationFormat>Экран (4:3)</PresentationFormat>
  <Paragraphs>55</Paragraphs>
  <Slides>32</Slides>
  <Notes>32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1991</dc:creator>
  <cp:lastModifiedBy>1991</cp:lastModifiedBy>
  <cp:revision>1</cp:revision>
  <dcterms:modified xsi:type="dcterms:W3CDTF">2020-09-01T15:36:23Z</dcterms:modified>
</cp:coreProperties>
</file>