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65" r:id="rId2"/>
    <p:sldId id="266" r:id="rId3"/>
    <p:sldId id="267" r:id="rId4"/>
    <p:sldId id="268" r:id="rId5"/>
    <p:sldId id="269" r:id="rId6"/>
    <p:sldId id="270" r:id="rId7"/>
    <p:sldId id="257" r:id="rId8"/>
    <p:sldId id="258" r:id="rId9"/>
    <p:sldId id="259" r:id="rId10"/>
    <p:sldId id="260" r:id="rId11"/>
    <p:sldId id="261" r:id="rId12"/>
    <p:sldId id="262" r:id="rId13"/>
    <p:sldId id="263" r:id="rId14"/>
    <p:sldId id="264" r:id="rId15"/>
    <p:sldId id="272" r:id="rId16"/>
    <p:sldId id="271"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57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91EA2836-4F6F-4752-94FC-3AE1756C98C9}" type="datetimeFigureOut">
              <a:rPr lang="ru-RU" smtClean="0"/>
              <a:pPr/>
              <a:t>14.10.2014</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666C94E4-4BEA-4412-8879-836AB6D2546E}"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1EA2836-4F6F-4752-94FC-3AE1756C98C9}" type="datetimeFigureOut">
              <a:rPr lang="ru-RU" smtClean="0"/>
              <a:pPr/>
              <a:t>14.10.2014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66C94E4-4BEA-4412-8879-836AB6D2546E}"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1EA2836-4F6F-4752-94FC-3AE1756C98C9}" type="datetimeFigureOut">
              <a:rPr lang="ru-RU" smtClean="0"/>
              <a:pPr/>
              <a:t>14.10.2014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66C94E4-4BEA-4412-8879-836AB6D2546E}"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1EA2836-4F6F-4752-94FC-3AE1756C98C9}" type="datetimeFigureOut">
              <a:rPr lang="ru-RU" smtClean="0"/>
              <a:pPr/>
              <a:t>14.10.2014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66C94E4-4BEA-4412-8879-836AB6D2546E}"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91EA2836-4F6F-4752-94FC-3AE1756C98C9}" type="datetimeFigureOut">
              <a:rPr lang="ru-RU" smtClean="0"/>
              <a:pPr/>
              <a:t>14.10.2014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66C94E4-4BEA-4412-8879-836AB6D2546E}"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91EA2836-4F6F-4752-94FC-3AE1756C98C9}" type="datetimeFigureOut">
              <a:rPr lang="ru-RU" smtClean="0"/>
              <a:pPr/>
              <a:t>14.10.2014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66C94E4-4BEA-4412-8879-836AB6D2546E}"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91EA2836-4F6F-4752-94FC-3AE1756C98C9}" type="datetimeFigureOut">
              <a:rPr lang="ru-RU" smtClean="0"/>
              <a:pPr/>
              <a:t>14.10.2014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66C94E4-4BEA-4412-8879-836AB6D2546E}"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91EA2836-4F6F-4752-94FC-3AE1756C98C9}" type="datetimeFigureOut">
              <a:rPr lang="ru-RU" smtClean="0"/>
              <a:pPr/>
              <a:t>14.10.2014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66C94E4-4BEA-4412-8879-836AB6D2546E}"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1EA2836-4F6F-4752-94FC-3AE1756C98C9}" type="datetimeFigureOut">
              <a:rPr lang="ru-RU" smtClean="0"/>
              <a:pPr/>
              <a:t>14.10.2014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66C94E4-4BEA-4412-8879-836AB6D2546E}"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91EA2836-4F6F-4752-94FC-3AE1756C98C9}" type="datetimeFigureOut">
              <a:rPr lang="ru-RU" smtClean="0"/>
              <a:pPr/>
              <a:t>14.10.2014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66C94E4-4BEA-4412-8879-836AB6D2546E}"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91EA2836-4F6F-4752-94FC-3AE1756C98C9}" type="datetimeFigureOut">
              <a:rPr lang="ru-RU" smtClean="0"/>
              <a:pPr/>
              <a:t>14.10.2014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666C94E4-4BEA-4412-8879-836AB6D2546E}"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1EA2836-4F6F-4752-94FC-3AE1756C98C9}" type="datetimeFigureOut">
              <a:rPr lang="ru-RU" smtClean="0"/>
              <a:pPr/>
              <a:t>14.10.2014</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666C94E4-4BEA-4412-8879-836AB6D2546E}"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4294967295"/>
          </p:nvPr>
        </p:nvSpPr>
        <p:spPr>
          <a:xfrm>
            <a:off x="107504" y="260648"/>
            <a:ext cx="8856984" cy="5832648"/>
          </a:xfrm>
          <a:prstGeom prst="rect">
            <a:avLst/>
          </a:prstGeom>
        </p:spPr>
        <p:txBody>
          <a:bodyPr>
            <a:normAutofit/>
          </a:bodyPr>
          <a:lstStyle/>
          <a:p>
            <a:pPr marL="365760" lvl="1" indent="0">
              <a:buNone/>
            </a:pPr>
            <a:endParaRPr lang="ru-RU" sz="3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endParaRPr>
          </a:p>
          <a:p>
            <a:pPr marL="365760" lvl="1" indent="0" algn="ctr">
              <a:buNone/>
            </a:pPr>
            <a:r>
              <a:rPr lang="ru-RU" sz="3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rPr>
              <a:t>«</a:t>
            </a:r>
            <a:r>
              <a:rPr lang="ru-RU" sz="36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rPr>
              <a:t>Контроль качества твердых </a:t>
            </a:r>
            <a:r>
              <a:rPr lang="ru-RU" sz="3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rPr>
              <a:t>лекарственных </a:t>
            </a:r>
            <a:r>
              <a:rPr lang="ru-RU" sz="36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rPr>
              <a:t>средств промышленного производства». </a:t>
            </a:r>
          </a:p>
        </p:txBody>
      </p:sp>
      <p:pic>
        <p:nvPicPr>
          <p:cNvPr id="1026" name="Picture 2" descr="C:\Documents and Settings\User\Рабочий стол\Моё дело Ф.Е.Н. 2011-2012г\КАРТИНКИ\Шприцы, пробирки, бутыльки, весы\HM09142.WMF"/>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251520" y="3789040"/>
            <a:ext cx="3600400" cy="266429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 xmlns:a14="http://schemas.microsoft.com/office/drawing/2010/main">
                <a:solidFill>
                  <a:srgbClr val="FFFFFF"/>
                </a:solidFill>
              </a14:hiddenFill>
            </a:ext>
          </a:extLst>
        </p:spPr>
      </p:pic>
      <p:pic>
        <p:nvPicPr>
          <p:cNvPr id="1027" name="Picture 3" descr="C:\Documents and Settings\User\Рабочий стол\Моё дело Ф.Е.Н. 2011-2012г\КАРТИНКИ\Шприцы, пробирки, бутыльки, весы\HM10461.WMF"/>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220072" y="3789040"/>
            <a:ext cx="3456384" cy="288032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9307875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04800" y="260648"/>
            <a:ext cx="8686800" cy="5819477"/>
          </a:xfrm>
        </p:spPr>
        <p:txBody>
          <a:bodyPr>
            <a:normAutofit fontScale="70000" lnSpcReduction="20000"/>
          </a:bodyPr>
          <a:lstStyle/>
          <a:p>
            <a:pPr>
              <a:buNone/>
            </a:pPr>
            <a:r>
              <a:rPr lang="ru-RU" sz="3400" b="1" dirty="0" smtClean="0"/>
              <a:t>8. </a:t>
            </a:r>
            <a:r>
              <a:rPr lang="ru-RU" sz="3400" dirty="0" smtClean="0"/>
              <a:t>Производители лекарственных средств могут осуществлять продажу лекарственных средств или передавать их в установленном законодательством Российской Федерации порядке:</a:t>
            </a:r>
          </a:p>
          <a:p>
            <a:pPr>
              <a:buNone/>
            </a:pPr>
            <a:r>
              <a:rPr lang="ru-RU" sz="3400" dirty="0" smtClean="0"/>
              <a:t>1) другим производителям лекарственных средств для производства лекарственных средств;</a:t>
            </a:r>
          </a:p>
          <a:p>
            <a:pPr>
              <a:buNone/>
            </a:pPr>
            <a:r>
              <a:rPr lang="ru-RU" sz="3400" dirty="0" smtClean="0"/>
              <a:t>2) организациям оптовой торговли лекарственными средствами;</a:t>
            </a:r>
          </a:p>
          <a:p>
            <a:pPr>
              <a:buNone/>
            </a:pPr>
            <a:r>
              <a:rPr lang="ru-RU" sz="3400" dirty="0" smtClean="0"/>
              <a:t>3) аптечным организациям, ветеринарным аптечным организациям, индивидуальным предпринимателям, имеющим лицензию на фармацевтическую деятельность или лицензию на медицинскую деятельность;</a:t>
            </a:r>
          </a:p>
          <a:p>
            <a:pPr>
              <a:buNone/>
            </a:pPr>
            <a:r>
              <a:rPr lang="ru-RU" sz="3400" dirty="0" smtClean="0"/>
              <a:t>4) научно-исследовательским организациям для научно-исследовательской работы;</a:t>
            </a:r>
          </a:p>
          <a:p>
            <a:pPr>
              <a:buNone/>
            </a:pPr>
            <a:r>
              <a:rPr lang="ru-RU" sz="3400" dirty="0" smtClean="0"/>
              <a:t>5) медицинским организациям и ветеринарным организациям;</a:t>
            </a:r>
          </a:p>
          <a:p>
            <a:pPr>
              <a:buNone/>
            </a:pPr>
            <a:r>
              <a:rPr lang="ru-RU" sz="3400" dirty="0" smtClean="0"/>
              <a:t>6) организациям, осуществляющим разведение, выращивание и содержание животных.</a:t>
            </a:r>
          </a:p>
          <a:p>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http://upload.wikimedia.org/wikipedia/commons/thumb/4/44/Recycle001.svg/250px-Recycle001.svg.png"/>
          <p:cNvPicPr>
            <a:picLocks noChangeAspect="1" noChangeArrowheads="1"/>
          </p:cNvPicPr>
          <p:nvPr/>
        </p:nvPicPr>
        <p:blipFill>
          <a:blip r:embed="rId2" cstate="print"/>
          <a:srcRect/>
          <a:stretch>
            <a:fillRect/>
          </a:stretch>
        </p:blipFill>
        <p:spPr bwMode="auto">
          <a:xfrm>
            <a:off x="611560" y="1268760"/>
            <a:ext cx="7344816" cy="5400600"/>
          </a:xfrm>
          <a:prstGeom prst="rect">
            <a:avLst/>
          </a:prstGeom>
          <a:ln>
            <a:noFill/>
          </a:ln>
          <a:effectLst>
            <a:softEdge rad="112500"/>
          </a:effectLst>
        </p:spPr>
      </p:pic>
      <p:sp>
        <p:nvSpPr>
          <p:cNvPr id="2" name="Заголовок 1"/>
          <p:cNvSpPr>
            <a:spLocks noGrp="1"/>
          </p:cNvSpPr>
          <p:nvPr>
            <p:ph type="title"/>
          </p:nvPr>
        </p:nvSpPr>
        <p:spPr>
          <a:xfrm>
            <a:off x="0" y="0"/>
            <a:ext cx="8991600" cy="1196752"/>
          </a:xfrm>
        </p:spPr>
        <p:txBody>
          <a:bodyPr>
            <a:normAutofit fontScale="90000"/>
          </a:bodyPr>
          <a:lstStyle/>
          <a:p>
            <a:r>
              <a:rPr lang="ru-RU" sz="4400" b="1" dirty="0" smtClean="0">
                <a:latin typeface="Times New Roman" pitchFamily="18" charset="0"/>
                <a:cs typeface="Times New Roman" pitchFamily="18" charset="0"/>
              </a:rPr>
              <a:t>Маркировка лекарственных средств</a:t>
            </a:r>
            <a:r>
              <a:rPr lang="ru-RU" dirty="0" smtClean="0"/>
              <a:t/>
            </a:r>
            <a:br>
              <a:rPr lang="ru-RU" dirty="0" smtClean="0"/>
            </a:br>
            <a:endParaRPr lang="ru-RU" dirty="0"/>
          </a:p>
        </p:txBody>
      </p:sp>
      <p:sp>
        <p:nvSpPr>
          <p:cNvPr id="3" name="Содержимое 2"/>
          <p:cNvSpPr>
            <a:spLocks noGrp="1"/>
          </p:cNvSpPr>
          <p:nvPr>
            <p:ph idx="1"/>
          </p:nvPr>
        </p:nvSpPr>
        <p:spPr>
          <a:xfrm>
            <a:off x="0" y="764704"/>
            <a:ext cx="9144000" cy="6093296"/>
          </a:xfrm>
        </p:spPr>
        <p:txBody>
          <a:bodyPr>
            <a:normAutofit fontScale="77500" lnSpcReduction="20000"/>
          </a:bodyPr>
          <a:lstStyle/>
          <a:p>
            <a:pPr>
              <a:buNone/>
            </a:pPr>
            <a:r>
              <a:rPr lang="ru-RU" dirty="0" smtClean="0"/>
              <a:t>1. Лекарственные препараты, за исключением лекарственных препаратов, изготовленных аптечными организациями, ветеринарными аптечными организациями, индивидуальными предпринимателями, имеющими лицензию на фармацевтическую деятельность, должны поступать в обращение, если:</a:t>
            </a:r>
          </a:p>
          <a:p>
            <a:pPr>
              <a:buNone/>
            </a:pPr>
            <a:r>
              <a:rPr lang="ru-RU" dirty="0" smtClean="0"/>
              <a:t>1) на их первичной упаковке хорошо читаемым шрифтом на русском языке указаны наименование лекарственного препарата (международное непатентованное, или химическое, или торговое наименование), номер серии, дата выпуска (для иммунобиологических лекарственных препаратов), срок годности, доза и форма выпуска, объем и количество доз (для иммунобиологических лекарственных препаратов);</a:t>
            </a:r>
          </a:p>
          <a:p>
            <a:pPr>
              <a:buNone/>
            </a:pPr>
            <a:r>
              <a:rPr lang="ru-RU" dirty="0" smtClean="0"/>
              <a:t>2) на их вторичной (потребительской) упаковке хорошо читаемым шрифтом на русском языке указаны наименование лекарственного препарата (международное непатентованное или химическое и торговое наименования), наименование производителя лекарственного препарата, номер серии, дата выпуска (для иммунобиологических лекарственных препаратов), номер регистрационного удостоверения, срок годности, способ применения, доза и количество доз в упаковке, форма выпуска, условия отпуска, условия хранения, меры предосторожности при применении лекарственного препарата, предупредительные надписи.</a:t>
            </a:r>
          </a:p>
          <a:p>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8" name="Picture 6" descr="http://molbiol.ru/forums/uploads/a004/b036/post-1080282-1379838659.gif"/>
          <p:cNvPicPr>
            <a:picLocks noChangeAspect="1" noChangeArrowheads="1"/>
          </p:cNvPicPr>
          <p:nvPr/>
        </p:nvPicPr>
        <p:blipFill>
          <a:blip r:embed="rId2" cstate="print"/>
          <a:srcRect/>
          <a:stretch>
            <a:fillRect/>
          </a:stretch>
        </p:blipFill>
        <p:spPr bwMode="auto">
          <a:xfrm rot="16710310">
            <a:off x="4711820" y="2713881"/>
            <a:ext cx="6520814" cy="1936557"/>
          </a:xfrm>
          <a:prstGeom prst="ellipse">
            <a:avLst/>
          </a:prstGeom>
          <a:ln>
            <a:noFill/>
          </a:ln>
          <a:effectLst>
            <a:softEdge rad="112500"/>
          </a:effectLst>
        </p:spPr>
      </p:pic>
      <p:sp>
        <p:nvSpPr>
          <p:cNvPr id="3" name="Содержимое 2"/>
          <p:cNvSpPr>
            <a:spLocks noGrp="1"/>
          </p:cNvSpPr>
          <p:nvPr>
            <p:ph idx="1"/>
          </p:nvPr>
        </p:nvSpPr>
        <p:spPr>
          <a:xfrm>
            <a:off x="0" y="332656"/>
            <a:ext cx="8991600" cy="6525344"/>
          </a:xfrm>
        </p:spPr>
        <p:txBody>
          <a:bodyPr>
            <a:normAutofit fontScale="32500" lnSpcReduction="20000"/>
          </a:bodyPr>
          <a:lstStyle/>
          <a:p>
            <a:pPr>
              <a:buNone/>
            </a:pPr>
            <a:r>
              <a:rPr lang="ru-RU" sz="4500" dirty="0" smtClean="0"/>
              <a:t>2</a:t>
            </a:r>
            <a:r>
              <a:rPr lang="ru-RU" sz="7400" dirty="0" smtClean="0"/>
              <a:t>. Фармацевтические субстанции должны поступать в обращение, если на их первичной упаковке хорошо читаемым шрифтом на русском языке указаны наименование фармацевтической субстанции (международное непатентованное или химическое и торговое наименования), наименование производителя фармацевтической субстанции, номер серии и дата изготовления, количество в упаковке и единицы измерения количества, срок годности и условия хранения.</a:t>
            </a:r>
          </a:p>
          <a:p>
            <a:pPr>
              <a:buNone/>
            </a:pPr>
            <a:r>
              <a:rPr lang="ru-RU" sz="7400" dirty="0" smtClean="0"/>
              <a:t>3. Лекарственные средства в качестве сывороток должны поступать в обращение с указанием животного, из крови, плазмы крови, органов и тканей которого они получены.</a:t>
            </a:r>
          </a:p>
          <a:p>
            <a:pPr>
              <a:buNone/>
            </a:pPr>
            <a:r>
              <a:rPr lang="ru-RU" sz="7400" dirty="0" smtClean="0"/>
              <a:t>4. На вторичную (потребительскую) упаковку лекарственных средств, полученных из крови, плазмы крови, органов и тканей человека, должна наноситься надпись: "Антитела к ВИЧ-1, ВИЧ-2, к вирусу гепатита С и поверхностный антиген вируса гепатита В отсутствуют".</a:t>
            </a:r>
          </a:p>
          <a:p>
            <a:pPr>
              <a:buNone/>
            </a:pPr>
            <a:r>
              <a:rPr lang="ru-RU" sz="7400" dirty="0" smtClean="0"/>
              <a:t>5. На первичную упаковку и вторичную (потребительскую) упаковку </a:t>
            </a:r>
            <a:r>
              <a:rPr lang="ru-RU" sz="7400" dirty="0" err="1" smtClean="0"/>
              <a:t>радиофармацевтических</a:t>
            </a:r>
            <a:r>
              <a:rPr lang="ru-RU" sz="7400" dirty="0" smtClean="0"/>
              <a:t> лекарственных средств должен наноситься знак радиационной опасности.</a:t>
            </a:r>
          </a:p>
          <a:p>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www.zakupkihelp.ru/wp-content/uploads/2012/05/vitaminy-300x225.jpg"/>
          <p:cNvPicPr>
            <a:picLocks noChangeAspect="1" noChangeArrowheads="1"/>
          </p:cNvPicPr>
          <p:nvPr/>
        </p:nvPicPr>
        <p:blipFill>
          <a:blip r:embed="rId2" cstate="print"/>
          <a:srcRect/>
          <a:stretch>
            <a:fillRect/>
          </a:stretch>
        </p:blipFill>
        <p:spPr bwMode="auto">
          <a:xfrm>
            <a:off x="0" y="764704"/>
            <a:ext cx="9144000" cy="6093296"/>
          </a:xfrm>
          <a:prstGeom prst="rect">
            <a:avLst/>
          </a:prstGeom>
          <a:noFill/>
        </p:spPr>
      </p:pic>
      <p:sp>
        <p:nvSpPr>
          <p:cNvPr id="3" name="Содержимое 2"/>
          <p:cNvSpPr>
            <a:spLocks noGrp="1"/>
          </p:cNvSpPr>
          <p:nvPr>
            <p:ph idx="1"/>
          </p:nvPr>
        </p:nvSpPr>
        <p:spPr>
          <a:xfrm>
            <a:off x="304800" y="0"/>
            <a:ext cx="8686800" cy="6080125"/>
          </a:xfrm>
        </p:spPr>
        <p:txBody>
          <a:bodyPr>
            <a:normAutofit lnSpcReduction="10000"/>
          </a:bodyPr>
          <a:lstStyle/>
          <a:p>
            <a:pPr>
              <a:buNone/>
            </a:pPr>
            <a:r>
              <a:rPr lang="ru-RU" dirty="0" smtClean="0"/>
              <a:t>6. На вторичную (потребительскую) упаковку гомеопатических лекарственных препаратов должна наноситься надпись: "Гомеопатический".</a:t>
            </a:r>
          </a:p>
          <a:p>
            <a:pPr>
              <a:buNone/>
            </a:pPr>
            <a:r>
              <a:rPr lang="ru-RU" dirty="0" smtClean="0"/>
              <a:t>7. На вторичную (потребительскую) упаковку лекарственных растительных препаратов должна наноситься надпись: "Продукция прошла радиационный контроль".</a:t>
            </a:r>
          </a:p>
          <a:p>
            <a:pPr>
              <a:buNone/>
            </a:pPr>
            <a:r>
              <a:rPr lang="ru-RU" dirty="0" smtClean="0"/>
              <a:t>8. На первичную упаковку и вторичную (потребительскую) упаковку лекарственных препаратов, предназначенных для клинических исследований, должна наноситься надпись: "Для клинических исследований".</a:t>
            </a:r>
          </a:p>
          <a:p>
            <a:pPr>
              <a:buNone/>
            </a:pPr>
            <a:r>
              <a:rPr lang="ru-RU" dirty="0" smtClean="0"/>
              <a:t>9. Упаковка лекарственных средств, предназначенных исключительно для экспорта, маркируется в соответствии с требованиями страны-импортера.</a:t>
            </a:r>
          </a:p>
          <a:p>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print-code.ru/markirovka_medicina/img/1.jpg"/>
          <p:cNvPicPr>
            <a:picLocks noChangeAspect="1" noChangeArrowheads="1"/>
          </p:cNvPicPr>
          <p:nvPr/>
        </p:nvPicPr>
        <p:blipFill>
          <a:blip r:embed="rId2" cstate="print"/>
          <a:srcRect/>
          <a:stretch>
            <a:fillRect/>
          </a:stretch>
        </p:blipFill>
        <p:spPr bwMode="auto">
          <a:xfrm>
            <a:off x="0" y="0"/>
            <a:ext cx="8853264" cy="6858001"/>
          </a:xfrm>
          <a:prstGeom prst="rect">
            <a:avLst/>
          </a:prstGeom>
          <a:noFill/>
        </p:spPr>
      </p:pic>
      <p:sp>
        <p:nvSpPr>
          <p:cNvPr id="3" name="Содержимое 2"/>
          <p:cNvSpPr>
            <a:spLocks noGrp="1"/>
          </p:cNvSpPr>
          <p:nvPr>
            <p:ph idx="1"/>
          </p:nvPr>
        </p:nvSpPr>
        <p:spPr>
          <a:xfrm>
            <a:off x="304800" y="332656"/>
            <a:ext cx="8686800" cy="6192688"/>
          </a:xfrm>
        </p:spPr>
        <p:txBody>
          <a:bodyPr>
            <a:normAutofit fontScale="92500" lnSpcReduction="20000"/>
          </a:bodyPr>
          <a:lstStyle/>
          <a:p>
            <a:pPr>
              <a:buNone/>
            </a:pPr>
            <a:r>
              <a:rPr lang="ru-RU" dirty="0" smtClean="0"/>
              <a:t>10. На транспортную тару, которая не предназначена для потребителей и в которую помещено лекарственное средство, должна наноситься информация о наименовании, серии лекарственного средства, дате выпуска, количестве вторичных (потребительских) упаковок лекарственного средства, производителе лекарственного средства с указанием наименования и местонахождения производителя лекарственного средства (адрес, в том числе страна и (или) место производства лекарственного средства), а также о сроке годности лекарственного средства и об условиях его хранения и перевозки, необходимые предупредительные надписи и манипуляторные знаки.</a:t>
            </a:r>
          </a:p>
          <a:p>
            <a:pPr>
              <a:buNone/>
            </a:pPr>
            <a:r>
              <a:rPr lang="ru-RU" dirty="0" smtClean="0"/>
              <a:t>11. На первичную упаковку и вторичную (потребительскую) упаковку лекарственных средств для ветеринарного применения должна наноситься надпись: "Для ветеринарного применения".</a:t>
            </a:r>
          </a:p>
          <a:p>
            <a:pPr>
              <a:buNone/>
            </a:pPr>
            <a:r>
              <a:rPr lang="ru-RU" dirty="0" smtClean="0"/>
              <a:t>12. На вторичную (потребительскую) упаковку лекарственного препарата наносится штриховой код.</a:t>
            </a:r>
          </a:p>
          <a:p>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flipV="1">
            <a:off x="457200" y="571480"/>
            <a:ext cx="8229600" cy="132608"/>
          </a:xfrm>
        </p:spPr>
        <p:txBody>
          <a:bodyPr>
            <a:normAutofit fontScale="90000"/>
          </a:bodyPr>
          <a:lstStyle/>
          <a:p>
            <a:endParaRPr lang="ru-RU" dirty="0"/>
          </a:p>
        </p:txBody>
      </p:sp>
      <p:sp>
        <p:nvSpPr>
          <p:cNvPr id="3" name="Содержимое 2"/>
          <p:cNvSpPr>
            <a:spLocks noGrp="1"/>
          </p:cNvSpPr>
          <p:nvPr>
            <p:ph idx="1"/>
          </p:nvPr>
        </p:nvSpPr>
        <p:spPr>
          <a:xfrm>
            <a:off x="457200" y="500042"/>
            <a:ext cx="8229600" cy="5824558"/>
          </a:xfrm>
        </p:spPr>
        <p:txBody>
          <a:bodyPr/>
          <a:lstStyle/>
          <a:p>
            <a:pPr algn="ctr"/>
            <a:r>
              <a:rPr lang="ru-RU" sz="3600" b="1" dirty="0" smtClean="0">
                <a:solidFill>
                  <a:schemeClr val="accent1"/>
                </a:solidFill>
              </a:rPr>
              <a:t>2. Отбор проб.</a:t>
            </a:r>
            <a:endParaRPr lang="ru-RU" sz="3600" dirty="0" smtClean="0">
              <a:solidFill>
                <a:schemeClr val="accent1"/>
              </a:solidFill>
            </a:endParaRPr>
          </a:p>
          <a:p>
            <a:pPr>
              <a:buNone/>
            </a:pPr>
            <a:r>
              <a:rPr lang="ru-RU" dirty="0" smtClean="0"/>
              <a:t> </a:t>
            </a:r>
            <a:r>
              <a:rPr lang="ru-RU" sz="3600" dirty="0" smtClean="0"/>
              <a:t>Заключение о качестве лекарственных  средств  производится  на   основании  анализа  пробы  (выборки),  отобранной в соответствии с   приведенными ниже требованиями,  если нет специальных  указаний  в   частных статьях.</a:t>
            </a:r>
          </a:p>
          <a:p>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flipV="1">
            <a:off x="457200" y="500042"/>
            <a:ext cx="8229600" cy="204046"/>
          </a:xfrm>
        </p:spPr>
        <p:txBody>
          <a:bodyPr>
            <a:normAutofit fontScale="90000"/>
          </a:bodyPr>
          <a:lstStyle/>
          <a:p>
            <a:endParaRPr lang="ru-RU" dirty="0"/>
          </a:p>
        </p:txBody>
      </p:sp>
      <p:sp>
        <p:nvSpPr>
          <p:cNvPr id="3" name="Содержимое 2"/>
          <p:cNvSpPr>
            <a:spLocks noGrp="1"/>
          </p:cNvSpPr>
          <p:nvPr>
            <p:ph idx="1"/>
          </p:nvPr>
        </p:nvSpPr>
        <p:spPr>
          <a:xfrm>
            <a:off x="457200" y="500042"/>
            <a:ext cx="8229600" cy="5824558"/>
          </a:xfrm>
        </p:spPr>
        <p:txBody>
          <a:bodyPr>
            <a:normAutofit fontScale="92500" lnSpcReduction="10000"/>
          </a:bodyPr>
          <a:lstStyle/>
          <a:p>
            <a:pPr algn="ctr">
              <a:buNone/>
            </a:pPr>
            <a:r>
              <a:rPr lang="ru-RU" sz="3500" b="1" dirty="0" smtClean="0">
                <a:solidFill>
                  <a:srgbClr val="FF0000"/>
                </a:solidFill>
              </a:rPr>
              <a:t> Общие правила</a:t>
            </a:r>
            <a:endParaRPr lang="ru-RU" sz="3500" dirty="0" smtClean="0">
              <a:solidFill>
                <a:srgbClr val="FF0000"/>
              </a:solidFill>
            </a:endParaRPr>
          </a:p>
          <a:p>
            <a:pPr>
              <a:buNone/>
            </a:pPr>
            <a:r>
              <a:rPr lang="ru-RU" dirty="0" smtClean="0"/>
              <a:t>       Пробы (выборки)   отбирают   от   отдельных   серий   (партий)   лекарственного средства.       Упаковочную тару (ящики,  бутыли,  барабаны,  коробки и т. д.)   подвергают наружному осмотру для проверки соответствия требованиям   нормативно - технической документации.</a:t>
            </a:r>
          </a:p>
          <a:p>
            <a:pPr>
              <a:buNone/>
            </a:pPr>
            <a:r>
              <a:rPr lang="ru-RU" dirty="0" smtClean="0"/>
              <a:t>       Пробы (выборки) отбирают только из неповрежденных, укупоренных   и упакованных  согласно  нормативно  -  технической   документации   упаковочных единиц.</a:t>
            </a:r>
          </a:p>
          <a:p>
            <a:pPr>
              <a:buNone/>
            </a:pPr>
            <a:r>
              <a:rPr lang="ru-RU" dirty="0" smtClean="0"/>
              <a:t>       При отборе    проб   (выборок)   необходимо   принимать   меры   предосторожности,    учитывая    токсичность,     взрывоопасность,   огнеопасность,  гигроскопичность  и  другие свойства лекарственных   средств, а также предохранять их от загрязнений.</a:t>
            </a:r>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flipV="1">
            <a:off x="457200" y="642918"/>
            <a:ext cx="8229600" cy="61170"/>
          </a:xfrm>
        </p:spPr>
        <p:txBody>
          <a:bodyPr>
            <a:normAutofit fontScale="90000"/>
          </a:bodyPr>
          <a:lstStyle/>
          <a:p>
            <a:endParaRPr lang="ru-RU" dirty="0"/>
          </a:p>
        </p:txBody>
      </p:sp>
      <p:sp>
        <p:nvSpPr>
          <p:cNvPr id="3" name="Содержимое 2"/>
          <p:cNvSpPr>
            <a:spLocks noGrp="1"/>
          </p:cNvSpPr>
          <p:nvPr>
            <p:ph idx="1"/>
          </p:nvPr>
        </p:nvSpPr>
        <p:spPr>
          <a:xfrm>
            <a:off x="457200" y="571480"/>
            <a:ext cx="8229600" cy="5753120"/>
          </a:xfrm>
        </p:spPr>
        <p:txBody>
          <a:bodyPr>
            <a:normAutofit lnSpcReduction="10000"/>
          </a:bodyPr>
          <a:lstStyle/>
          <a:p>
            <a:pPr>
              <a:buNone/>
            </a:pPr>
            <a:r>
              <a:rPr lang="ru-RU" sz="2800" dirty="0" smtClean="0"/>
              <a:t>При отборе    проб    (выборок)   ядовитых   и   наркотических   лекарственных средств следует руководствоваться правилами  работы,   предусмотренными   соответствующими   приказами,   инструкциями  и   положениями,  утвержденными Министерством здравоохранения СССР,  а   также  с  учетом  требований  частных  статей на эти лекарственные   средства.</a:t>
            </a:r>
          </a:p>
          <a:p>
            <a:pPr>
              <a:buNone/>
            </a:pPr>
            <a:r>
              <a:rPr lang="ru-RU" sz="2800" dirty="0" smtClean="0"/>
              <a:t>       Для проведения испытания лекарственных средств на соответствие   требованиям нормативно   -   технической   документации   проводят   многоступенчатый отбор проб (выборок).</a:t>
            </a:r>
          </a:p>
          <a:p>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flipV="1">
            <a:off x="457200" y="571480"/>
            <a:ext cx="8229600" cy="132608"/>
          </a:xfrm>
        </p:spPr>
        <p:txBody>
          <a:bodyPr>
            <a:normAutofit fontScale="90000"/>
          </a:bodyPr>
          <a:lstStyle/>
          <a:p>
            <a:endParaRPr lang="ru-RU" dirty="0"/>
          </a:p>
        </p:txBody>
      </p:sp>
      <p:sp>
        <p:nvSpPr>
          <p:cNvPr id="3" name="Содержимое 2"/>
          <p:cNvSpPr>
            <a:spLocks noGrp="1"/>
          </p:cNvSpPr>
          <p:nvPr>
            <p:ph idx="1"/>
          </p:nvPr>
        </p:nvSpPr>
        <p:spPr>
          <a:xfrm>
            <a:off x="457200" y="214290"/>
            <a:ext cx="8229600" cy="6357982"/>
          </a:xfrm>
        </p:spPr>
        <p:txBody>
          <a:bodyPr>
            <a:normAutofit/>
          </a:bodyPr>
          <a:lstStyle/>
          <a:p>
            <a:pPr>
              <a:buNone/>
            </a:pPr>
            <a:r>
              <a:rPr lang="ru-RU" sz="2800" dirty="0" smtClean="0"/>
              <a:t>При многоступенчатом  отборе  пробу  (выборку)   образуют   по   ступеням и продукцию в каждой ступени отбирают случайным образом в   пропорциональных количествах из единиц,  отобранных  в  предыдущей   ступени. Число ступеней определяется видом упаковки.</a:t>
            </a:r>
          </a:p>
          <a:p>
            <a:pPr>
              <a:buNone/>
            </a:pPr>
            <a:r>
              <a:rPr lang="ru-RU" sz="2800" dirty="0" smtClean="0"/>
              <a:t>       I ступень:  отбор единиц упаковочной  тары  (ящиков,  коробок,   мешков и др.).</a:t>
            </a:r>
          </a:p>
          <a:p>
            <a:pPr>
              <a:buNone/>
            </a:pPr>
            <a:r>
              <a:rPr lang="ru-RU" sz="2800" dirty="0" smtClean="0"/>
              <a:t>       II ступень:   отбор   упаковочных   единиц,   находящихся    в   упаковочной таре (коробок, флаконов, банок и др.).</a:t>
            </a:r>
          </a:p>
          <a:p>
            <a:pPr>
              <a:buNone/>
            </a:pPr>
            <a:r>
              <a:rPr lang="ru-RU" sz="2800" dirty="0" smtClean="0"/>
              <a:t>       III ступень:  отбор продукции  в  первичной  упаковке  (ампул,   флаконов, туб, контурных упаковок и др.).</a:t>
            </a:r>
          </a:p>
          <a:p>
            <a:endParaRPr lang="ru-R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flipV="1">
            <a:off x="457200" y="571480"/>
            <a:ext cx="8229600" cy="132608"/>
          </a:xfrm>
        </p:spPr>
        <p:txBody>
          <a:bodyPr>
            <a:normAutofit fontScale="90000"/>
          </a:bodyPr>
          <a:lstStyle/>
          <a:p>
            <a:endParaRPr lang="ru-RU" dirty="0"/>
          </a:p>
        </p:txBody>
      </p:sp>
      <p:sp>
        <p:nvSpPr>
          <p:cNvPr id="3" name="Содержимое 2"/>
          <p:cNvSpPr>
            <a:spLocks noGrp="1"/>
          </p:cNvSpPr>
          <p:nvPr>
            <p:ph idx="1"/>
          </p:nvPr>
        </p:nvSpPr>
        <p:spPr>
          <a:xfrm>
            <a:off x="214282" y="285728"/>
            <a:ext cx="8929718" cy="6357982"/>
          </a:xfrm>
        </p:spPr>
        <p:txBody>
          <a:bodyPr>
            <a:normAutofit/>
          </a:bodyPr>
          <a:lstStyle/>
          <a:p>
            <a:pPr>
              <a:buNone/>
            </a:pPr>
            <a:r>
              <a:rPr lang="ru-RU" sz="2800" dirty="0" smtClean="0"/>
              <a:t> В случае  недостаточного  количества  упаковочных  единиц  для   проведения  испытания  повторно отбирают упаковочные единицы,  как   указано выше.</a:t>
            </a:r>
          </a:p>
          <a:p>
            <a:pPr>
              <a:buNone/>
            </a:pPr>
            <a:r>
              <a:rPr lang="ru-RU" sz="2800" dirty="0" smtClean="0"/>
              <a:t>       Из отобранных  на  последней  ступени упаковочных единиц после   контроля по внешнему виду берут пробу (выборку)  для  исследования   препарата на  соответствие  требованиям  нормативно  - технической   документации в количестве,  необходимом  для  4  полных  </a:t>
            </a:r>
            <a:r>
              <a:rPr lang="ru-RU" sz="2800" dirty="0" err="1" smtClean="0"/>
              <a:t>физико</a:t>
            </a:r>
            <a:r>
              <a:rPr lang="ru-RU" sz="2800" dirty="0" smtClean="0"/>
              <a:t>  -   химических  анализов (для контролирующих организаций - на 6 полных   </a:t>
            </a:r>
            <a:r>
              <a:rPr lang="ru-RU" sz="2800" dirty="0" err="1" smtClean="0"/>
              <a:t>физико</a:t>
            </a:r>
            <a:r>
              <a:rPr lang="ru-RU" sz="2800" dirty="0" smtClean="0"/>
              <a:t> - химических анализов).</a:t>
            </a:r>
            <a:endParaRPr lang="ru-RU" sz="2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4294967295"/>
          </p:nvPr>
        </p:nvSpPr>
        <p:spPr>
          <a:xfrm>
            <a:off x="179512" y="188640"/>
            <a:ext cx="8784976" cy="6480720"/>
          </a:xfrm>
          <a:prstGeom prst="rect">
            <a:avLst/>
          </a:prstGeom>
        </p:spPr>
        <p:txBody>
          <a:bodyPr>
            <a:normAutofit/>
          </a:bodyPr>
          <a:lstStyle/>
          <a:p>
            <a:pPr marL="45720" indent="0">
              <a:buNone/>
            </a:pPr>
            <a:r>
              <a:rPr lang="ru-RU" sz="5400" b="1" dirty="0">
                <a:solidFill>
                  <a:srgbClr val="0000FF"/>
                </a:solidFill>
                <a:effectLst>
                  <a:outerShdw blurRad="38100" dist="38100" dir="2700000" algn="tl">
                    <a:srgbClr val="000000">
                      <a:alpha val="43137"/>
                    </a:srgbClr>
                  </a:outerShdw>
                </a:effectLst>
                <a:latin typeface="Times New Roman" pitchFamily="18" charset="0"/>
              </a:rPr>
              <a:t>Цель занятия: </a:t>
            </a:r>
            <a:r>
              <a:rPr lang="ru-RU" sz="4000" b="1" dirty="0">
                <a:latin typeface="Times New Roman" pitchFamily="18" charset="0"/>
              </a:rPr>
              <a:t>сформировать знания </a:t>
            </a:r>
            <a:r>
              <a:rPr lang="ru-RU" sz="4000" b="1" dirty="0" smtClean="0">
                <a:latin typeface="Times New Roman" pitchFamily="18" charset="0"/>
              </a:rPr>
              <a:t>о </a:t>
            </a:r>
            <a:r>
              <a:rPr lang="ru-RU" sz="4000" b="1" dirty="0">
                <a:latin typeface="Times New Roman" pitchFamily="18" charset="0"/>
              </a:rPr>
              <a:t>показателях качества твердых </a:t>
            </a:r>
            <a:r>
              <a:rPr lang="ru-RU" sz="4000" b="1" dirty="0" smtClean="0">
                <a:latin typeface="Times New Roman" pitchFamily="18" charset="0"/>
              </a:rPr>
              <a:t>лекарственных </a:t>
            </a:r>
            <a:endParaRPr lang="ru-RU" sz="4000" b="1" dirty="0" smtClean="0">
              <a:latin typeface="Times New Roman" pitchFamily="18" charset="0"/>
            </a:endParaRPr>
          </a:p>
          <a:p>
            <a:pPr marL="45720" indent="0">
              <a:buNone/>
            </a:pPr>
            <a:r>
              <a:rPr lang="ru-RU" sz="4000" b="1" dirty="0" smtClean="0">
                <a:latin typeface="Times New Roman" pitchFamily="18" charset="0"/>
              </a:rPr>
              <a:t>средств промышленного </a:t>
            </a:r>
          </a:p>
          <a:p>
            <a:pPr marL="45720" indent="0">
              <a:buNone/>
            </a:pPr>
            <a:r>
              <a:rPr lang="ru-RU" sz="4000" b="1" dirty="0" smtClean="0">
                <a:latin typeface="Times New Roman" pitchFamily="18" charset="0"/>
              </a:rPr>
              <a:t>производства</a:t>
            </a:r>
            <a:r>
              <a:rPr lang="ru-RU" sz="4000" b="1" dirty="0">
                <a:latin typeface="Times New Roman" pitchFamily="18" charset="0"/>
              </a:rPr>
              <a:t>.</a:t>
            </a:r>
          </a:p>
          <a:p>
            <a:pPr>
              <a:buNone/>
            </a:pPr>
            <a:endParaRPr lang="ru-RU" sz="4000" dirty="0"/>
          </a:p>
        </p:txBody>
      </p:sp>
      <p:pic>
        <p:nvPicPr>
          <p:cNvPr id="6" name="Picture 2" descr="C:\Documents and Settings\User\Рабочий стол\Картинки Химия 2\лекарственные средства.jpe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3714752"/>
            <a:ext cx="9144000" cy="2928958"/>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18516556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flipV="1">
            <a:off x="457200" y="571480"/>
            <a:ext cx="8229600" cy="132608"/>
          </a:xfrm>
        </p:spPr>
        <p:txBody>
          <a:bodyPr>
            <a:normAutofit fontScale="90000"/>
          </a:bodyPr>
          <a:lstStyle/>
          <a:p>
            <a:endParaRPr lang="ru-RU" dirty="0"/>
          </a:p>
        </p:txBody>
      </p:sp>
      <p:sp>
        <p:nvSpPr>
          <p:cNvPr id="3" name="Содержимое 2"/>
          <p:cNvSpPr>
            <a:spLocks noGrp="1"/>
          </p:cNvSpPr>
          <p:nvPr>
            <p:ph idx="1"/>
          </p:nvPr>
        </p:nvSpPr>
        <p:spPr>
          <a:xfrm>
            <a:off x="214282" y="214290"/>
            <a:ext cx="8715436" cy="6357982"/>
          </a:xfrm>
        </p:spPr>
        <p:txBody>
          <a:bodyPr/>
          <a:lstStyle/>
          <a:p>
            <a:pPr>
              <a:buNone/>
            </a:pPr>
            <a:r>
              <a:rPr lang="ru-RU" dirty="0" smtClean="0"/>
              <a:t> </a:t>
            </a:r>
            <a:r>
              <a:rPr lang="ru-RU" sz="3200" dirty="0" smtClean="0"/>
              <a:t>Порядок отбора   проб  (выборок)  для  контроля  лекарственных   средств  на  стерильность,  </a:t>
            </a:r>
            <a:r>
              <a:rPr lang="ru-RU" sz="3200" dirty="0" err="1" smtClean="0"/>
              <a:t>пирогенность</a:t>
            </a:r>
            <a:r>
              <a:rPr lang="ru-RU" sz="3200" dirty="0" smtClean="0"/>
              <a:t>,   токсичность,   наличие   веществ   </a:t>
            </a:r>
            <a:r>
              <a:rPr lang="ru-RU" sz="3200" dirty="0" err="1" smtClean="0"/>
              <a:t>гистаминного</a:t>
            </a:r>
            <a:r>
              <a:rPr lang="ru-RU" sz="3200" dirty="0" smtClean="0"/>
              <a:t>  действия  и  на  другие  специальные  виды   контроля указан в частных и соответствующих общих статьях ГФ XI.</a:t>
            </a:r>
          </a:p>
          <a:p>
            <a:pPr>
              <a:buNone/>
            </a:pPr>
            <a:r>
              <a:rPr lang="ru-RU" sz="3200" dirty="0" smtClean="0"/>
              <a:t>       Отобранную пробу (выборку) упаковывают и хранят в соответствии   с требованиями   нормативно   -   технической   документации    на   лекарственное средство.</a:t>
            </a:r>
            <a:endParaRPr lang="ru-RU" sz="32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214282" y="214290"/>
            <a:ext cx="8715436" cy="6429420"/>
          </a:xfrm>
        </p:spPr>
        <p:txBody>
          <a:bodyPr>
            <a:normAutofit lnSpcReduction="10000"/>
          </a:bodyPr>
          <a:lstStyle/>
          <a:p>
            <a:pPr>
              <a:buNone/>
            </a:pPr>
            <a:r>
              <a:rPr lang="ru-RU" sz="3200" b="1" dirty="0" smtClean="0">
                <a:solidFill>
                  <a:srgbClr val="FF0000"/>
                </a:solidFill>
              </a:rPr>
              <a:t>Отбор проб лекарственных средств в расфасовке "</a:t>
            </a:r>
            <a:r>
              <a:rPr lang="ru-RU" sz="3200" b="1" dirty="0" err="1" smtClean="0">
                <a:solidFill>
                  <a:srgbClr val="FF0000"/>
                </a:solidFill>
              </a:rPr>
              <a:t>ангро</a:t>
            </a:r>
            <a:r>
              <a:rPr lang="ru-RU" sz="3200" b="1" dirty="0" smtClean="0">
                <a:solidFill>
                  <a:srgbClr val="FF0000"/>
                </a:solidFill>
              </a:rPr>
              <a:t>"</a:t>
            </a:r>
            <a:endParaRPr lang="ru-RU" sz="3200" dirty="0" smtClean="0">
              <a:solidFill>
                <a:srgbClr val="FF0000"/>
              </a:solidFill>
            </a:endParaRPr>
          </a:p>
          <a:p>
            <a:pPr>
              <a:buNone/>
            </a:pPr>
            <a:r>
              <a:rPr lang="ru-RU" sz="2800" dirty="0" smtClean="0"/>
              <a:t> </a:t>
            </a:r>
          </a:p>
          <a:p>
            <a:pPr>
              <a:buNone/>
            </a:pPr>
            <a:r>
              <a:rPr lang="ru-RU" sz="2800" dirty="0" smtClean="0"/>
              <a:t>       Проба лекарственных  средств  из  расфасовки  "</a:t>
            </a:r>
            <a:r>
              <a:rPr lang="ru-RU" sz="2800" dirty="0" err="1" smtClean="0"/>
              <a:t>ангро</a:t>
            </a:r>
            <a:r>
              <a:rPr lang="ru-RU" sz="2800" dirty="0" smtClean="0"/>
              <a:t>"   должна   представлять собой объединенные точечные пробы,  взятые примерно в   равных количествах.</a:t>
            </a:r>
          </a:p>
          <a:p>
            <a:pPr>
              <a:buNone/>
            </a:pPr>
            <a:r>
              <a:rPr lang="ru-RU" sz="2800" dirty="0" smtClean="0"/>
              <a:t>       Отбор точечных проб производят из верхнего, среднего и нижнего   слоев  каждой  упаковочной  единицы.  Убеждаются  в   однородности   точечных проб (внешний осмотр), затем смешивают их.</a:t>
            </a:r>
          </a:p>
          <a:p>
            <a:pPr>
              <a:buNone/>
            </a:pPr>
            <a:r>
              <a:rPr lang="ru-RU" sz="2800" dirty="0" smtClean="0"/>
              <a:t>       Отдельными точечными пробами следует пользоваться при проверке   однородности сыпучих, вязких и гетерогенных препаратов.</a:t>
            </a:r>
          </a:p>
          <a:p>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142844" y="214290"/>
            <a:ext cx="8858312" cy="6429420"/>
          </a:xfrm>
        </p:spPr>
        <p:txBody>
          <a:bodyPr/>
          <a:lstStyle/>
          <a:p>
            <a:pPr>
              <a:buNone/>
            </a:pPr>
            <a:r>
              <a:rPr lang="ru-RU" sz="2800" dirty="0" smtClean="0"/>
              <a:t>При отборе  проб  сыпучих  и  вязких   лекарственных   средств   точечные   пробы   отбирают   пробоотборником,   изготовленным  из   материала, не реагирующего с данным лекарственным средством.</a:t>
            </a:r>
          </a:p>
          <a:p>
            <a:pPr>
              <a:buNone/>
            </a:pPr>
            <a:r>
              <a:rPr lang="ru-RU" sz="2800" dirty="0" smtClean="0"/>
              <a:t>       Для отбора  пробы  жидких  лекарственных  средств  их  сначала   тщательно перемешивают.  Точечные пробы отбирают с помощью трубок,   изготовленных  из  жесткого  материала,  не  реагирующего с данным   лекарственным средством.</a:t>
            </a:r>
          </a:p>
          <a:p>
            <a:pPr>
              <a:buNone/>
            </a:pPr>
            <a:r>
              <a:rPr lang="ru-RU" sz="2800" dirty="0" smtClean="0"/>
              <a:t>       В случае,  если  перемешивание  жидкости  затруднено  (большие   емкости),  точечные пробы отбирают  без  перемешивания  из  разных   слоев.</a:t>
            </a:r>
          </a:p>
          <a:p>
            <a:endParaRPr lang="ru-RU"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142844" y="214290"/>
            <a:ext cx="8786874" cy="6429420"/>
          </a:xfrm>
        </p:spPr>
        <p:txBody>
          <a:bodyPr>
            <a:normAutofit lnSpcReduction="10000"/>
          </a:bodyPr>
          <a:lstStyle/>
          <a:p>
            <a:pPr>
              <a:buNone/>
            </a:pPr>
            <a:r>
              <a:rPr lang="ru-RU" sz="3600" b="1" dirty="0" smtClean="0">
                <a:solidFill>
                  <a:srgbClr val="0070C0"/>
                </a:solidFill>
              </a:rPr>
              <a:t>Отбор выборок готовых лекарственных средств (штучной продукции)</a:t>
            </a:r>
            <a:endParaRPr lang="ru-RU" sz="3600" dirty="0" smtClean="0">
              <a:solidFill>
                <a:srgbClr val="0070C0"/>
              </a:solidFill>
            </a:endParaRPr>
          </a:p>
          <a:p>
            <a:pPr>
              <a:buNone/>
            </a:pPr>
            <a:r>
              <a:rPr lang="ru-RU" dirty="0" smtClean="0"/>
              <a:t> </a:t>
            </a:r>
            <a:r>
              <a:rPr lang="ru-RU" sz="2800" dirty="0" smtClean="0"/>
              <a:t>       </a:t>
            </a:r>
            <a:r>
              <a:rPr lang="ru-RU" sz="2800" dirty="0" smtClean="0"/>
              <a:t>Выборка готовых  лекарственных  средств  должна  состоять   из   ненарушенных заводских упаковочных единиц.</a:t>
            </a:r>
          </a:p>
          <a:p>
            <a:pPr>
              <a:buNone/>
            </a:pPr>
            <a:r>
              <a:rPr lang="ru-RU" sz="2800" dirty="0" smtClean="0"/>
              <a:t>       Отбор выборок готовых лекарственных средств  для  инъекций  на   отсутствие  в  них  механических  включений  должен  производиться   согласно соответствующей документации,  утвержденной Министерством   здравоохранения.</a:t>
            </a:r>
          </a:p>
          <a:p>
            <a:pPr>
              <a:buNone/>
            </a:pPr>
            <a:r>
              <a:rPr lang="ru-RU" sz="2800" dirty="0" smtClean="0"/>
              <a:t>       Отбор выборки аэрозолей,  азота закиси проводят в соответствии   с требованиями частных статей.</a:t>
            </a:r>
          </a:p>
          <a:p>
            <a:endParaRPr lang="ru-RU"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214282" y="214290"/>
            <a:ext cx="8786874" cy="6429420"/>
          </a:xfrm>
        </p:spPr>
        <p:txBody>
          <a:bodyPr>
            <a:normAutofit lnSpcReduction="10000"/>
          </a:bodyPr>
          <a:lstStyle/>
          <a:p>
            <a:pPr>
              <a:buNone/>
            </a:pPr>
            <a:r>
              <a:rPr lang="ru-RU" sz="3200" b="1" dirty="0" smtClean="0">
                <a:solidFill>
                  <a:srgbClr val="FF0000"/>
                </a:solidFill>
              </a:rPr>
              <a:t>Серия  (партия)</a:t>
            </a:r>
            <a:r>
              <a:rPr lang="ru-RU" sz="3200" dirty="0" smtClean="0">
                <a:solidFill>
                  <a:srgbClr val="FF0000"/>
                </a:solidFill>
              </a:rPr>
              <a:t>  </a:t>
            </a:r>
            <a:r>
              <a:rPr lang="ru-RU" sz="3200" dirty="0" smtClean="0"/>
              <a:t>-  количество  продукции   одного   наименования,  произведенной  в  одном технологическом цикле или в   течение определенного интервала времени, в одних и тех же условиях   и одновременно представленной на контроль. Качество серии (партии)</a:t>
            </a:r>
          </a:p>
          <a:p>
            <a:pPr>
              <a:buNone/>
            </a:pPr>
            <a:r>
              <a:rPr lang="ru-RU" sz="3200" dirty="0" smtClean="0"/>
              <a:t>   должно быть удостоверено одним документом.</a:t>
            </a:r>
          </a:p>
          <a:p>
            <a:pPr>
              <a:buNone/>
            </a:pPr>
            <a:r>
              <a:rPr lang="ru-RU" sz="3200" b="1" dirty="0" smtClean="0">
                <a:solidFill>
                  <a:srgbClr val="FF0000"/>
                </a:solidFill>
              </a:rPr>
              <a:t>       Проба</a:t>
            </a:r>
            <a:r>
              <a:rPr lang="ru-RU" sz="3200" dirty="0" smtClean="0">
                <a:solidFill>
                  <a:srgbClr val="FF0000"/>
                </a:solidFill>
              </a:rPr>
              <a:t> </a:t>
            </a:r>
            <a:r>
              <a:rPr lang="ru-RU" sz="3200" dirty="0" smtClean="0"/>
              <a:t>-   количество   нештучной   продукции,   отобранной  из   контролируемой серии (партии),  состоящее из  нескольких  точечных   проб.</a:t>
            </a:r>
          </a:p>
          <a:p>
            <a:endParaRPr lang="ru-RU"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214282" y="214290"/>
            <a:ext cx="8715436" cy="6429420"/>
          </a:xfrm>
        </p:spPr>
        <p:txBody>
          <a:bodyPr>
            <a:normAutofit lnSpcReduction="10000"/>
          </a:bodyPr>
          <a:lstStyle/>
          <a:p>
            <a:pPr>
              <a:buNone/>
            </a:pPr>
            <a:r>
              <a:rPr lang="ru-RU" dirty="0" smtClean="0"/>
              <a:t> </a:t>
            </a:r>
            <a:r>
              <a:rPr lang="ru-RU" sz="4000" b="1" dirty="0" smtClean="0">
                <a:solidFill>
                  <a:srgbClr val="FF0000"/>
                </a:solidFill>
              </a:rPr>
              <a:t>Выборка</a:t>
            </a:r>
            <a:r>
              <a:rPr lang="ru-RU" sz="4000" b="1" dirty="0" smtClean="0"/>
              <a:t> </a:t>
            </a:r>
            <a:r>
              <a:rPr lang="ru-RU" sz="4000" dirty="0" smtClean="0"/>
              <a:t>-  количество   штучной   продукции,   отобранной   из   контролируемой серии (партии).</a:t>
            </a:r>
          </a:p>
          <a:p>
            <a:pPr>
              <a:buNone/>
            </a:pPr>
            <a:r>
              <a:rPr lang="ru-RU" sz="4000" dirty="0" smtClean="0"/>
              <a:t>       </a:t>
            </a:r>
            <a:r>
              <a:rPr lang="ru-RU" sz="4000" b="1" dirty="0" smtClean="0">
                <a:solidFill>
                  <a:srgbClr val="FF0000"/>
                </a:solidFill>
              </a:rPr>
              <a:t>Упаковочная единица</a:t>
            </a:r>
            <a:r>
              <a:rPr lang="ru-RU" sz="4000" dirty="0" smtClean="0">
                <a:solidFill>
                  <a:srgbClr val="FF0000"/>
                </a:solidFill>
              </a:rPr>
              <a:t>  </a:t>
            </a:r>
            <a:r>
              <a:rPr lang="ru-RU" sz="4000" dirty="0" smtClean="0"/>
              <a:t>-  упаковка,   содержащая   установленное   количество продукции.</a:t>
            </a:r>
          </a:p>
          <a:p>
            <a:pPr>
              <a:buNone/>
            </a:pPr>
            <a:r>
              <a:rPr lang="ru-RU" sz="4000" dirty="0" smtClean="0">
                <a:solidFill>
                  <a:srgbClr val="FF0000"/>
                </a:solidFill>
              </a:rPr>
              <a:t>       </a:t>
            </a:r>
            <a:r>
              <a:rPr lang="ru-RU" sz="4000" b="1" dirty="0" smtClean="0">
                <a:solidFill>
                  <a:srgbClr val="FF0000"/>
                </a:solidFill>
              </a:rPr>
              <a:t>Точечная проба</a:t>
            </a:r>
            <a:r>
              <a:rPr lang="ru-RU" sz="4000" dirty="0" smtClean="0">
                <a:solidFill>
                  <a:srgbClr val="FF0000"/>
                </a:solidFill>
              </a:rPr>
              <a:t> </a:t>
            </a:r>
            <a:r>
              <a:rPr lang="ru-RU" sz="4000" dirty="0" smtClean="0"/>
              <a:t>- количество  нештучной  продукции,  отобранной   </a:t>
            </a:r>
            <a:r>
              <a:rPr lang="ru-RU" sz="4000" dirty="0" err="1" smtClean="0"/>
              <a:t>одномоментно</a:t>
            </a:r>
            <a:r>
              <a:rPr lang="ru-RU" sz="4000" dirty="0" smtClean="0"/>
              <a:t>.</a:t>
            </a:r>
            <a:endParaRPr lang="ru-RU" sz="40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214282" y="214290"/>
            <a:ext cx="8715436" cy="6357982"/>
          </a:xfrm>
        </p:spPr>
        <p:txBody>
          <a:bodyPr>
            <a:normAutofit lnSpcReduction="10000"/>
          </a:bodyPr>
          <a:lstStyle/>
          <a:p>
            <a:pPr>
              <a:buNone/>
            </a:pPr>
            <a:r>
              <a:rPr lang="ru-RU" sz="3600" b="1" dirty="0" smtClean="0">
                <a:solidFill>
                  <a:srgbClr val="0070C0"/>
                </a:solidFill>
              </a:rPr>
              <a:t>3.Показатели качества ТЛФ промышленного производства</a:t>
            </a:r>
            <a:endParaRPr lang="ru-RU" sz="3600" dirty="0" smtClean="0">
              <a:solidFill>
                <a:srgbClr val="0070C0"/>
              </a:solidFill>
            </a:endParaRPr>
          </a:p>
          <a:p>
            <a:pPr lvl="0">
              <a:buNone/>
            </a:pPr>
            <a:r>
              <a:rPr lang="ru-RU" sz="2800" b="1" dirty="0" smtClean="0">
                <a:solidFill>
                  <a:srgbClr val="FF0000"/>
                </a:solidFill>
              </a:rPr>
              <a:t>Порошки</a:t>
            </a:r>
            <a:r>
              <a:rPr lang="ru-RU" sz="2800" dirty="0" smtClean="0"/>
              <a:t> </a:t>
            </a:r>
            <a:r>
              <a:rPr lang="ru-RU" sz="2800" dirty="0" smtClean="0"/>
              <a:t>-  твердая  лекарственная  форма  для  внутреннего   и   наружного   применения,   состоящая   из   одного  или  нескольких   измельченных веществ и обладающая свойством сыпучести.       Различают порошки:  простые,  состоящие  из  одного  вещества;   сложные,  состоящие из двух и более ингредиентов;  разделенные  на   отдельные дозы и неразделенные.       Порошки должны быть однородными при рассмотрении невооруженным   глазом  и  иметь размер частиц не более 0,160 мм,  если нет других   указаний в частных статьях.</a:t>
            </a:r>
            <a:endParaRPr lang="ru-RU" sz="28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0" y="214290"/>
            <a:ext cx="9001156" cy="6429420"/>
          </a:xfrm>
        </p:spPr>
        <p:txBody>
          <a:bodyPr>
            <a:normAutofit lnSpcReduction="10000"/>
          </a:bodyPr>
          <a:lstStyle/>
          <a:p>
            <a:pPr>
              <a:buNone/>
            </a:pPr>
            <a:r>
              <a:rPr lang="ru-RU" dirty="0" smtClean="0"/>
              <a:t> </a:t>
            </a:r>
            <a:r>
              <a:rPr lang="ru-RU" sz="3200" dirty="0" smtClean="0"/>
              <a:t>Сложные порошки  готовят  с  учетом  свойств ингредиентов и их   количеств.  При наличии в составе сложного порошка ингредиентов  в   разных количествах смешение начинают с веществ, входящих в меньших   количествах, постепенно добавляя остальные ингредиенты.       </a:t>
            </a:r>
            <a:endParaRPr lang="ru-RU" sz="3200" dirty="0" smtClean="0"/>
          </a:p>
          <a:p>
            <a:pPr>
              <a:buNone/>
            </a:pPr>
            <a:r>
              <a:rPr lang="ru-RU" sz="3200" dirty="0" smtClean="0"/>
              <a:t>Ядовитые </a:t>
            </a:r>
            <a:r>
              <a:rPr lang="ru-RU" sz="3200" dirty="0" smtClean="0"/>
              <a:t>и сильнодействующие вещества в количествах менее 0,05   г на всю массу используют в виде </a:t>
            </a:r>
            <a:r>
              <a:rPr lang="ru-RU" sz="3200" dirty="0" err="1" smtClean="0"/>
              <a:t>тритураций</a:t>
            </a:r>
            <a:r>
              <a:rPr lang="ru-RU" sz="3200" dirty="0" smtClean="0"/>
              <a:t>  -  смеси  с  молочным   сахаром  или  другими вспомогательными веществами,  разрешенными к   медицинскому применению (1:100 или 1:10</a:t>
            </a:r>
            <a:r>
              <a:rPr lang="ru-RU" sz="3200" dirty="0" smtClean="0"/>
              <a:t>).</a:t>
            </a:r>
            <a:endParaRPr lang="ru-RU" sz="32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142844" y="214290"/>
            <a:ext cx="8786874" cy="6357982"/>
          </a:xfrm>
        </p:spPr>
        <p:txBody>
          <a:bodyPr>
            <a:normAutofit/>
          </a:bodyPr>
          <a:lstStyle/>
          <a:p>
            <a:pPr algn="ctr">
              <a:buNone/>
            </a:pPr>
            <a:r>
              <a:rPr lang="ru-RU" sz="4000" dirty="0" smtClean="0">
                <a:solidFill>
                  <a:srgbClr val="FF0000"/>
                </a:solidFill>
              </a:rPr>
              <a:t>Отклонения, допустимые в массе дозированных порошков: </a:t>
            </a:r>
            <a:endParaRPr lang="ru-RU" sz="4000" dirty="0" smtClean="0">
              <a:solidFill>
                <a:srgbClr val="FF0000"/>
              </a:solidFill>
            </a:endParaRPr>
          </a:p>
          <a:p>
            <a:pPr algn="ctr">
              <a:buNone/>
            </a:pPr>
            <a:endParaRPr lang="ru-RU" sz="3200" dirty="0" smtClean="0">
              <a:solidFill>
                <a:srgbClr val="FF0000"/>
              </a:solidFill>
            </a:endParaRPr>
          </a:p>
          <a:p>
            <a:pPr algn="ctr">
              <a:buNone/>
            </a:pPr>
            <a:r>
              <a:rPr lang="ru-RU" sz="3200" dirty="0" smtClean="0"/>
              <a:t>Масса </a:t>
            </a:r>
            <a:r>
              <a:rPr lang="ru-RU" sz="3200" dirty="0" smtClean="0"/>
              <a:t>порошка, г      ¦           Отклонения, %           </a:t>
            </a:r>
            <a:r>
              <a:rPr lang="ru-RU" sz="3200" dirty="0" smtClean="0"/>
              <a:t>¦      До    0,10            </a:t>
            </a:r>
            <a:r>
              <a:rPr lang="ru-RU" sz="3200" dirty="0" smtClean="0"/>
              <a:t>¦             +/- 15                ¦   ¦            0,11-0,30 </a:t>
            </a:r>
            <a:r>
              <a:rPr lang="ru-RU" sz="3200" dirty="0" smtClean="0"/>
              <a:t>      ¦             +/- </a:t>
            </a:r>
            <a:r>
              <a:rPr lang="ru-RU" sz="3200" dirty="0" smtClean="0"/>
              <a:t>10                ¦   ¦     </a:t>
            </a:r>
            <a:r>
              <a:rPr lang="ru-RU" sz="3200" dirty="0" smtClean="0"/>
              <a:t>       0,31-1,00       </a:t>
            </a:r>
            <a:r>
              <a:rPr lang="ru-RU" sz="3200" dirty="0" smtClean="0"/>
              <a:t>¦             +/-  5                </a:t>
            </a:r>
            <a:r>
              <a:rPr lang="ru-RU" sz="3200" dirty="0" smtClean="0"/>
              <a:t>¦   ¦      Свыше </a:t>
            </a:r>
            <a:r>
              <a:rPr lang="ru-RU" sz="3200" dirty="0" smtClean="0"/>
              <a:t>1,00            ¦             +/-  3                </a:t>
            </a:r>
            <a:endParaRPr lang="ru-RU" sz="3200" dirty="0" smtClean="0">
              <a:solidFill>
                <a:srgbClr val="FF0000"/>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214282" y="285728"/>
            <a:ext cx="8715436" cy="6357982"/>
          </a:xfrm>
        </p:spPr>
        <p:txBody>
          <a:bodyPr/>
          <a:lstStyle/>
          <a:p>
            <a:pPr>
              <a:buNone/>
            </a:pPr>
            <a:r>
              <a:rPr lang="ru-RU" b="1" dirty="0" smtClean="0"/>
              <a:t> </a:t>
            </a:r>
            <a:r>
              <a:rPr lang="ru-RU" sz="4000" b="1" dirty="0" smtClean="0"/>
              <a:t>Хранение.</a:t>
            </a:r>
            <a:r>
              <a:rPr lang="ru-RU" sz="4000" dirty="0" smtClean="0"/>
              <a:t> В упаковке,  предохраняющей от внешних воздействий и   обеспечивающей стабильность препарата в течение  указанного  срока   годности,  в сухом и,  если необходимо,  прохладном, защищенном от   света месте.</a:t>
            </a:r>
            <a:endParaRPr lang="ru-RU" sz="4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4294967295"/>
          </p:nvPr>
        </p:nvSpPr>
        <p:spPr>
          <a:xfrm>
            <a:off x="107504" y="188640"/>
            <a:ext cx="8928992" cy="6552728"/>
          </a:xfrm>
          <a:prstGeom prst="rect">
            <a:avLst/>
          </a:prstGeom>
        </p:spPr>
        <p:txBody>
          <a:bodyPr>
            <a:normAutofit fontScale="92500"/>
          </a:bodyPr>
          <a:lstStyle/>
          <a:p>
            <a:pPr marL="45720" indent="0">
              <a:buNone/>
            </a:pPr>
            <a:r>
              <a:rPr lang="ru-RU" sz="6200" b="1" dirty="0">
                <a:solidFill>
                  <a:srgbClr val="0000FF"/>
                </a:solidFill>
                <a:effectLst>
                  <a:outerShdw blurRad="38100" dist="38100" dir="2700000" algn="tl">
                    <a:srgbClr val="000000">
                      <a:alpha val="43137"/>
                    </a:srgbClr>
                  </a:outerShdw>
                </a:effectLst>
                <a:latin typeface="Times New Roman" pitchFamily="18" charset="0"/>
                <a:cs typeface="Times New Roman" pitchFamily="18" charset="0"/>
              </a:rPr>
              <a:t>Задачи:</a:t>
            </a:r>
          </a:p>
          <a:p>
            <a:pPr lvl="0">
              <a:buNone/>
            </a:pPr>
            <a:r>
              <a:rPr lang="ru-RU" sz="3600" b="1" dirty="0" smtClean="0">
                <a:latin typeface="Times New Roman" pitchFamily="18" charset="0"/>
                <a:cs typeface="Times New Roman" pitchFamily="18" charset="0"/>
              </a:rPr>
              <a:t>- </a:t>
            </a:r>
            <a:r>
              <a:rPr lang="ru-RU" sz="3600" dirty="0" smtClean="0"/>
              <a:t>Сформировать компетенции по определению качества ТЛФ промышленного производства.</a:t>
            </a:r>
          </a:p>
          <a:p>
            <a:pPr lvl="0">
              <a:buNone/>
            </a:pPr>
            <a:r>
              <a:rPr lang="ru-RU" sz="3600" dirty="0" smtClean="0"/>
              <a:t>-Закрепить </a:t>
            </a:r>
            <a:r>
              <a:rPr lang="ru-RU" sz="3600" dirty="0" smtClean="0"/>
              <a:t>знания по правилам производства и маркировки промышленной фармацевтической продукции (Федеральный закон Российской Федерации от 12 апреля </a:t>
            </a:r>
            <a:r>
              <a:rPr lang="ru-RU" sz="3600" dirty="0" smtClean="0"/>
              <a:t>2010 </a:t>
            </a:r>
            <a:r>
              <a:rPr lang="ru-RU" sz="3600" dirty="0" smtClean="0"/>
              <a:t>г. N 61-ФЗ "Об обращении лекарственных средств").</a:t>
            </a:r>
          </a:p>
          <a:p>
            <a:pPr marL="45720" indent="0">
              <a:buNone/>
            </a:pPr>
            <a:r>
              <a:rPr lang="ru-RU" sz="3600" b="1" dirty="0">
                <a:latin typeface="Times New Roman" pitchFamily="18" charset="0"/>
                <a:cs typeface="Times New Roman" pitchFamily="18" charset="0"/>
              </a:rPr>
              <a:t> </a:t>
            </a:r>
          </a:p>
          <a:p>
            <a:endParaRPr lang="ru-RU" sz="2400" dirty="0"/>
          </a:p>
        </p:txBody>
      </p:sp>
    </p:spTree>
    <p:extLst>
      <p:ext uri="{BB962C8B-B14F-4D97-AF65-F5344CB8AC3E}">
        <p14:creationId xmlns="" xmlns:p14="http://schemas.microsoft.com/office/powerpoint/2010/main" val="187087302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142844" y="214290"/>
            <a:ext cx="8858312" cy="6643710"/>
          </a:xfrm>
        </p:spPr>
        <p:txBody>
          <a:bodyPr>
            <a:normAutofit lnSpcReduction="10000"/>
          </a:bodyPr>
          <a:lstStyle/>
          <a:p>
            <a:pPr>
              <a:buNone/>
            </a:pPr>
            <a:r>
              <a:rPr lang="ru-RU" dirty="0" smtClean="0"/>
              <a:t> </a:t>
            </a:r>
            <a:r>
              <a:rPr lang="ru-RU" dirty="0" smtClean="0">
                <a:solidFill>
                  <a:srgbClr val="FF0000"/>
                </a:solidFill>
              </a:rPr>
              <a:t>ОПРЕДЕЛЕНИЕ ИЗМЕЛЬЧЕННОСТИ ПОРОШКОВ И СИТА</a:t>
            </a:r>
          </a:p>
          <a:p>
            <a:pPr>
              <a:buNone/>
            </a:pPr>
            <a:r>
              <a:rPr lang="ru-RU" dirty="0" smtClean="0"/>
              <a:t>       </a:t>
            </a:r>
            <a:r>
              <a:rPr lang="ru-RU" dirty="0" err="1" smtClean="0"/>
              <a:t>Измельченность</a:t>
            </a:r>
            <a:r>
              <a:rPr lang="ru-RU" dirty="0" smtClean="0"/>
              <a:t> порошков определяется соответствующим  размером   отверстия  сита,  через  которое  полностью  проходит измельченный   порошок.</a:t>
            </a:r>
          </a:p>
          <a:p>
            <a:pPr>
              <a:buNone/>
            </a:pPr>
            <a:r>
              <a:rPr lang="ru-RU" dirty="0" smtClean="0"/>
              <a:t>       По </a:t>
            </a:r>
            <a:r>
              <a:rPr lang="ru-RU" dirty="0" err="1" smtClean="0"/>
              <a:t>измельченности</a:t>
            </a:r>
            <a:r>
              <a:rPr lang="ru-RU" dirty="0" smtClean="0"/>
              <a:t> порошки различают:</a:t>
            </a:r>
          </a:p>
          <a:p>
            <a:pPr>
              <a:buNone/>
            </a:pPr>
            <a:r>
              <a:rPr lang="ru-RU" dirty="0" smtClean="0"/>
              <a:t>       - крупные;</a:t>
            </a:r>
          </a:p>
          <a:p>
            <a:pPr>
              <a:buNone/>
            </a:pPr>
            <a:r>
              <a:rPr lang="ru-RU" dirty="0" smtClean="0"/>
              <a:t>       - </a:t>
            </a:r>
            <a:r>
              <a:rPr lang="ru-RU" dirty="0" err="1" smtClean="0"/>
              <a:t>среднекрупные</a:t>
            </a:r>
            <a:r>
              <a:rPr lang="ru-RU" dirty="0" smtClean="0"/>
              <a:t>;</a:t>
            </a:r>
          </a:p>
          <a:p>
            <a:pPr>
              <a:buNone/>
            </a:pPr>
            <a:r>
              <a:rPr lang="ru-RU" dirty="0" smtClean="0"/>
              <a:t>       - </a:t>
            </a:r>
            <a:r>
              <a:rPr lang="ru-RU" dirty="0" err="1" smtClean="0"/>
              <a:t>среднемелкие</a:t>
            </a:r>
            <a:r>
              <a:rPr lang="ru-RU" dirty="0" smtClean="0"/>
              <a:t>;</a:t>
            </a:r>
          </a:p>
          <a:p>
            <a:pPr>
              <a:buNone/>
            </a:pPr>
            <a:r>
              <a:rPr lang="ru-RU" dirty="0" smtClean="0"/>
              <a:t>       - мелкие;</a:t>
            </a:r>
          </a:p>
          <a:p>
            <a:pPr>
              <a:buNone/>
            </a:pPr>
            <a:r>
              <a:rPr lang="ru-RU" dirty="0" smtClean="0"/>
              <a:t>       - мельчайшие;</a:t>
            </a:r>
          </a:p>
          <a:p>
            <a:pPr>
              <a:buNone/>
            </a:pPr>
            <a:r>
              <a:rPr lang="ru-RU" dirty="0" smtClean="0"/>
              <a:t>       - </a:t>
            </a:r>
            <a:r>
              <a:rPr lang="ru-RU" dirty="0" err="1" smtClean="0"/>
              <a:t>наимельчайшие</a:t>
            </a:r>
            <a:r>
              <a:rPr lang="ru-RU" dirty="0" smtClean="0"/>
              <a:t>.</a:t>
            </a:r>
          </a:p>
          <a:p>
            <a:pPr>
              <a:buNone/>
            </a:pPr>
            <a:r>
              <a:rPr lang="ru-RU" dirty="0" smtClean="0"/>
              <a:t>       Порошки, для которых не указана </a:t>
            </a:r>
            <a:r>
              <a:rPr lang="ru-RU" dirty="0" err="1" smtClean="0"/>
              <a:t>измельченность</a:t>
            </a:r>
            <a:r>
              <a:rPr lang="ru-RU" dirty="0" smtClean="0"/>
              <a:t>,  должны  иметь   размер частиц не более 0,150 мм.</a:t>
            </a:r>
            <a:endParaRPr lang="ru-RU"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214282" y="214290"/>
            <a:ext cx="8786874" cy="6429420"/>
          </a:xfrm>
        </p:spPr>
        <p:txBody>
          <a:bodyPr/>
          <a:lstStyle/>
          <a:p>
            <a:pPr>
              <a:buNone/>
            </a:pPr>
            <a:r>
              <a:rPr lang="ru-RU" dirty="0" smtClean="0"/>
              <a:t> </a:t>
            </a:r>
            <a:r>
              <a:rPr lang="ru-RU" sz="3200" b="1" dirty="0" smtClean="0">
                <a:solidFill>
                  <a:srgbClr val="FF0000"/>
                </a:solidFill>
              </a:rPr>
              <a:t>Гранулы</a:t>
            </a:r>
            <a:r>
              <a:rPr lang="ru-RU" sz="3200" dirty="0" smtClean="0">
                <a:solidFill>
                  <a:srgbClr val="FF0000"/>
                </a:solidFill>
              </a:rPr>
              <a:t> </a:t>
            </a:r>
            <a:r>
              <a:rPr lang="ru-RU" sz="3200" dirty="0" smtClean="0"/>
              <a:t>- лекарственная форма  для  внутреннего  применения  в   виде  крупинок  круглой,  цилиндрической  или  неправильной формы,   содержащих смесь лекарственных и вспомогательных веществ.       </a:t>
            </a:r>
            <a:endParaRPr lang="ru-RU" sz="3200" dirty="0" smtClean="0"/>
          </a:p>
          <a:p>
            <a:pPr>
              <a:buNone/>
            </a:pPr>
            <a:r>
              <a:rPr lang="ru-RU" sz="3200" dirty="0" smtClean="0"/>
              <a:t>Гранулы </a:t>
            </a:r>
            <a:r>
              <a:rPr lang="ru-RU" sz="3200" dirty="0" smtClean="0"/>
              <a:t>могут быть покрыты оболочками.       В производстве гранул и при покрытии их  оболочками  применяют   вспомогательные вещества, описанные в статье "Таблетки".       Гранулы должны быть однородны  по  окраске,  если  нет  других   указаний в частных статьях.</a:t>
            </a:r>
            <a:endParaRPr lang="ru-RU" sz="32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142844" y="214290"/>
            <a:ext cx="8858312" cy="6429420"/>
          </a:xfrm>
        </p:spPr>
        <p:txBody>
          <a:bodyPr>
            <a:normAutofit/>
          </a:bodyPr>
          <a:lstStyle/>
          <a:p>
            <a:pPr>
              <a:buNone/>
            </a:pPr>
            <a:r>
              <a:rPr lang="ru-RU" sz="3200" dirty="0" smtClean="0"/>
              <a:t> Размер гранул  (определяемый  ситовым  анализом)  должен  быть   0,2-3 мм. Количество более мелких и более крупных гранул не должно   превышать в сумме 5%.       Содержание влаги должно быть указано в частных статьях.       Для определения содержания лекарственных  веществ  в  гранулах   берут навеску не менее чем из 10 г растертых гранул.       Отклонения в  содержании  лекарственных  веществ   не   должны   превышать +/- 10%, если нет других указаний в частных статьях.</a:t>
            </a:r>
            <a:endParaRPr lang="ru-RU" sz="3200"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142844" y="214290"/>
            <a:ext cx="8786874" cy="6500858"/>
          </a:xfrm>
        </p:spPr>
        <p:txBody>
          <a:bodyPr>
            <a:normAutofit/>
          </a:bodyPr>
          <a:lstStyle/>
          <a:p>
            <a:pPr>
              <a:buNone/>
            </a:pPr>
            <a:r>
              <a:rPr lang="ru-RU" sz="3200" dirty="0" smtClean="0">
                <a:solidFill>
                  <a:srgbClr val="FF0000"/>
                </a:solidFill>
              </a:rPr>
              <a:t>Испытание </a:t>
            </a:r>
            <a:r>
              <a:rPr lang="ru-RU" sz="3200" dirty="0" err="1" smtClean="0">
                <a:solidFill>
                  <a:srgbClr val="FF0000"/>
                </a:solidFill>
              </a:rPr>
              <a:t>распадаемости</a:t>
            </a:r>
            <a:r>
              <a:rPr lang="ru-RU" sz="3200" dirty="0" smtClean="0">
                <a:solidFill>
                  <a:srgbClr val="FF0000"/>
                </a:solidFill>
              </a:rPr>
              <a:t>  гранул  </a:t>
            </a:r>
            <a:r>
              <a:rPr lang="ru-RU" sz="3200" dirty="0" smtClean="0"/>
              <a:t>проводят  из  навески  0,5  г   согласно приложению 3  к статье "Таблетки" с использованием сетки   с размером отверстий 0,5 мм. Время </a:t>
            </a:r>
            <a:r>
              <a:rPr lang="ru-RU" sz="3200" dirty="0" err="1" smtClean="0"/>
              <a:t>распадаемости</a:t>
            </a:r>
            <a:r>
              <a:rPr lang="ru-RU" sz="3200" dirty="0" smtClean="0"/>
              <a:t> должно быть   указано в частных статьях. При отсутствии таких указаний гранулы   должны распадаться в течение не более 15 мин.       В частных статьях при необходимости вводят испытание гранул на   растворение в соответствии с приложением </a:t>
            </a:r>
            <a:r>
              <a:rPr lang="ru-RU" sz="3200" dirty="0" smtClean="0"/>
              <a:t>к </a:t>
            </a:r>
            <a:r>
              <a:rPr lang="ru-RU" sz="3200" dirty="0" smtClean="0"/>
              <a:t>статье "Таблетки".</a:t>
            </a:r>
            <a:endParaRPr lang="ru-RU" sz="32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214282" y="214290"/>
            <a:ext cx="8715436" cy="6429420"/>
          </a:xfrm>
        </p:spPr>
        <p:txBody>
          <a:bodyPr>
            <a:normAutofit/>
          </a:bodyPr>
          <a:lstStyle/>
          <a:p>
            <a:pPr>
              <a:buNone/>
            </a:pPr>
            <a:r>
              <a:rPr lang="ru-RU" sz="4000" b="1" dirty="0" smtClean="0">
                <a:solidFill>
                  <a:srgbClr val="FF0000"/>
                </a:solidFill>
              </a:rPr>
              <a:t>Упаковка.</a:t>
            </a:r>
            <a:r>
              <a:rPr lang="ru-RU" sz="4000" dirty="0" smtClean="0"/>
              <a:t> Гранулы     должны     выпускаться    в    упаковке,   предохраняющей   от   внешних   воздействий    и    обеспечивающей   стабильность в течение установленного срока годности.</a:t>
            </a:r>
            <a:r>
              <a:rPr lang="ru-RU" sz="4000" b="1" dirty="0" smtClean="0"/>
              <a:t>       </a:t>
            </a:r>
            <a:r>
              <a:rPr lang="ru-RU" sz="4000" b="1" dirty="0" smtClean="0">
                <a:solidFill>
                  <a:srgbClr val="FF0000"/>
                </a:solidFill>
              </a:rPr>
              <a:t>Хранение.</a:t>
            </a:r>
            <a:r>
              <a:rPr lang="ru-RU" sz="4000" dirty="0" smtClean="0"/>
              <a:t> В сухом и,  если необходимо,  прохладном, защищенном   от света месте.</a:t>
            </a:r>
            <a:endParaRPr lang="ru-RU" sz="400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214282" y="214290"/>
            <a:ext cx="8715436" cy="6286544"/>
          </a:xfrm>
        </p:spPr>
        <p:txBody>
          <a:bodyPr>
            <a:normAutofit/>
          </a:bodyPr>
          <a:lstStyle/>
          <a:p>
            <a:pPr>
              <a:buNone/>
            </a:pPr>
            <a:r>
              <a:rPr lang="ru-RU" sz="3200" b="1" dirty="0" smtClean="0">
                <a:solidFill>
                  <a:srgbClr val="FF0000"/>
                </a:solidFill>
              </a:rPr>
              <a:t>Капсулы</a:t>
            </a:r>
            <a:r>
              <a:rPr lang="ru-RU" sz="3200" dirty="0" smtClean="0"/>
              <a:t> -   дозированная  лекарственная  форма,  состоящая  из   </a:t>
            </a:r>
            <a:r>
              <a:rPr lang="ru-RU" sz="3200" dirty="0" err="1" smtClean="0"/>
              <a:t>лекарстенного</a:t>
            </a:r>
            <a:r>
              <a:rPr lang="ru-RU" sz="3200" dirty="0" smtClean="0"/>
              <a:t> </a:t>
            </a:r>
            <a:r>
              <a:rPr lang="ru-RU" sz="3200" dirty="0" smtClean="0"/>
              <a:t>средства, заключенного в оболочку.       </a:t>
            </a:r>
            <a:endParaRPr lang="ru-RU" sz="3200" dirty="0" smtClean="0"/>
          </a:p>
          <a:p>
            <a:pPr>
              <a:buNone/>
            </a:pPr>
            <a:r>
              <a:rPr lang="ru-RU" sz="3200" dirty="0" smtClean="0"/>
              <a:t>Капсулы </a:t>
            </a:r>
            <a:r>
              <a:rPr lang="ru-RU" sz="3200" dirty="0" smtClean="0"/>
              <a:t>предназначены   для   приема   внутрь,   а  также  для   ректального и вагинального способов введения.       </a:t>
            </a:r>
            <a:endParaRPr lang="ru-RU" sz="3200" dirty="0" smtClean="0"/>
          </a:p>
          <a:p>
            <a:pPr>
              <a:buNone/>
            </a:pPr>
            <a:r>
              <a:rPr lang="ru-RU" sz="3200" dirty="0" smtClean="0">
                <a:solidFill>
                  <a:srgbClr val="FF0000"/>
                </a:solidFill>
              </a:rPr>
              <a:t>Различают </a:t>
            </a:r>
            <a:r>
              <a:rPr lang="ru-RU" sz="3200" dirty="0" smtClean="0">
                <a:solidFill>
                  <a:srgbClr val="FF0000"/>
                </a:solidFill>
              </a:rPr>
              <a:t>два  типа  капсул:  </a:t>
            </a:r>
            <a:r>
              <a:rPr lang="ru-RU" sz="3200" dirty="0" smtClean="0"/>
              <a:t>твердые,  с крышечками (</a:t>
            </a:r>
            <a:r>
              <a:rPr lang="ru-RU" sz="3200" dirty="0" err="1" smtClean="0"/>
              <a:t>Сарsulae</a:t>
            </a:r>
            <a:r>
              <a:rPr lang="ru-RU" sz="3200" dirty="0" smtClean="0"/>
              <a:t>   </a:t>
            </a:r>
            <a:r>
              <a:rPr lang="ru-RU" sz="3200" dirty="0" err="1" smtClean="0"/>
              <a:t>durae</a:t>
            </a:r>
            <a:r>
              <a:rPr lang="ru-RU" sz="3200" dirty="0" smtClean="0"/>
              <a:t>  </a:t>
            </a:r>
            <a:r>
              <a:rPr lang="ru-RU" sz="3200" dirty="0" err="1" smtClean="0"/>
              <a:t>operculatae</a:t>
            </a:r>
            <a:r>
              <a:rPr lang="ru-RU" sz="3200" dirty="0" smtClean="0"/>
              <a:t>)  и  мягкие,  с  цельной  оболочкой   (</a:t>
            </a:r>
            <a:r>
              <a:rPr lang="ru-RU" sz="3200" dirty="0" err="1" smtClean="0"/>
              <a:t>Capsulae</a:t>
            </a:r>
            <a:r>
              <a:rPr lang="ru-RU" sz="3200" dirty="0" smtClean="0"/>
              <a:t>   </a:t>
            </a:r>
            <a:r>
              <a:rPr lang="ru-RU" sz="3200" dirty="0" err="1" smtClean="0"/>
              <a:t>molles</a:t>
            </a:r>
            <a:r>
              <a:rPr lang="ru-RU" sz="3200" dirty="0" smtClean="0"/>
              <a:t>).</a:t>
            </a:r>
            <a:endParaRPr lang="ru-RU" sz="3200"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214282" y="214290"/>
            <a:ext cx="8715436" cy="6429420"/>
          </a:xfrm>
        </p:spPr>
        <p:txBody>
          <a:bodyPr>
            <a:normAutofit fontScale="92500" lnSpcReduction="10000"/>
          </a:bodyPr>
          <a:lstStyle/>
          <a:p>
            <a:pPr>
              <a:buNone/>
            </a:pPr>
            <a:r>
              <a:rPr lang="ru-RU" dirty="0" smtClean="0"/>
              <a:t> </a:t>
            </a:r>
            <a:r>
              <a:rPr lang="ru-RU" sz="3200" dirty="0" smtClean="0"/>
              <a:t>Для получения капсульной оболочки используют желатин,  воду, а   также различные вспомогательные вещества (глицерин, сорбит, сахар,   двуокись титана,  кислотный красный 2С, </a:t>
            </a:r>
            <a:r>
              <a:rPr lang="ru-RU" sz="3200" dirty="0" err="1" smtClean="0"/>
              <a:t>тропеолин</a:t>
            </a:r>
            <a:r>
              <a:rPr lang="ru-RU" sz="3200" dirty="0" smtClean="0"/>
              <a:t> 0, метабисульфит   натрия  или  калия,  </a:t>
            </a:r>
            <a:r>
              <a:rPr lang="ru-RU" sz="3200" dirty="0" err="1" smtClean="0"/>
              <a:t>нипагин</a:t>
            </a:r>
            <a:r>
              <a:rPr lang="ru-RU" sz="3200" dirty="0" smtClean="0"/>
              <a:t>  и  др.),  разрешенные к медицинскому   применению.       Содержимое капсул   может   состоять   из   одного  или  более   лекарственных   веществ   с    возможным    введением    различных   вспомогательных  веществ,  разрешенных к медицинскому применению и   указанных  в  частных  статьях.  Содержимое  капсулы  может   быть   твердым, жидким или пастообразным.</a:t>
            </a:r>
            <a:endParaRPr lang="ru-RU" sz="3200"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142844" y="214290"/>
            <a:ext cx="8786874" cy="6429420"/>
          </a:xfrm>
        </p:spPr>
        <p:txBody>
          <a:bodyPr/>
          <a:lstStyle/>
          <a:p>
            <a:pPr>
              <a:buNone/>
            </a:pPr>
            <a:r>
              <a:rPr lang="ru-RU" sz="3200" dirty="0" smtClean="0"/>
              <a:t>Капсулы должны иметь гладкую  поверхность  без  повреждений  и   видимых воздушных и механических включений.       Твердые капсулы  имеют  форму  цилиндра   с   полусферическими   концами и  состоят из двух частей:  корпуса и крышечки;  обе части   должны свободно входить одна в другую, не образуя зазоров. Твердые   капсулы  могут иметь специальные </a:t>
            </a:r>
            <a:r>
              <a:rPr lang="ru-RU" sz="3200" dirty="0" smtClean="0"/>
              <a:t>канавки </a:t>
            </a:r>
            <a:r>
              <a:rPr lang="ru-RU" sz="3200" dirty="0" smtClean="0"/>
              <a:t>и выступы для обеспечения   "замка</a:t>
            </a:r>
            <a:r>
              <a:rPr lang="ru-RU" sz="3200" dirty="0" smtClean="0"/>
              <a:t>".</a:t>
            </a:r>
          </a:p>
          <a:p>
            <a:pPr>
              <a:buNone/>
            </a:pPr>
            <a:endParaRPr lang="ru-RU"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142844" y="214290"/>
            <a:ext cx="8786874" cy="6357982"/>
          </a:xfrm>
        </p:spPr>
        <p:txBody>
          <a:bodyPr/>
          <a:lstStyle/>
          <a:p>
            <a:pPr>
              <a:buNone/>
            </a:pPr>
            <a:r>
              <a:rPr lang="ru-RU" dirty="0" smtClean="0"/>
              <a:t> </a:t>
            </a:r>
            <a:r>
              <a:rPr lang="ru-RU" sz="3200" dirty="0" smtClean="0">
                <a:solidFill>
                  <a:srgbClr val="FF0000"/>
                </a:solidFill>
              </a:rPr>
              <a:t>Твердые капсулы  в  зависимости  от  вместимости изготавливают   восьми номеров - от 000 (наибольшего размера)  до  5  (наименьшего   размера):   </a:t>
            </a:r>
            <a:endParaRPr lang="ru-RU" dirty="0" smtClean="0">
              <a:solidFill>
                <a:srgbClr val="FF0000"/>
              </a:solidFill>
            </a:endParaRPr>
          </a:p>
          <a:p>
            <a:pPr>
              <a:buNone/>
            </a:pPr>
            <a:endParaRPr lang="ru-RU" dirty="0" smtClean="0"/>
          </a:p>
          <a:p>
            <a:pPr>
              <a:buNone/>
            </a:pPr>
            <a:r>
              <a:rPr lang="ru-RU" dirty="0" smtClean="0"/>
              <a:t> Номер       </a:t>
            </a:r>
            <a:r>
              <a:rPr lang="ru-RU" dirty="0" smtClean="0"/>
              <a:t>¦000  ¦ 00  ¦ 0   ¦ 1   ¦ 2  </a:t>
            </a:r>
            <a:r>
              <a:rPr lang="ru-RU" dirty="0" smtClean="0"/>
              <a:t>   ¦  </a:t>
            </a:r>
            <a:r>
              <a:rPr lang="ru-RU" dirty="0" smtClean="0"/>
              <a:t>3  </a:t>
            </a:r>
            <a:r>
              <a:rPr lang="ru-RU" dirty="0" smtClean="0"/>
              <a:t>  ¦ </a:t>
            </a:r>
            <a:r>
              <a:rPr lang="ru-RU" dirty="0" smtClean="0"/>
              <a:t>4 </a:t>
            </a:r>
            <a:r>
              <a:rPr lang="ru-RU" dirty="0" smtClean="0"/>
              <a:t>   </a:t>
            </a:r>
            <a:r>
              <a:rPr lang="ru-RU" dirty="0" smtClean="0"/>
              <a:t>¦ 5  </a:t>
            </a:r>
            <a:r>
              <a:rPr lang="ru-RU" dirty="0" smtClean="0"/>
              <a:t>¦</a:t>
            </a:r>
          </a:p>
          <a:p>
            <a:pPr>
              <a:buNone/>
            </a:pPr>
            <a:r>
              <a:rPr lang="ru-RU" dirty="0" smtClean="0"/>
              <a:t>Средняя       1,37  ¦0,95¦0,68¦0,5¦0,37</a:t>
            </a:r>
            <a:r>
              <a:rPr lang="ru-RU" dirty="0" smtClean="0"/>
              <a:t>¦ 0,3 </a:t>
            </a:r>
            <a:r>
              <a:rPr lang="ru-RU" dirty="0" smtClean="0"/>
              <a:t> </a:t>
            </a:r>
            <a:r>
              <a:rPr lang="ru-RU" dirty="0" smtClean="0"/>
              <a:t>¦</a:t>
            </a:r>
            <a:r>
              <a:rPr lang="ru-RU" dirty="0" smtClean="0"/>
              <a:t>0,21 ¦0,13</a:t>
            </a:r>
            <a:r>
              <a:rPr lang="ru-RU" dirty="0" smtClean="0"/>
              <a:t>¦</a:t>
            </a:r>
            <a:endParaRPr lang="ru-RU" dirty="0" smtClean="0"/>
          </a:p>
          <a:p>
            <a:pPr>
              <a:buNone/>
            </a:pPr>
            <a:r>
              <a:rPr lang="ru-RU" dirty="0" smtClean="0"/>
              <a:t>вместимость </a:t>
            </a:r>
          </a:p>
          <a:p>
            <a:pPr>
              <a:buNone/>
            </a:pPr>
            <a:r>
              <a:rPr lang="ru-RU" dirty="0" smtClean="0"/>
              <a:t>капсулы</a:t>
            </a:r>
            <a:r>
              <a:rPr lang="ru-RU" dirty="0" smtClean="0"/>
              <a:t>, </a:t>
            </a:r>
            <a:r>
              <a:rPr lang="ru-RU" dirty="0" smtClean="0"/>
              <a:t>мл</a:t>
            </a:r>
            <a:endParaRPr lang="ru-RU"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214282" y="285728"/>
            <a:ext cx="8715436" cy="6286544"/>
          </a:xfrm>
        </p:spPr>
        <p:txBody>
          <a:bodyPr>
            <a:normAutofit/>
          </a:bodyPr>
          <a:lstStyle/>
          <a:p>
            <a:pPr>
              <a:buNone/>
            </a:pPr>
            <a:r>
              <a:rPr lang="ru-RU" sz="3600" dirty="0" smtClean="0"/>
              <a:t>Мягкие капсулы имеют  сферическую,  яйцевидную,  продолговатую   или цилиндрическую форму с полусферическими концами, со швом и без   шва.  Капсулы могут быть различных размеров,  вместимостью до  1,5   мл.       Оболочка мягких капсул может быть  жесткой  или  эластичной  в   зависимости от содержания пластификаторов.</a:t>
            </a:r>
            <a:endParaRPr lang="ru-RU" sz="36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4294967295"/>
          </p:nvPr>
        </p:nvSpPr>
        <p:spPr>
          <a:xfrm>
            <a:off x="251520" y="188640"/>
            <a:ext cx="8640960" cy="6480720"/>
          </a:xfrm>
          <a:prstGeom prst="rect">
            <a:avLst/>
          </a:prstGeom>
        </p:spPr>
        <p:txBody>
          <a:bodyPr>
            <a:normAutofit fontScale="92500"/>
          </a:bodyPr>
          <a:lstStyle/>
          <a:p>
            <a:pPr marL="45720" indent="0">
              <a:buNone/>
            </a:pPr>
            <a:r>
              <a:rPr lang="ru-RU" sz="4400" b="1" i="1" dirty="0">
                <a:solidFill>
                  <a:srgbClr val="0000FF"/>
                </a:solidFill>
                <a:effectLst>
                  <a:outerShdw blurRad="38100" dist="38100" dir="2700000" algn="tl">
                    <a:srgbClr val="000000">
                      <a:alpha val="43137"/>
                    </a:srgbClr>
                  </a:outerShdw>
                </a:effectLst>
                <a:latin typeface="Times New Roman" pitchFamily="18" charset="0"/>
                <a:cs typeface="Times New Roman" pitchFamily="18" charset="0"/>
              </a:rPr>
              <a:t>Студент должен знать: </a:t>
            </a:r>
            <a:endParaRPr lang="ru-RU" sz="4400" b="1" i="1" dirty="0" smtClean="0">
              <a:solidFill>
                <a:srgbClr val="0000FF"/>
              </a:solidFill>
              <a:effectLst>
                <a:outerShdw blurRad="38100" dist="38100" dir="2700000" algn="tl">
                  <a:srgbClr val="000000">
                    <a:alpha val="43137"/>
                  </a:srgbClr>
                </a:outerShdw>
              </a:effectLst>
              <a:latin typeface="Times New Roman" pitchFamily="18" charset="0"/>
              <a:cs typeface="Times New Roman" pitchFamily="18" charset="0"/>
            </a:endParaRPr>
          </a:p>
          <a:p>
            <a:pPr marL="45720" indent="0">
              <a:buNone/>
            </a:pPr>
            <a:r>
              <a:rPr lang="ru-RU" sz="3600" b="1" dirty="0" smtClean="0">
                <a:solidFill>
                  <a:schemeClr val="tx1"/>
                </a:solidFill>
                <a:latin typeface="Times New Roman" pitchFamily="18" charset="0"/>
                <a:cs typeface="Times New Roman" pitchFamily="18" charset="0"/>
              </a:rPr>
              <a:t>нормативно-правовую </a:t>
            </a:r>
            <a:r>
              <a:rPr lang="ru-RU" sz="3600" b="1" dirty="0">
                <a:solidFill>
                  <a:schemeClr val="tx1"/>
                </a:solidFill>
                <a:latin typeface="Times New Roman" pitchFamily="18" charset="0"/>
                <a:cs typeface="Times New Roman" pitchFamily="18" charset="0"/>
              </a:rPr>
              <a:t>базу по изготовлению лекарственных форм и внутриаптечному контролю; </a:t>
            </a:r>
            <a:endParaRPr lang="ru-RU" sz="3600" b="1" dirty="0" smtClean="0">
              <a:solidFill>
                <a:schemeClr val="tx1"/>
              </a:solidFill>
              <a:latin typeface="Times New Roman" pitchFamily="18" charset="0"/>
              <a:cs typeface="Times New Roman" pitchFamily="18" charset="0"/>
            </a:endParaRPr>
          </a:p>
          <a:p>
            <a:pPr marL="45720" indent="0">
              <a:buNone/>
            </a:pPr>
            <a:r>
              <a:rPr lang="ru-RU" sz="3600" b="1" dirty="0" smtClean="0">
                <a:solidFill>
                  <a:schemeClr val="tx1"/>
                </a:solidFill>
                <a:latin typeface="Times New Roman" pitchFamily="18" charset="0"/>
                <a:cs typeface="Times New Roman" pitchFamily="18" charset="0"/>
              </a:rPr>
              <a:t>физико-химические </a:t>
            </a:r>
            <a:r>
              <a:rPr lang="ru-RU" sz="3600" b="1" dirty="0">
                <a:solidFill>
                  <a:schemeClr val="tx1"/>
                </a:solidFill>
                <a:latin typeface="Times New Roman" pitchFamily="18" charset="0"/>
                <a:cs typeface="Times New Roman" pitchFamily="18" charset="0"/>
              </a:rPr>
              <a:t>свойства лекарственных средств;</a:t>
            </a:r>
          </a:p>
          <a:p>
            <a:pPr marL="45720" indent="0">
              <a:buNone/>
            </a:pPr>
            <a:r>
              <a:rPr lang="ru-RU" sz="3600" b="1" dirty="0" smtClean="0">
                <a:solidFill>
                  <a:schemeClr val="tx1"/>
                </a:solidFill>
                <a:latin typeface="Times New Roman" pitchFamily="18" charset="0"/>
                <a:cs typeface="Times New Roman" pitchFamily="18" charset="0"/>
              </a:rPr>
              <a:t>методы </a:t>
            </a:r>
            <a:r>
              <a:rPr lang="ru-RU" sz="3600" b="1" dirty="0">
                <a:solidFill>
                  <a:schemeClr val="tx1"/>
                </a:solidFill>
                <a:latin typeface="Times New Roman" pitchFamily="18" charset="0"/>
                <a:cs typeface="Times New Roman" pitchFamily="18" charset="0"/>
              </a:rPr>
              <a:t>анализа лекарственных средств; </a:t>
            </a:r>
            <a:endParaRPr lang="ru-RU" sz="3600" b="1" dirty="0" smtClean="0">
              <a:solidFill>
                <a:schemeClr val="tx1"/>
              </a:solidFill>
              <a:latin typeface="Times New Roman" pitchFamily="18" charset="0"/>
              <a:cs typeface="Times New Roman" pitchFamily="18" charset="0"/>
            </a:endParaRPr>
          </a:p>
          <a:p>
            <a:pPr marL="45720" indent="0">
              <a:buNone/>
            </a:pPr>
            <a:r>
              <a:rPr lang="ru-RU" sz="3600" b="1" dirty="0" smtClean="0">
                <a:solidFill>
                  <a:schemeClr val="tx1"/>
                </a:solidFill>
                <a:latin typeface="Times New Roman" pitchFamily="18" charset="0"/>
                <a:cs typeface="Times New Roman" pitchFamily="18" charset="0"/>
              </a:rPr>
              <a:t>виды </a:t>
            </a:r>
            <a:r>
              <a:rPr lang="ru-RU" sz="3600" b="1" dirty="0">
                <a:solidFill>
                  <a:schemeClr val="tx1"/>
                </a:solidFill>
                <a:latin typeface="Times New Roman" pitchFamily="18" charset="0"/>
                <a:cs typeface="Times New Roman" pitchFamily="18" charset="0"/>
              </a:rPr>
              <a:t>внутриаптечного контроля; правила оформления лекарственных средств к отпуску</a:t>
            </a:r>
          </a:p>
          <a:p>
            <a:pPr marL="45720" indent="0">
              <a:buNone/>
            </a:pPr>
            <a:r>
              <a:rPr lang="ru-RU" sz="3600" b="1" dirty="0" smtClean="0">
                <a:solidFill>
                  <a:schemeClr val="tx1"/>
                </a:solidFill>
                <a:latin typeface="Times New Roman" pitchFamily="18" charset="0"/>
                <a:cs typeface="Times New Roman" pitchFamily="18" charset="0"/>
              </a:rPr>
              <a:t>       </a:t>
            </a:r>
            <a:endParaRPr lang="ru-RU" sz="3600" b="1" dirty="0">
              <a:solidFill>
                <a:schemeClr val="tx1"/>
              </a:solidFill>
              <a:latin typeface="Times New Roman" pitchFamily="18" charset="0"/>
              <a:cs typeface="Times New Roman" pitchFamily="18" charset="0"/>
            </a:endParaRPr>
          </a:p>
          <a:p>
            <a:endParaRPr lang="ru-RU" sz="2800" dirty="0"/>
          </a:p>
        </p:txBody>
      </p:sp>
    </p:spTree>
    <p:extLst>
      <p:ext uri="{BB962C8B-B14F-4D97-AF65-F5344CB8AC3E}">
        <p14:creationId xmlns="" xmlns:p14="http://schemas.microsoft.com/office/powerpoint/2010/main" val="251124555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214282" y="285728"/>
            <a:ext cx="8715436" cy="6286544"/>
          </a:xfrm>
        </p:spPr>
        <p:txBody>
          <a:bodyPr>
            <a:normAutofit fontScale="92500" lnSpcReduction="10000"/>
          </a:bodyPr>
          <a:lstStyle/>
          <a:p>
            <a:pPr>
              <a:buNone/>
            </a:pPr>
            <a:r>
              <a:rPr lang="ru-RU" b="1" dirty="0" smtClean="0">
                <a:solidFill>
                  <a:srgbClr val="FF0000"/>
                </a:solidFill>
              </a:rPr>
              <a:t>Определение средней  массы.</a:t>
            </a:r>
            <a:r>
              <a:rPr lang="ru-RU" dirty="0" smtClean="0">
                <a:solidFill>
                  <a:srgbClr val="FF0000"/>
                </a:solidFill>
              </a:rPr>
              <a:t>  </a:t>
            </a:r>
            <a:r>
              <a:rPr lang="ru-RU" dirty="0" smtClean="0"/>
              <a:t>Для  определения  средней   массы   взвешивают  вместе 20 невскрытых капсул и определяют среднюю массу   капсулы.  Затем взвешивают каждую капсулу отдельно и сравнивают со   средней массой капсулы.  Отклонение массы каждой капсулы не должно   превышать +/-10%   от средней массы.  Затем осторожно вскрывают те   же  20  капсул,  удаляют  как можно полнее содержимое и взвешивают   каждую оболочку.  Для мягких капсул  с  жидким  или  пастообразным   содержимым оболочку перед взвешиванием промывают эфиром или другим   подходящим растворителем с последующим удалением  растворителя  на   воздухе.  Определяют  среднюю массу содержимого капсулы.  Если нет   других указаний в частных статьях,  отклонение  массы  содержимого   каждой  капсулы  от  средней массы не должно превышать +/-10%,  за   исключением двух  капсул,  в  которых  допускается  отклонение  до   +/-25%.</a:t>
            </a:r>
            <a:endParaRPr lang="ru-RU"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214282" y="214290"/>
            <a:ext cx="8715436" cy="6357982"/>
          </a:xfrm>
        </p:spPr>
        <p:txBody>
          <a:bodyPr>
            <a:noAutofit/>
          </a:bodyPr>
          <a:lstStyle/>
          <a:p>
            <a:pPr>
              <a:buNone/>
            </a:pPr>
            <a:r>
              <a:rPr lang="ru-RU" sz="2800" dirty="0" smtClean="0"/>
              <a:t>Если более 2 капсул,  но  не  более  6,  имеют  отклонения  от   средней  массы  в пределах от 10 до 25%,  то определяют содержимое   каждой капсулы и среднюю массу  содержимого  60  капсул,  взяв  40   капсул  дополнительно.  Не  более  шести  капсул из 60 могут иметь   отклонения от средней массы более +/-10% и не должно быть ни одной   капсулы, имеющей отклонение в массе содержимого более +/-25%.       Содержимое 20 или 60  капсул  используют  для  количественного   определения    лекарственных   веществ   и   других   показателей,   приведенных в частных статьях.</a:t>
            </a:r>
            <a:endParaRPr lang="ru-RU" sz="2800"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214282" y="142852"/>
            <a:ext cx="8715436" cy="6500858"/>
          </a:xfrm>
        </p:spPr>
        <p:txBody>
          <a:bodyPr/>
          <a:lstStyle/>
          <a:p>
            <a:pPr>
              <a:buNone/>
            </a:pPr>
            <a:r>
              <a:rPr lang="ru-RU" b="1" dirty="0" smtClean="0"/>
              <a:t> </a:t>
            </a:r>
            <a:r>
              <a:rPr lang="ru-RU" sz="2800" b="1" dirty="0" smtClean="0">
                <a:solidFill>
                  <a:srgbClr val="FF0000"/>
                </a:solidFill>
              </a:rPr>
              <a:t>Определение однородности дозирования.</a:t>
            </a:r>
            <a:r>
              <a:rPr lang="ru-RU" sz="2800" dirty="0" smtClean="0">
                <a:solidFill>
                  <a:srgbClr val="FF0000"/>
                </a:solidFill>
              </a:rPr>
              <a:t>  </a:t>
            </a:r>
            <a:r>
              <a:rPr lang="ru-RU" sz="2800" dirty="0" smtClean="0"/>
              <a:t>Для капсул,  содержащих   0,05  г  и  менее  лекарственного  вещества,  проводят   испытание   однородности  дозирования  согласно  статье "Таблетки",   если нет других указаний в частных статьях.       </a:t>
            </a:r>
            <a:endParaRPr lang="ru-RU" sz="2800" dirty="0" smtClean="0"/>
          </a:p>
          <a:p>
            <a:pPr>
              <a:buNone/>
            </a:pPr>
            <a:r>
              <a:rPr lang="ru-RU" sz="2800" b="1" dirty="0" smtClean="0">
                <a:solidFill>
                  <a:srgbClr val="FF0000"/>
                </a:solidFill>
              </a:rPr>
              <a:t>Распадаемость</a:t>
            </a:r>
            <a:r>
              <a:rPr lang="ru-RU" sz="2800" b="1" dirty="0" smtClean="0">
                <a:solidFill>
                  <a:srgbClr val="FF0000"/>
                </a:solidFill>
              </a:rPr>
              <a:t>.</a:t>
            </a:r>
            <a:r>
              <a:rPr lang="ru-RU" sz="2800" dirty="0" smtClean="0"/>
              <a:t> Капсулы,    предназначенные   для   внутреннего   применения,    должны    распадаться    или     растворяться     в   </a:t>
            </a:r>
            <a:r>
              <a:rPr lang="ru-RU" sz="2800" dirty="0" err="1" smtClean="0"/>
              <a:t>желудочно</a:t>
            </a:r>
            <a:r>
              <a:rPr lang="ru-RU" sz="2800" dirty="0" smtClean="0"/>
              <a:t> -  кишечном  тракте.  Определение </a:t>
            </a:r>
            <a:r>
              <a:rPr lang="ru-RU" sz="2800" dirty="0" err="1" smtClean="0"/>
              <a:t>распадаемости</a:t>
            </a:r>
            <a:r>
              <a:rPr lang="ru-RU" sz="2800" dirty="0" smtClean="0"/>
              <a:t> проводят   согласно статье "Таблетки". Если в частных статьях   нет других указаний, капсулы должны распадаться в течение не более   20 мин.</a:t>
            </a:r>
            <a:endParaRPr lang="ru-RU" sz="2800"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142844" y="214290"/>
            <a:ext cx="8786874" cy="6429420"/>
          </a:xfrm>
        </p:spPr>
        <p:txBody>
          <a:bodyPr>
            <a:normAutofit/>
          </a:bodyPr>
          <a:lstStyle/>
          <a:p>
            <a:pPr>
              <a:buNone/>
            </a:pPr>
            <a:r>
              <a:rPr lang="ru-RU" sz="3600" b="1" dirty="0" smtClean="0">
                <a:solidFill>
                  <a:srgbClr val="FF0000"/>
                </a:solidFill>
              </a:rPr>
              <a:t>Растворение.</a:t>
            </a:r>
            <a:r>
              <a:rPr lang="ru-RU" sz="3600" dirty="0" smtClean="0"/>
              <a:t> Определяют  согласно   статье   "Таблетки", если нет других указаний в частных статьях.       </a:t>
            </a:r>
            <a:endParaRPr lang="ru-RU" sz="3600" dirty="0" smtClean="0"/>
          </a:p>
          <a:p>
            <a:pPr>
              <a:buNone/>
            </a:pPr>
            <a:endParaRPr lang="ru-RU" sz="3600" b="1" dirty="0" smtClean="0"/>
          </a:p>
          <a:p>
            <a:pPr>
              <a:buNone/>
            </a:pPr>
            <a:r>
              <a:rPr lang="ru-RU" sz="3600" b="1" dirty="0" smtClean="0">
                <a:solidFill>
                  <a:srgbClr val="FF0000"/>
                </a:solidFill>
              </a:rPr>
              <a:t>Хранение</a:t>
            </a:r>
            <a:r>
              <a:rPr lang="ru-RU" sz="3600" b="1" dirty="0" smtClean="0">
                <a:solidFill>
                  <a:srgbClr val="FF0000"/>
                </a:solidFill>
              </a:rPr>
              <a:t>.</a:t>
            </a:r>
            <a:r>
              <a:rPr lang="ru-RU" sz="3600" dirty="0" smtClean="0"/>
              <a:t> В  упаковке,  обеспечивающей  стабильность в течение   установленного срока годности и,  если  необходимо,  в  прохладном   месте.</a:t>
            </a:r>
            <a:endParaRPr lang="ru-RU" sz="3600"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142844" y="142852"/>
            <a:ext cx="8786874" cy="6572296"/>
          </a:xfrm>
        </p:spPr>
        <p:txBody>
          <a:bodyPr>
            <a:normAutofit/>
          </a:bodyPr>
          <a:lstStyle/>
          <a:p>
            <a:pPr>
              <a:buNone/>
            </a:pPr>
            <a:endParaRPr lang="ru-RU" sz="3600" b="1" dirty="0" smtClean="0"/>
          </a:p>
          <a:p>
            <a:pPr>
              <a:buNone/>
            </a:pPr>
            <a:r>
              <a:rPr lang="ru-RU" sz="3600" b="1" dirty="0" smtClean="0">
                <a:solidFill>
                  <a:srgbClr val="FF0000"/>
                </a:solidFill>
              </a:rPr>
              <a:t>Таблетки</a:t>
            </a:r>
            <a:r>
              <a:rPr lang="ru-RU" sz="3600" b="1" dirty="0" smtClean="0"/>
              <a:t> </a:t>
            </a:r>
            <a:r>
              <a:rPr lang="ru-RU" sz="3600" b="1" dirty="0" smtClean="0"/>
              <a:t>-</a:t>
            </a:r>
            <a:r>
              <a:rPr lang="ru-RU" sz="3600" dirty="0" smtClean="0"/>
              <a:t>   дозированная   лекарственная   форма,  получаемая   прессованием   лекарственных    или    смеси    лекарственных    и   вспомогательных    веществ,   предназначенная   для   внутреннего,   наружного,  </a:t>
            </a:r>
            <a:r>
              <a:rPr lang="ru-RU" sz="3600" dirty="0" err="1" smtClean="0"/>
              <a:t>сублингвального</a:t>
            </a:r>
            <a:r>
              <a:rPr lang="ru-RU" sz="3600" dirty="0" smtClean="0"/>
              <a:t>,  имплантационного или парентерального   применения.</a:t>
            </a:r>
            <a:endParaRPr lang="ru-RU" sz="3600"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214282" y="214290"/>
            <a:ext cx="8715436" cy="6429420"/>
          </a:xfrm>
        </p:spPr>
        <p:txBody>
          <a:bodyPr>
            <a:normAutofit fontScale="92500"/>
          </a:bodyPr>
          <a:lstStyle/>
          <a:p>
            <a:pPr>
              <a:buNone/>
            </a:pPr>
            <a:r>
              <a:rPr lang="ru-RU" dirty="0" smtClean="0"/>
              <a:t> </a:t>
            </a:r>
            <a:r>
              <a:rPr lang="ru-RU" sz="3600" dirty="0" smtClean="0"/>
              <a:t>Таблетки, покрытые  оболочкой,   получают   наращиванием   или   прессованием.       Таблетки должны иметь круглую или иную форму,  с плоскими  или   двояковыпуклыми поверхностями,  цельными  краями.  Если  в частных   статьях нет  других  указаний,  поверхность  таблетки  должна быть   гладкой,  однородной,  на  поверхности  могут   быть   надписи   и   обозначения;  таблетки  диаметром  9 мм и более должны иметь риску   (насечку).</a:t>
            </a:r>
            <a:endParaRPr lang="ru-RU" sz="3600"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a:xfrm>
            <a:off x="142844" y="214290"/>
            <a:ext cx="8786874" cy="6357982"/>
          </a:xfrm>
        </p:spPr>
        <p:txBody>
          <a:bodyPr>
            <a:normAutofit fontScale="92500" lnSpcReduction="10000"/>
          </a:bodyPr>
          <a:lstStyle/>
          <a:p>
            <a:pPr>
              <a:buNone/>
            </a:pPr>
            <a:r>
              <a:rPr lang="ru-RU" dirty="0" smtClean="0"/>
              <a:t> </a:t>
            </a:r>
            <a:r>
              <a:rPr lang="ru-RU" sz="3200" dirty="0" smtClean="0"/>
              <a:t>Таблетки для  парентерального  применения   должны   полностью   растворяться и отвечать требованиям стерильности.       В зависимости от </a:t>
            </a:r>
            <a:r>
              <a:rPr lang="ru-RU" sz="3200" dirty="0" err="1" smtClean="0"/>
              <a:t>физико</a:t>
            </a:r>
            <a:r>
              <a:rPr lang="ru-RU" sz="3200" dirty="0" smtClean="0"/>
              <a:t>  -  химических  свойств  лекарственных   веществ,  их  дозировки  и  метода  получения  применяют связующие   вещества,  разбавители,  разрыхлители,  скользящие  и  смазывающие   вещества,  красители,  </a:t>
            </a:r>
            <a:r>
              <a:rPr lang="ru-RU" sz="3200" dirty="0" err="1" smtClean="0"/>
              <a:t>корригенты</a:t>
            </a:r>
            <a:r>
              <a:rPr lang="ru-RU" sz="3200" dirty="0" smtClean="0"/>
              <a:t>  и другие группы вспомогательных   веществ, разрешенные к медицинскому применению.       Связующие вещества  применяют  для  грануляции  и  обеспечения   необходимой прочности таблеток при прессовании.</a:t>
            </a:r>
            <a:endParaRPr lang="ru-RU"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0" y="142852"/>
            <a:ext cx="8929718" cy="6500858"/>
          </a:xfrm>
        </p:spPr>
        <p:txBody>
          <a:bodyPr/>
          <a:lstStyle/>
          <a:p>
            <a:pPr>
              <a:buNone/>
            </a:pPr>
            <a:r>
              <a:rPr lang="ru-RU" dirty="0" smtClean="0"/>
              <a:t>Для обеспечения  необходимой массы таблеток,  если в их состав   входят   малые   количества   лекарственных   веществ,   применяют   разбавители.  С целью улучшения </a:t>
            </a:r>
            <a:r>
              <a:rPr lang="ru-RU" dirty="0" err="1" smtClean="0"/>
              <a:t>биодоступности</a:t>
            </a:r>
            <a:r>
              <a:rPr lang="ru-RU" dirty="0" smtClean="0"/>
              <a:t> </a:t>
            </a:r>
            <a:r>
              <a:rPr lang="ru-RU" dirty="0" err="1" smtClean="0"/>
              <a:t>труднорастворимых</a:t>
            </a:r>
            <a:r>
              <a:rPr lang="ru-RU" dirty="0" smtClean="0"/>
              <a:t> и   гидрофобных   лекарственных   веществ   применяют    в    основном   </a:t>
            </a:r>
            <a:r>
              <a:rPr lang="ru-RU" dirty="0" err="1" smtClean="0"/>
              <a:t>водорастворимые</a:t>
            </a:r>
            <a:r>
              <a:rPr lang="ru-RU" dirty="0" smtClean="0"/>
              <a:t> разбавители.       Разрыхлители применяют     для     обеспечения     необходимой   </a:t>
            </a:r>
            <a:r>
              <a:rPr lang="ru-RU" dirty="0" err="1" smtClean="0"/>
              <a:t>распадаемости</a:t>
            </a:r>
            <a:r>
              <a:rPr lang="ru-RU" dirty="0" smtClean="0"/>
              <a:t> таблеток или растворения лекарственных веществ.       Скользящие и  смазывающие  вещества  применяют  для  улучшения   текучести  </a:t>
            </a:r>
            <a:r>
              <a:rPr lang="ru-RU" dirty="0" err="1" smtClean="0"/>
              <a:t>таблетируемых</a:t>
            </a:r>
            <a:r>
              <a:rPr lang="ru-RU" dirty="0" smtClean="0"/>
              <a:t> смесей и уменьшения прилипания таблеток к   прессующим поверхностям.       Красители и   </a:t>
            </a:r>
            <a:r>
              <a:rPr lang="ru-RU" dirty="0" err="1" smtClean="0"/>
              <a:t>корригенты</a:t>
            </a:r>
            <a:r>
              <a:rPr lang="ru-RU" dirty="0" smtClean="0"/>
              <a:t>   применяют  для  придания  таблеткам   необходимого цвета и вкуса.</a:t>
            </a:r>
            <a:endParaRPr lang="ru-RU"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142844" y="214290"/>
            <a:ext cx="8786874" cy="6500858"/>
          </a:xfrm>
        </p:spPr>
        <p:txBody>
          <a:bodyPr>
            <a:normAutofit fontScale="92500" lnSpcReduction="10000"/>
          </a:bodyPr>
          <a:lstStyle/>
          <a:p>
            <a:pPr>
              <a:buNone/>
            </a:pPr>
            <a:r>
              <a:rPr lang="ru-RU" dirty="0" smtClean="0"/>
              <a:t> В качестве   вспомогательных   веществ  используют  </a:t>
            </a:r>
            <a:r>
              <a:rPr lang="ru-RU" dirty="0" err="1" smtClean="0"/>
              <a:t>альгиновую</a:t>
            </a:r>
            <a:r>
              <a:rPr lang="ru-RU" dirty="0" smtClean="0"/>
              <a:t>   кислоту     и     ее     натриевую     соль,      ацетилцеллюлозу,   </a:t>
            </a:r>
            <a:r>
              <a:rPr lang="ru-RU" dirty="0" err="1" smtClean="0"/>
              <a:t>ацетилфталилцеллюлозу</a:t>
            </a:r>
            <a:r>
              <a:rPr lang="ru-RU" dirty="0" smtClean="0"/>
              <a:t> и ее натриевую соль,  </a:t>
            </a:r>
            <a:r>
              <a:rPr lang="ru-RU" dirty="0" err="1" smtClean="0"/>
              <a:t>аэросил</a:t>
            </a:r>
            <a:r>
              <a:rPr lang="ru-RU" dirty="0" smtClean="0"/>
              <a:t>,  воду,  воск,   </a:t>
            </a:r>
            <a:r>
              <a:rPr lang="ru-RU" dirty="0" err="1" smtClean="0"/>
              <a:t>гликоколь</a:t>
            </a:r>
            <a:r>
              <a:rPr lang="ru-RU" dirty="0" smtClean="0"/>
              <a:t>,  глюкозу,  декстрин,  желатин,   индигокармин,   какао,   кальция    карбонат,   кальция   фосфат   </a:t>
            </a:r>
            <a:r>
              <a:rPr lang="ru-RU" dirty="0" err="1" smtClean="0"/>
              <a:t>двузамещенный</a:t>
            </a:r>
            <a:r>
              <a:rPr lang="ru-RU" dirty="0" smtClean="0"/>
              <a:t>,   каолин,   </a:t>
            </a:r>
            <a:r>
              <a:rPr lang="ru-RU" dirty="0" err="1" smtClean="0"/>
              <a:t>карбоксиметилцеллюлозу</a:t>
            </a:r>
            <a:r>
              <a:rPr lang="ru-RU" dirty="0" smtClean="0"/>
              <a:t> и ее натриевую соль,  кислотный красный 2С,   кислоту   винную,  кислоту  лимонную,  кислоту  стеариновую  и  ее   кальциевую и магниевую  соли,  крахмал,  магния  карбонат,  магния   окись,    </a:t>
            </a:r>
            <a:r>
              <a:rPr lang="ru-RU" dirty="0" err="1" smtClean="0"/>
              <a:t>маннит</a:t>
            </a:r>
            <a:r>
              <a:rPr lang="ru-RU" dirty="0" smtClean="0"/>
              <a:t>,    масло    вазелиновое,   масло   растительное,   </a:t>
            </a:r>
            <a:r>
              <a:rPr lang="ru-RU" dirty="0" err="1" smtClean="0"/>
              <a:t>метилцеллюлозу</a:t>
            </a:r>
            <a:r>
              <a:rPr lang="ru-RU" dirty="0" smtClean="0"/>
              <a:t>,  микрокристаллическую целлюлозу,  муку  пшеничную,   натрия    гидрокарбонат,   натрия   хлорид,   </a:t>
            </a:r>
            <a:r>
              <a:rPr lang="ru-RU" dirty="0" err="1" smtClean="0"/>
              <a:t>оксипропилцеллюлозу</a:t>
            </a:r>
            <a:r>
              <a:rPr lang="ru-RU" dirty="0" smtClean="0"/>
              <a:t>,   </a:t>
            </a:r>
            <a:r>
              <a:rPr lang="ru-RU" dirty="0" err="1" smtClean="0"/>
              <a:t>оксипропилметилцеллюлозу</a:t>
            </a:r>
            <a:r>
              <a:rPr lang="ru-RU" dirty="0" smtClean="0"/>
              <a:t>,  </a:t>
            </a:r>
            <a:r>
              <a:rPr lang="ru-RU" dirty="0" err="1" smtClean="0"/>
              <a:t>поливинилпирролидон</a:t>
            </a:r>
            <a:r>
              <a:rPr lang="ru-RU" dirty="0" smtClean="0"/>
              <a:t>, </a:t>
            </a:r>
            <a:r>
              <a:rPr lang="ru-RU" dirty="0" err="1" smtClean="0"/>
              <a:t>полиэтиленгликоль</a:t>
            </a:r>
            <a:r>
              <a:rPr lang="ru-RU" dirty="0" smtClean="0"/>
              <a:t>,   природные   камеди,  </a:t>
            </a:r>
            <a:r>
              <a:rPr lang="ru-RU" dirty="0" err="1" smtClean="0"/>
              <a:t>руберозум</a:t>
            </a:r>
            <a:r>
              <a:rPr lang="ru-RU" dirty="0" smtClean="0"/>
              <a:t>,  сахар,  сахар  молочный,  сорбит,   твин-80,  титана двуокись,  </a:t>
            </a:r>
            <a:r>
              <a:rPr lang="ru-RU" dirty="0" err="1" smtClean="0"/>
              <a:t>тропеолин</a:t>
            </a:r>
            <a:r>
              <a:rPr lang="ru-RU" dirty="0" smtClean="0"/>
              <a:t>  0,  </a:t>
            </a:r>
            <a:r>
              <a:rPr lang="ru-RU" dirty="0" err="1" smtClean="0"/>
              <a:t>флаворозум</a:t>
            </a:r>
            <a:r>
              <a:rPr lang="ru-RU" dirty="0" smtClean="0"/>
              <a:t>,  </a:t>
            </a:r>
            <a:r>
              <a:rPr lang="ru-RU" dirty="0" err="1" smtClean="0"/>
              <a:t>церулезум</a:t>
            </a:r>
            <a:r>
              <a:rPr lang="ru-RU" dirty="0" smtClean="0"/>
              <a:t>,   этиловый спирт, </a:t>
            </a:r>
            <a:r>
              <a:rPr lang="ru-RU" dirty="0" err="1" smtClean="0"/>
              <a:t>этилцеллюлозу</a:t>
            </a:r>
            <a:r>
              <a:rPr lang="ru-RU" dirty="0" smtClean="0"/>
              <a:t>, шеллак и другие вещества.</a:t>
            </a:r>
            <a:endParaRPr lang="ru-RU"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142844" y="214290"/>
            <a:ext cx="8786874" cy="6357982"/>
          </a:xfrm>
        </p:spPr>
        <p:txBody>
          <a:bodyPr>
            <a:normAutofit/>
          </a:bodyPr>
          <a:lstStyle/>
          <a:p>
            <a:pPr>
              <a:buNone/>
            </a:pPr>
            <a:r>
              <a:rPr lang="ru-RU" sz="3200" dirty="0" smtClean="0"/>
              <a:t> </a:t>
            </a:r>
            <a:r>
              <a:rPr lang="ru-RU" sz="3200" b="1" dirty="0" smtClean="0"/>
              <a:t>Таблетки должны   обладать    достаточной    прочностью    при   механических  воздействиях</a:t>
            </a:r>
            <a:r>
              <a:rPr lang="ru-RU" sz="3200" dirty="0" smtClean="0"/>
              <a:t> в процессе упаковки,  транспортировки и   хранения.  Прочность на истирание должна быть  не  менее  97%  при   испытании  согласно   приложению  2.    Для   таблеток,   покрытых   оболочкой, прочность на истирание не проверяется.       Таблетки, предназначенные для внутреннего  применения,  должны   распадаться или растворяться в </a:t>
            </a:r>
            <a:r>
              <a:rPr lang="ru-RU" sz="3200" dirty="0" err="1" smtClean="0"/>
              <a:t>желудочно</a:t>
            </a:r>
            <a:r>
              <a:rPr lang="ru-RU" sz="3200" dirty="0" smtClean="0"/>
              <a:t> - кишечном тракте.</a:t>
            </a:r>
            <a:endParaRPr lang="ru-RU" sz="32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4294967295"/>
          </p:nvPr>
        </p:nvSpPr>
        <p:spPr>
          <a:xfrm>
            <a:off x="179512" y="188640"/>
            <a:ext cx="8784976" cy="6552728"/>
          </a:xfrm>
          <a:prstGeom prst="rect">
            <a:avLst/>
          </a:prstGeom>
        </p:spPr>
        <p:txBody>
          <a:bodyPr>
            <a:normAutofit/>
          </a:bodyPr>
          <a:lstStyle/>
          <a:p>
            <a:pPr marL="45720" indent="0">
              <a:buNone/>
            </a:pPr>
            <a:r>
              <a:rPr lang="ru-RU" sz="4400" b="1" i="1" dirty="0">
                <a:solidFill>
                  <a:srgbClr val="0000FF"/>
                </a:solidFill>
                <a:effectLst>
                  <a:outerShdw blurRad="38100" dist="38100" dir="2700000" algn="tl">
                    <a:srgbClr val="000000">
                      <a:alpha val="43137"/>
                    </a:srgbClr>
                  </a:outerShdw>
                </a:effectLst>
              </a:rPr>
              <a:t>Студент должен уметь:</a:t>
            </a:r>
          </a:p>
          <a:p>
            <a:pPr marL="45720" indent="0">
              <a:buNone/>
            </a:pPr>
            <a:r>
              <a:rPr lang="ru-RU" sz="4000" b="1" dirty="0"/>
              <a:t>проводить обязательные виды внутриаптечного контроля качества лекарственных средств, регистрировать результаты контроля, упаковывать и оформлять лекарственные средства к отпуску, пользоваться нормативной документацией;</a:t>
            </a:r>
          </a:p>
          <a:p>
            <a:pPr marL="45720" indent="0">
              <a:buNone/>
            </a:pPr>
            <a:endParaRPr lang="ru-RU" b="1" dirty="0"/>
          </a:p>
          <a:p>
            <a:endParaRPr lang="ru-RU" dirty="0"/>
          </a:p>
        </p:txBody>
      </p:sp>
    </p:spTree>
    <p:extLst>
      <p:ext uri="{BB962C8B-B14F-4D97-AF65-F5344CB8AC3E}">
        <p14:creationId xmlns="" xmlns:p14="http://schemas.microsoft.com/office/powerpoint/2010/main" val="33123671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214282" y="285728"/>
            <a:ext cx="8715436" cy="6286544"/>
          </a:xfrm>
        </p:spPr>
        <p:txBody>
          <a:bodyPr>
            <a:normAutofit lnSpcReduction="10000"/>
          </a:bodyPr>
          <a:lstStyle/>
          <a:p>
            <a:pPr>
              <a:buNone/>
            </a:pPr>
            <a:r>
              <a:rPr lang="ru-RU" b="1" dirty="0" smtClean="0">
                <a:solidFill>
                  <a:srgbClr val="FF0000"/>
                </a:solidFill>
              </a:rPr>
              <a:t>Распадаемость</a:t>
            </a:r>
            <a:r>
              <a:rPr lang="ru-RU" dirty="0" smtClean="0"/>
              <a:t> определяют   согласно    приложению   3.   Время   </a:t>
            </a:r>
            <a:r>
              <a:rPr lang="ru-RU" dirty="0" err="1" smtClean="0"/>
              <a:t>распадаемости</a:t>
            </a:r>
            <a:r>
              <a:rPr lang="ru-RU" dirty="0" smtClean="0"/>
              <a:t>  должно  быть  указано  в   частных   статьях.   При   отсутствии  этих указаний таблетки должны распадаться в течение не   более 15 мин, таблетки, покрытые оболочкой, - не более 30 мин.       </a:t>
            </a:r>
            <a:r>
              <a:rPr lang="ru-RU" dirty="0" err="1" smtClean="0"/>
              <a:t>Кишечно</a:t>
            </a:r>
            <a:r>
              <a:rPr lang="ru-RU" dirty="0" smtClean="0"/>
              <a:t> - растворимые таблетки не должны распадаться в течение   1  ч  в  растворе  кислоты хлористоводородной (0,1 моль/л) и после   промывания   водой   должны   распадаться   в   растворе    натрия   гидрокарбоната (</a:t>
            </a:r>
            <a:r>
              <a:rPr lang="ru-RU" dirty="0" err="1" smtClean="0"/>
              <a:t>рН</a:t>
            </a:r>
            <a:r>
              <a:rPr lang="ru-RU" dirty="0" smtClean="0"/>
              <a:t> от 7,5 до 8,0) в течение не более 1 ч, если нет   других указаний в частной статье.</a:t>
            </a:r>
            <a:r>
              <a:rPr lang="ru-RU" b="1" dirty="0" smtClean="0"/>
              <a:t>      </a:t>
            </a:r>
            <a:endParaRPr lang="ru-RU" b="1" dirty="0" smtClean="0"/>
          </a:p>
          <a:p>
            <a:pPr>
              <a:buNone/>
            </a:pPr>
            <a:r>
              <a:rPr lang="ru-RU" b="1" dirty="0" smtClean="0"/>
              <a:t> </a:t>
            </a:r>
            <a:r>
              <a:rPr lang="ru-RU" b="1" dirty="0" smtClean="0">
                <a:solidFill>
                  <a:srgbClr val="FF0000"/>
                </a:solidFill>
              </a:rPr>
              <a:t>Растворение</a:t>
            </a:r>
            <a:r>
              <a:rPr lang="ru-RU" dirty="0" smtClean="0">
                <a:solidFill>
                  <a:srgbClr val="FF0000"/>
                </a:solidFill>
              </a:rPr>
              <a:t>.</a:t>
            </a:r>
            <a:r>
              <a:rPr lang="ru-RU" dirty="0" smtClean="0"/>
              <a:t> Определяют  согласно   приложению  4.  Количество   растворенного за 45 мин в воде лекарственного вещества должно быть   не менее 75 %, если нет других указаний в частных статьях.</a:t>
            </a:r>
            <a:endParaRPr lang="ru-RU"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142844" y="214290"/>
            <a:ext cx="8858312" cy="6429420"/>
          </a:xfrm>
        </p:spPr>
        <p:txBody>
          <a:bodyPr/>
          <a:lstStyle/>
          <a:p>
            <a:pPr>
              <a:buNone/>
            </a:pPr>
            <a:r>
              <a:rPr lang="ru-RU" b="1" dirty="0" smtClean="0">
                <a:solidFill>
                  <a:srgbClr val="FF0000"/>
                </a:solidFill>
              </a:rPr>
              <a:t>Средняя масса таблеток</a:t>
            </a:r>
            <a:r>
              <a:rPr lang="ru-RU" dirty="0" smtClean="0">
                <a:solidFill>
                  <a:srgbClr val="FF0000"/>
                </a:solidFill>
              </a:rPr>
              <a:t>.  </a:t>
            </a:r>
            <a:r>
              <a:rPr lang="ru-RU" dirty="0" smtClean="0"/>
              <a:t>Определяют взвешиванием 20 таблеток с   точностью   до   0,001  г.  Массу  отдельных  таблеток  определяют   взвешиванием  порознь  20  таблеток  с  точностью  до   0,001   г.   Отклонение  в  массе  отдельных таблеток (за исключением таблеток,   покрытых оболочкой методом наращивания)  допускается  в  следующих   пределах:       - для таблеток массой 0,1 г и менее +/-10%;       - массой более 0,1 г и менее 0,3 г +/-7,5%;       - массой 0,3 г и более +/-5% от средней массы таблеток;       - масса   отдельных   покрытых  таблеток,  полученных  методом   наращивания,  не должна отличаться от средней массы более  чем  на   +/-15%.       Только две  таблетки  могут иметь отклонения от средней массы,   превышающие указанные пределы, но не более чем вдвое.</a:t>
            </a:r>
            <a:endParaRPr lang="ru-RU"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142844" y="142852"/>
            <a:ext cx="8786874" cy="6429420"/>
          </a:xfrm>
        </p:spPr>
        <p:txBody>
          <a:bodyPr>
            <a:normAutofit/>
          </a:bodyPr>
          <a:lstStyle/>
          <a:p>
            <a:pPr>
              <a:buNone/>
            </a:pPr>
            <a:r>
              <a:rPr lang="ru-RU" sz="3200" b="1" dirty="0" smtClean="0">
                <a:solidFill>
                  <a:srgbClr val="FF0000"/>
                </a:solidFill>
              </a:rPr>
              <a:t>Определение содержания  лекарственных  веществ  в   таблетках.</a:t>
            </a:r>
            <a:r>
              <a:rPr lang="ru-RU" sz="3200" dirty="0" smtClean="0">
                <a:solidFill>
                  <a:srgbClr val="FF0000"/>
                </a:solidFill>
              </a:rPr>
              <a:t>   </a:t>
            </a:r>
            <a:r>
              <a:rPr lang="ru-RU" sz="3200" dirty="0" smtClean="0"/>
              <a:t>Берут навеску растертых таблеток (не менее 20 штук); для таблеток,   покрытых оболочкой,  испытания  проводят  из  определенного  числа   таблеток,  указанного  в частных статьях.        Отклонения в содержании   лекарственных   веществ   должны    составлять    при    дозировке   лекарственных веществ  до  0,001  г  +/-15%;  от  0,001  до 0,01 г   +/-10%;  от 0,01 до 0,1 г +/-7,5% и от 0,1 и более +/-5%; если нет   других указаний в частных статьях.</a:t>
            </a:r>
            <a:endParaRPr lang="ru-RU" sz="3200"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0" y="214290"/>
            <a:ext cx="9001156" cy="6357982"/>
          </a:xfrm>
        </p:spPr>
        <p:txBody>
          <a:bodyPr>
            <a:normAutofit fontScale="92500"/>
          </a:bodyPr>
          <a:lstStyle/>
          <a:p>
            <a:pPr>
              <a:buNone/>
            </a:pPr>
            <a:r>
              <a:rPr lang="ru-RU" b="1" dirty="0" smtClean="0">
                <a:solidFill>
                  <a:srgbClr val="FF0000"/>
                </a:solidFill>
              </a:rPr>
              <a:t>Испытание однородности дозирования</a:t>
            </a:r>
            <a:r>
              <a:rPr lang="ru-RU" dirty="0" smtClean="0">
                <a:solidFill>
                  <a:srgbClr val="FF0000"/>
                </a:solidFill>
              </a:rPr>
              <a:t>.  </a:t>
            </a:r>
            <a:r>
              <a:rPr lang="ru-RU" dirty="0" smtClean="0"/>
              <a:t>Проводят для таблеток без   оболочки  с  содержанием  0,05 г и менее лекарственного вещества и   для таблеток,  покрытых оболочкой,  с  содержанием  лекарственного   вещества 0,01 г и менее.  От серии, подлежащей испытанию, отбирают   пробу таблеток  в  количестве  30  штук.  В  каждой из 10 таблеток   определяют   содержание   лекарственного   вещества.    Содержание   лекарственного  вещества  в  одной  таблетке  может отклоняться не   более чем на +/-15%  от среднего содержания, и ни в одной таблетке   не  должно  превышать  +/-25%.  Если  из  10 испытанных таблеток 2   таблетки имеют отклонения содержания лекарственного вещества более чем  на +/-15%  от среднего,  определяют содержание лекарственного   вещества  в  каждой  из  оставшихся  20  таблеток.  Отклонение   в   содержании  лекарственного  вещества  ни в одной из 20 таблеток не   должно превышать более чем +/-15% от среднего.</a:t>
            </a:r>
            <a:endParaRPr lang="ru-RU"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214282" y="142852"/>
            <a:ext cx="8715436" cy="6500858"/>
          </a:xfrm>
        </p:spPr>
        <p:txBody>
          <a:bodyPr/>
          <a:lstStyle/>
          <a:p>
            <a:pPr>
              <a:buNone/>
            </a:pPr>
            <a:r>
              <a:rPr lang="ru-RU" dirty="0" smtClean="0"/>
              <a:t> </a:t>
            </a:r>
            <a:r>
              <a:rPr lang="ru-RU" sz="4000" b="1" dirty="0" smtClean="0">
                <a:solidFill>
                  <a:srgbClr val="FF0000"/>
                </a:solidFill>
              </a:rPr>
              <a:t>Упаковка.</a:t>
            </a:r>
            <a:r>
              <a:rPr lang="ru-RU" sz="4000" dirty="0" smtClean="0"/>
              <a:t> Таблетки     должны    выпускаться    в    упаковке,   предохраняющей   от   внешних   воздействий    и    обеспечивающей   стабильность в течение установленного срока годности.       </a:t>
            </a:r>
            <a:endParaRPr lang="ru-RU" sz="4000" dirty="0" smtClean="0"/>
          </a:p>
          <a:p>
            <a:pPr>
              <a:buNone/>
            </a:pPr>
            <a:r>
              <a:rPr lang="ru-RU" sz="4000" b="1" dirty="0" smtClean="0">
                <a:solidFill>
                  <a:srgbClr val="FF0000"/>
                </a:solidFill>
              </a:rPr>
              <a:t>Хранение</a:t>
            </a:r>
            <a:r>
              <a:rPr lang="ru-RU" sz="4000" b="1" dirty="0" smtClean="0">
                <a:solidFill>
                  <a:srgbClr val="FF0000"/>
                </a:solidFill>
              </a:rPr>
              <a:t>.</a:t>
            </a:r>
            <a:r>
              <a:rPr lang="ru-RU" sz="4000" dirty="0" smtClean="0">
                <a:solidFill>
                  <a:srgbClr val="FF0000"/>
                </a:solidFill>
              </a:rPr>
              <a:t> </a:t>
            </a:r>
            <a:r>
              <a:rPr lang="ru-RU" sz="4000" dirty="0" smtClean="0"/>
              <a:t>В сухом и,  если необходимо,  прохладном, защищенном   от света месте.</a:t>
            </a:r>
            <a:endParaRPr lang="ru-RU" sz="4000"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0" y="1"/>
            <a:ext cx="9144000" cy="6858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142844" y="142852"/>
            <a:ext cx="8786874" cy="6357982"/>
          </a:xfrm>
        </p:spPr>
        <p:txBody>
          <a:bodyPr/>
          <a:lstStyle/>
          <a:p>
            <a:pPr>
              <a:buNone/>
            </a:pPr>
            <a:r>
              <a:rPr lang="en-US" sz="3600" b="1" u="sng" dirty="0" smtClean="0">
                <a:solidFill>
                  <a:srgbClr val="FF0000"/>
                </a:solidFill>
              </a:rPr>
              <a:t>IV</a:t>
            </a:r>
            <a:r>
              <a:rPr lang="ru-RU" sz="3600" b="1" u="sng" dirty="0" smtClean="0">
                <a:solidFill>
                  <a:srgbClr val="FF0000"/>
                </a:solidFill>
              </a:rPr>
              <a:t>. Закрепление.</a:t>
            </a:r>
            <a:endParaRPr lang="ru-RU" sz="3600" dirty="0" smtClean="0">
              <a:solidFill>
                <a:srgbClr val="FF0000"/>
              </a:solidFill>
            </a:endParaRPr>
          </a:p>
          <a:p>
            <a:pPr lvl="0">
              <a:buNone/>
            </a:pPr>
            <a:r>
              <a:rPr lang="ru-RU" sz="3600" dirty="0" smtClean="0">
                <a:solidFill>
                  <a:srgbClr val="FFFF00"/>
                </a:solidFill>
              </a:rPr>
              <a:t>Составить словарь терминов.</a:t>
            </a:r>
          </a:p>
          <a:p>
            <a:pPr>
              <a:buNone/>
            </a:pPr>
            <a:r>
              <a:rPr lang="en-US" sz="3600" dirty="0" smtClean="0"/>
              <a:t> </a:t>
            </a:r>
            <a:endParaRPr lang="ru-RU" sz="3600" dirty="0" smtClean="0"/>
          </a:p>
          <a:p>
            <a:pPr>
              <a:buNone/>
            </a:pPr>
            <a:r>
              <a:rPr lang="en-US" sz="3600" b="1" dirty="0" smtClean="0">
                <a:solidFill>
                  <a:srgbClr val="FF0000"/>
                </a:solidFill>
              </a:rPr>
              <a:t>V</a:t>
            </a:r>
            <a:r>
              <a:rPr lang="ru-RU" sz="3600" b="1" dirty="0" smtClean="0">
                <a:solidFill>
                  <a:srgbClr val="FF0000"/>
                </a:solidFill>
              </a:rPr>
              <a:t>.</a:t>
            </a:r>
            <a:r>
              <a:rPr lang="ru-RU" sz="3600" b="1" u="sng" dirty="0" smtClean="0">
                <a:solidFill>
                  <a:srgbClr val="FF0000"/>
                </a:solidFill>
              </a:rPr>
              <a:t>Задание на дом.</a:t>
            </a:r>
            <a:endParaRPr lang="ru-RU" sz="3600" dirty="0" smtClean="0">
              <a:solidFill>
                <a:srgbClr val="FF0000"/>
              </a:solidFill>
            </a:endParaRPr>
          </a:p>
          <a:p>
            <a:pPr>
              <a:buNone/>
            </a:pPr>
            <a:r>
              <a:rPr lang="ru-RU" sz="3600" b="1" dirty="0" smtClean="0"/>
              <a:t> </a:t>
            </a:r>
            <a:endParaRPr lang="ru-RU" sz="3600" dirty="0" smtClean="0">
              <a:solidFill>
                <a:srgbClr val="FFFF00"/>
              </a:solidFill>
            </a:endParaRPr>
          </a:p>
          <a:p>
            <a:pPr>
              <a:buNone/>
            </a:pPr>
            <a:r>
              <a:rPr lang="ru-RU" sz="3600" b="1" dirty="0" smtClean="0">
                <a:solidFill>
                  <a:srgbClr val="FFFF00"/>
                </a:solidFill>
              </a:rPr>
              <a:t>Тема:</a:t>
            </a:r>
            <a:r>
              <a:rPr lang="ru-RU" sz="3600" dirty="0" smtClean="0">
                <a:solidFill>
                  <a:srgbClr val="FFFF00"/>
                </a:solidFill>
              </a:rPr>
              <a:t> Контроль качества твердых лекарственных средств промышленного производства </a:t>
            </a:r>
          </a:p>
          <a:p>
            <a:pPr>
              <a:buNone/>
            </a:pPr>
            <a:endParaRPr lang="ru-RU" dirty="0">
              <a:solidFill>
                <a:srgbClr val="FFFF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tp://08reg.roszdravnadzor.ru/i/Data/Sites/08/GalleryImages/2012/News/23.png"/>
          <p:cNvPicPr>
            <a:picLocks noChangeAspect="1" noChangeArrowheads="1"/>
          </p:cNvPicPr>
          <p:nvPr/>
        </p:nvPicPr>
        <p:blipFill>
          <a:blip r:embed="rId2" cstate="print"/>
          <a:srcRect/>
          <a:stretch>
            <a:fillRect/>
          </a:stretch>
        </p:blipFill>
        <p:spPr bwMode="auto">
          <a:xfrm>
            <a:off x="-214346" y="428604"/>
            <a:ext cx="9144000" cy="6858000"/>
          </a:xfrm>
          <a:prstGeom prst="rect">
            <a:avLst/>
          </a:prstGeom>
          <a:noFill/>
        </p:spPr>
      </p:pic>
      <p:sp>
        <p:nvSpPr>
          <p:cNvPr id="3" name="Объект 2"/>
          <p:cNvSpPr>
            <a:spLocks noGrp="1"/>
          </p:cNvSpPr>
          <p:nvPr>
            <p:ph sz="quarter" idx="4294967295"/>
          </p:nvPr>
        </p:nvSpPr>
        <p:spPr>
          <a:xfrm>
            <a:off x="251520" y="731520"/>
            <a:ext cx="8640960" cy="5145752"/>
          </a:xfrm>
          <a:prstGeom prst="rect">
            <a:avLst/>
          </a:prstGeom>
        </p:spPr>
        <p:txBody>
          <a:bodyPr/>
          <a:lstStyle/>
          <a:p>
            <a:pPr marL="45720" indent="0" algn="ctr">
              <a:buNone/>
            </a:pPr>
            <a:r>
              <a:rPr lang="ru-RU" sz="4000" b="1" dirty="0">
                <a:solidFill>
                  <a:srgbClr val="0000FF"/>
                </a:solidFill>
                <a:effectLst>
                  <a:outerShdw blurRad="38100" dist="38100" dir="2700000" algn="tl">
                    <a:srgbClr val="000000">
                      <a:alpha val="43137"/>
                    </a:srgbClr>
                  </a:outerShdw>
                </a:effectLst>
              </a:rPr>
              <a:t>План:</a:t>
            </a:r>
            <a:endParaRPr lang="ru-RU" sz="4000" dirty="0">
              <a:solidFill>
                <a:srgbClr val="0000FF"/>
              </a:solidFill>
              <a:effectLst>
                <a:outerShdw blurRad="38100" dist="38100" dir="2700000" algn="tl">
                  <a:srgbClr val="000000">
                    <a:alpha val="43137"/>
                  </a:srgbClr>
                </a:outerShdw>
              </a:effectLst>
            </a:endParaRPr>
          </a:p>
          <a:p>
            <a:pPr marL="742950" lvl="0" indent="-742950">
              <a:buFont typeface="+mj-lt"/>
              <a:buAutoNum type="arabicPeriod"/>
            </a:pPr>
            <a:r>
              <a:rPr lang="ru-RU" sz="3600" b="1" dirty="0" smtClean="0"/>
              <a:t>Производство </a:t>
            </a:r>
            <a:r>
              <a:rPr lang="ru-RU" sz="3600" b="1" dirty="0" smtClean="0"/>
              <a:t>и маркировка </a:t>
            </a:r>
            <a:endParaRPr lang="ru-RU" sz="3600" dirty="0" smtClean="0"/>
          </a:p>
          <a:p>
            <a:pPr marL="742950" lvl="0" indent="-742950">
              <a:buFont typeface="+mj-lt"/>
              <a:buAutoNum type="arabicPeriod"/>
            </a:pPr>
            <a:r>
              <a:rPr lang="ru-RU" sz="3600" b="1" dirty="0" smtClean="0"/>
              <a:t>Отбор проб ЛС</a:t>
            </a:r>
            <a:endParaRPr lang="ru-RU" sz="3600" dirty="0" smtClean="0"/>
          </a:p>
          <a:p>
            <a:pPr marL="742950" lvl="0" indent="-742950">
              <a:buFont typeface="+mj-lt"/>
              <a:buAutoNum type="arabicPeriod"/>
            </a:pPr>
            <a:r>
              <a:rPr lang="ru-RU" sz="3600" b="1" dirty="0" smtClean="0"/>
              <a:t>Показатели </a:t>
            </a:r>
            <a:r>
              <a:rPr lang="ru-RU" sz="3600" b="1" dirty="0" smtClean="0"/>
              <a:t>качества ТЛФ промышленного </a:t>
            </a:r>
            <a:r>
              <a:rPr lang="ru-RU" sz="3600" b="1" dirty="0" smtClean="0"/>
              <a:t>производства:</a:t>
            </a:r>
            <a:endParaRPr lang="ru-RU" sz="3600" dirty="0" smtClean="0"/>
          </a:p>
          <a:p>
            <a:pPr marL="742950" lvl="0" indent="-742950">
              <a:buFont typeface="+mj-lt"/>
              <a:buAutoNum type="alphaUcPeriod"/>
            </a:pPr>
            <a:r>
              <a:rPr lang="ru-RU" sz="3600" b="1" i="1" dirty="0" smtClean="0"/>
              <a:t>Порошки</a:t>
            </a:r>
            <a:endParaRPr lang="ru-RU" sz="3600" i="1" dirty="0" smtClean="0"/>
          </a:p>
          <a:p>
            <a:pPr marL="742950" lvl="0" indent="-742950">
              <a:buFont typeface="+mj-lt"/>
              <a:buAutoNum type="alphaUcPeriod"/>
            </a:pPr>
            <a:r>
              <a:rPr lang="ru-RU" sz="3600" b="1" i="1" dirty="0" smtClean="0"/>
              <a:t>Гранулы</a:t>
            </a:r>
            <a:endParaRPr lang="ru-RU" sz="3600" i="1" dirty="0" smtClean="0"/>
          </a:p>
          <a:p>
            <a:pPr marL="742950" lvl="0" indent="-742950">
              <a:buFont typeface="+mj-lt"/>
              <a:buAutoNum type="alphaUcPeriod"/>
            </a:pPr>
            <a:r>
              <a:rPr lang="ru-RU" sz="3600" b="1" i="1" dirty="0" smtClean="0"/>
              <a:t>Капсулы</a:t>
            </a:r>
            <a:endParaRPr lang="ru-RU" sz="3600" i="1" dirty="0" smtClean="0"/>
          </a:p>
          <a:p>
            <a:pPr marL="742950" lvl="0" indent="-742950">
              <a:buFont typeface="+mj-lt"/>
              <a:buAutoNum type="alphaUcPeriod"/>
            </a:pPr>
            <a:r>
              <a:rPr lang="ru-RU" sz="3600" b="1" i="1" dirty="0" smtClean="0"/>
              <a:t>Таблетки</a:t>
            </a:r>
            <a:endParaRPr lang="ru-RU" sz="3600" i="1" dirty="0" smtClean="0"/>
          </a:p>
          <a:p>
            <a:endParaRPr lang="ru-RU" dirty="0"/>
          </a:p>
        </p:txBody>
      </p:sp>
    </p:spTree>
    <p:extLst>
      <p:ext uri="{BB962C8B-B14F-4D97-AF65-F5344CB8AC3E}">
        <p14:creationId xmlns="" xmlns:p14="http://schemas.microsoft.com/office/powerpoint/2010/main" val="27369755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www.sam-expo.ru/upload/iblock/d7d/.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p:txBody>
          <a:bodyPr>
            <a:normAutofit fontScale="90000"/>
          </a:bodyPr>
          <a:lstStyle/>
          <a:p>
            <a:r>
              <a:rPr lang="ru-RU" i="1" u="sng" dirty="0" smtClean="0">
                <a:ln w="28575">
                  <a:solidFill>
                    <a:srgbClr val="7030A0"/>
                  </a:solidFill>
                </a:ln>
                <a:solidFill>
                  <a:srgbClr val="FFFF00"/>
                </a:solidFill>
              </a:rPr>
              <a:t>Производство лекарственных средств</a:t>
            </a:r>
            <a:br>
              <a:rPr lang="ru-RU" i="1" u="sng" dirty="0" smtClean="0">
                <a:ln w="28575">
                  <a:solidFill>
                    <a:srgbClr val="7030A0"/>
                  </a:solidFill>
                </a:ln>
                <a:solidFill>
                  <a:srgbClr val="FFFF00"/>
                </a:solidFill>
              </a:rPr>
            </a:br>
            <a:endParaRPr lang="ru-RU" i="1" u="sng" dirty="0">
              <a:ln w="28575">
                <a:solidFill>
                  <a:srgbClr val="7030A0"/>
                </a:solidFill>
              </a:ln>
              <a:solidFill>
                <a:srgbClr val="FFFF00"/>
              </a:solidFill>
            </a:endParaRPr>
          </a:p>
        </p:txBody>
      </p:sp>
      <p:sp>
        <p:nvSpPr>
          <p:cNvPr id="3" name="Содержимое 2"/>
          <p:cNvSpPr>
            <a:spLocks noGrp="1"/>
          </p:cNvSpPr>
          <p:nvPr>
            <p:ph idx="1"/>
          </p:nvPr>
        </p:nvSpPr>
        <p:spPr/>
        <p:txBody>
          <a:bodyPr>
            <a:normAutofit fontScale="70000" lnSpcReduction="20000"/>
          </a:bodyPr>
          <a:lstStyle/>
          <a:p>
            <a:pPr>
              <a:buNone/>
            </a:pPr>
            <a:r>
              <a:rPr lang="ru-RU" b="1" dirty="0" smtClean="0"/>
              <a:t>1</a:t>
            </a:r>
            <a:r>
              <a:rPr lang="ru-RU" b="1" dirty="0" smtClean="0">
                <a:solidFill>
                  <a:schemeClr val="tx1"/>
                </a:solidFill>
              </a:rPr>
              <a:t>. </a:t>
            </a:r>
            <a:r>
              <a:rPr lang="ru-RU" dirty="0" smtClean="0">
                <a:solidFill>
                  <a:schemeClr val="tx1"/>
                </a:solidFill>
              </a:rPr>
              <a:t>Производство лекарственных средств должно соответствовать правилам организации производства и контроля качества лекарственных средств, утвержденным Правительством Российской Федерации.</a:t>
            </a:r>
          </a:p>
          <a:p>
            <a:pPr>
              <a:buNone/>
            </a:pPr>
            <a:r>
              <a:rPr lang="ru-RU" b="1" dirty="0" smtClean="0">
                <a:solidFill>
                  <a:schemeClr val="tx1"/>
                </a:solidFill>
              </a:rPr>
              <a:t>2</a:t>
            </a:r>
            <a:r>
              <a:rPr lang="ru-RU" dirty="0" smtClean="0">
                <a:solidFill>
                  <a:schemeClr val="tx1"/>
                </a:solidFill>
              </a:rPr>
              <a:t>. Производство лекарственных средств на территории Российской Федерации осуществляется производителями лекарственных средств, имеющими лицензию на производство лекарственных средств.</a:t>
            </a:r>
          </a:p>
          <a:p>
            <a:pPr>
              <a:buNone/>
            </a:pPr>
            <a:r>
              <a:rPr lang="ru-RU" b="1" dirty="0" smtClean="0">
                <a:solidFill>
                  <a:schemeClr val="tx1"/>
                </a:solidFill>
              </a:rPr>
              <a:t>3</a:t>
            </a:r>
            <a:r>
              <a:rPr lang="ru-RU" dirty="0" smtClean="0">
                <a:solidFill>
                  <a:schemeClr val="tx1"/>
                </a:solidFill>
              </a:rPr>
              <a:t>. Производство лекарственных средств осуществляется с соблюдением требований промышленного регламента, который утверждается руководителем производителя лекарственных средств и включает в себя перечень используемых фармацевтических субстанций и вспомогательных веществ с указанием количества каждого из них, данные об используемом оборудовании, описание технологического процесса и методов контроля на всех этапах производства лекарственных средств.</a:t>
            </a:r>
          </a:p>
          <a:p>
            <a:pPr>
              <a:buNone/>
            </a:pPr>
            <a:r>
              <a:rPr lang="ru-RU" b="1" dirty="0" smtClean="0">
                <a:solidFill>
                  <a:schemeClr val="tx1"/>
                </a:solidFill>
              </a:rPr>
              <a:t>4</a:t>
            </a:r>
            <a:r>
              <a:rPr lang="ru-RU" dirty="0" smtClean="0">
                <a:solidFill>
                  <a:schemeClr val="tx1"/>
                </a:solidFill>
              </a:rPr>
              <a:t>. При производстве лекарственных средств используются фармацевтические субстанции, включенные в государственный реестр лекарственных средств.</a:t>
            </a:r>
          </a:p>
          <a:p>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4.bp.blogspot.com/-7Y_YPCCq7JU/T09GVweIgzI/AAAAAAAABzk/PJ-qkW9ogkU/s1600/41d37784438da882ea8a.jpg"/>
          <p:cNvPicPr>
            <a:picLocks noChangeAspect="1" noChangeArrowheads="1"/>
          </p:cNvPicPr>
          <p:nvPr/>
        </p:nvPicPr>
        <p:blipFill>
          <a:blip r:embed="rId2" cstate="print"/>
          <a:srcRect/>
          <a:stretch>
            <a:fillRect/>
          </a:stretch>
        </p:blipFill>
        <p:spPr bwMode="auto">
          <a:xfrm rot="10800000" flipH="1" flipV="1">
            <a:off x="-107332" y="0"/>
            <a:ext cx="9251332" cy="6858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Заголовок 1"/>
          <p:cNvSpPr>
            <a:spLocks noGrp="1"/>
          </p:cNvSpPr>
          <p:nvPr>
            <p:ph type="title"/>
          </p:nvPr>
        </p:nvSpPr>
        <p:spPr/>
        <p:txBody>
          <a:bodyPr>
            <a:normAutofit fontScale="90000"/>
          </a:bodyPr>
          <a:lstStyle/>
          <a:p>
            <a:r>
              <a:rPr lang="ru-RU" dirty="0" smtClean="0"/>
              <a:t>5. Запрещается производство:</a:t>
            </a:r>
            <a:br>
              <a:rPr lang="ru-RU" dirty="0" smtClean="0"/>
            </a:br>
            <a:endParaRPr lang="ru-RU" dirty="0"/>
          </a:p>
        </p:txBody>
      </p:sp>
      <p:sp>
        <p:nvSpPr>
          <p:cNvPr id="3" name="Содержимое 2"/>
          <p:cNvSpPr>
            <a:spLocks noGrp="1"/>
          </p:cNvSpPr>
          <p:nvPr>
            <p:ph idx="1"/>
          </p:nvPr>
        </p:nvSpPr>
        <p:spPr/>
        <p:txBody>
          <a:bodyPr>
            <a:normAutofit lnSpcReduction="10000"/>
          </a:bodyPr>
          <a:lstStyle/>
          <a:p>
            <a:pPr>
              <a:buNone/>
            </a:pPr>
            <a:r>
              <a:rPr lang="ru-RU" dirty="0" smtClean="0"/>
              <a:t>1) </a:t>
            </a:r>
            <a:r>
              <a:rPr lang="ru-RU" dirty="0" smtClean="0">
                <a:solidFill>
                  <a:schemeClr val="tx1"/>
                </a:solidFill>
              </a:rPr>
              <a:t>лекарственных средств, не включенных в государственный реестр лекарственных средств, за исключением лекарственных средств, производимых для проведения клинических исследований и для экспорта;</a:t>
            </a:r>
          </a:p>
          <a:p>
            <a:pPr>
              <a:buNone/>
            </a:pPr>
            <a:r>
              <a:rPr lang="ru-RU" dirty="0" smtClean="0">
                <a:solidFill>
                  <a:schemeClr val="tx1"/>
                </a:solidFill>
              </a:rPr>
              <a:t>2) фальсифицированных лекарственных средств;</a:t>
            </a:r>
          </a:p>
          <a:p>
            <a:pPr>
              <a:buNone/>
            </a:pPr>
            <a:r>
              <a:rPr lang="ru-RU" dirty="0" smtClean="0">
                <a:solidFill>
                  <a:schemeClr val="tx1"/>
                </a:solidFill>
              </a:rPr>
              <a:t>3) лекарственных средств без лицензии на производство лекарственных средств;</a:t>
            </a:r>
          </a:p>
          <a:p>
            <a:pPr>
              <a:buNone/>
            </a:pPr>
            <a:r>
              <a:rPr lang="ru-RU" dirty="0" smtClean="0">
                <a:solidFill>
                  <a:schemeClr val="tx1"/>
                </a:solidFill>
              </a:rPr>
              <a:t>4) лекарственных средств с нарушением правил организации производства и контроля качества лекарственных средств.</a:t>
            </a:r>
          </a:p>
          <a:p>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vladmedicina.ru/files/news2/3743.jpg"/>
          <p:cNvPicPr>
            <a:picLocks noChangeAspect="1" noChangeArrowheads="1"/>
          </p:cNvPicPr>
          <p:nvPr/>
        </p:nvPicPr>
        <p:blipFill>
          <a:blip r:embed="rId2" cstate="print"/>
          <a:srcRect/>
          <a:stretch>
            <a:fillRect/>
          </a:stretch>
        </p:blipFill>
        <p:spPr bwMode="auto">
          <a:xfrm>
            <a:off x="0" y="4953000"/>
            <a:ext cx="9144000" cy="1905000"/>
          </a:xfrm>
          <a:prstGeom prst="rect">
            <a:avLst/>
          </a:prstGeom>
          <a:noFill/>
        </p:spPr>
      </p:pic>
      <p:sp>
        <p:nvSpPr>
          <p:cNvPr id="3" name="Содержимое 2"/>
          <p:cNvSpPr>
            <a:spLocks noGrp="1"/>
          </p:cNvSpPr>
          <p:nvPr>
            <p:ph idx="1"/>
          </p:nvPr>
        </p:nvSpPr>
        <p:spPr>
          <a:xfrm>
            <a:off x="304800" y="404664"/>
            <a:ext cx="8686800" cy="5675461"/>
          </a:xfrm>
        </p:spPr>
        <p:txBody>
          <a:bodyPr>
            <a:normAutofit fontScale="92500" lnSpcReduction="20000"/>
          </a:bodyPr>
          <a:lstStyle/>
          <a:p>
            <a:pPr>
              <a:buNone/>
            </a:pPr>
            <a:r>
              <a:rPr lang="ru-RU" b="1" dirty="0" smtClean="0"/>
              <a:t>6</a:t>
            </a:r>
            <a:r>
              <a:rPr lang="ru-RU" dirty="0" smtClean="0"/>
              <a:t>. При вводе лекарственных средств в гражданский оборот уполномоченное лицо производителя лекарственных средств осуществляет подтверждение соответствия лекарственных средств требованиям, установленным при их государственной регистрации, и гарантирует, что лекарственные средства произведены в соответствии с правилами производства и контроля качества лекарственных средств.</a:t>
            </a:r>
          </a:p>
          <a:p>
            <a:pPr>
              <a:buNone/>
            </a:pPr>
            <a:r>
              <a:rPr lang="ru-RU" b="1" dirty="0" smtClean="0"/>
              <a:t>7. </a:t>
            </a:r>
            <a:r>
              <a:rPr lang="ru-RU" dirty="0" smtClean="0"/>
              <a:t>Уполномоченным лицом производителя лекарственных средств является его работник, имеющий высшее фармацевтическое, химическое или биологическое образование либо при производстве лекарственных средств для ветеринарного применения ветеринарное образование, стаж работы не менее чем пять лет в области производства и контроля качества лекарственных средств и аттестованный в порядке, установленном уполномоченным федеральным органом исполнительной власти.</a:t>
            </a:r>
          </a:p>
          <a:p>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268</TotalTime>
  <Words>3771</Words>
  <Application>Microsoft Office PowerPoint</Application>
  <PresentationFormat>Экран (4:3)</PresentationFormat>
  <Paragraphs>155</Paragraphs>
  <Slides>55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55</vt:i4>
      </vt:variant>
    </vt:vector>
  </HeadingPairs>
  <TitlesOfParts>
    <vt:vector size="56" baseType="lpstr">
      <vt:lpstr>Поток</vt:lpstr>
      <vt:lpstr>Слайд 1</vt:lpstr>
      <vt:lpstr>Слайд 2</vt:lpstr>
      <vt:lpstr>Слайд 3</vt:lpstr>
      <vt:lpstr>Слайд 4</vt:lpstr>
      <vt:lpstr>Слайд 5</vt:lpstr>
      <vt:lpstr>Слайд 6</vt:lpstr>
      <vt:lpstr>Производство лекарственных средств </vt:lpstr>
      <vt:lpstr>5. Запрещается производство: </vt:lpstr>
      <vt:lpstr>Слайд 9</vt:lpstr>
      <vt:lpstr>Слайд 10</vt:lpstr>
      <vt:lpstr>Маркировка лекарственных средств </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lpstr>Слайд 37</vt:lpstr>
      <vt:lpstr>Слайд 38</vt:lpstr>
      <vt:lpstr>Слайд 39</vt:lpstr>
      <vt:lpstr>Слайд 40</vt:lpstr>
      <vt:lpstr>Слайд 41</vt:lpstr>
      <vt:lpstr>Слайд 42</vt:lpstr>
      <vt:lpstr>Слайд 43</vt:lpstr>
      <vt:lpstr>Слайд 44</vt:lpstr>
      <vt:lpstr>Слайд 45</vt:lpstr>
      <vt:lpstr>Слайд 46</vt:lpstr>
      <vt:lpstr>Слайд 47</vt:lpstr>
      <vt:lpstr>Слайд 48</vt:lpstr>
      <vt:lpstr>Слайд 49</vt:lpstr>
      <vt:lpstr>Слайд 50</vt:lpstr>
      <vt:lpstr>Слайд 51</vt:lpstr>
      <vt:lpstr>Слайд 52</vt:lpstr>
      <vt:lpstr>Слайд 53</vt:lpstr>
      <vt:lpstr>Слайд 54</vt:lpstr>
      <vt:lpstr>Слайд 55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ПРОИЗВДСТВО И МАРКИРОВКА ЛЕКАРСТВЕННЫХ СРЕДСТВ</dc:title>
  <dc:creator>User</dc:creator>
  <cp:lastModifiedBy>225</cp:lastModifiedBy>
  <cp:revision>29</cp:revision>
  <dcterms:created xsi:type="dcterms:W3CDTF">2014-01-20T06:31:08Z</dcterms:created>
  <dcterms:modified xsi:type="dcterms:W3CDTF">2014-10-14T01:32:08Z</dcterms:modified>
</cp:coreProperties>
</file>