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0" r:id="rId32"/>
    <p:sldId id="286" r:id="rId33"/>
    <p:sldId id="287" r:id="rId34"/>
    <p:sldId id="288" r:id="rId35"/>
    <p:sldId id="289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4900" dirty="0" smtClean="0">
                <a:effectLst/>
              </a:rPr>
              <a:t>Теоретическое </a:t>
            </a:r>
            <a:r>
              <a:rPr lang="ru-RU" sz="4900" dirty="0">
                <a:effectLst/>
              </a:rPr>
              <a:t>занятие № 2</a:t>
            </a:r>
            <a:br>
              <a:rPr lang="ru-RU" sz="4900" dirty="0">
                <a:effectLst/>
              </a:rPr>
            </a:br>
            <a:r>
              <a:rPr lang="ru-RU" sz="4900" dirty="0">
                <a:effectLst/>
              </a:rPr>
              <a:t/>
            </a:r>
            <a:br>
              <a:rPr lang="ru-RU" sz="4900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4400" dirty="0">
                <a:solidFill>
                  <a:srgbClr val="FFFF00"/>
                </a:solidFill>
              </a:rPr>
              <a:t>Тема: </a:t>
            </a:r>
            <a:r>
              <a:rPr lang="ru-RU" sz="4400" dirty="0" smtClean="0">
                <a:solidFill>
                  <a:srgbClr val="FFFF00"/>
                </a:solidFill>
              </a:rPr>
              <a:t>Получение </a:t>
            </a:r>
            <a:r>
              <a:rPr lang="ru-RU" sz="4400" dirty="0">
                <a:solidFill>
                  <a:srgbClr val="FFFF00"/>
                </a:solidFill>
              </a:rPr>
              <a:t>и создание ЛВ</a:t>
            </a:r>
            <a:r>
              <a:rPr lang="ru-RU" sz="4400" dirty="0" smtClean="0">
                <a:solidFill>
                  <a:srgbClr val="FFFF00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sz="3600" b="1" dirty="0"/>
              <a:t>План:</a:t>
            </a:r>
            <a:endParaRPr lang="ru-RU" sz="3600" dirty="0"/>
          </a:p>
          <a:p>
            <a:pPr marL="880110" lvl="0" indent="-742950">
              <a:buFont typeface="+mj-lt"/>
              <a:buAutoNum type="arabicPeriod"/>
            </a:pPr>
            <a:r>
              <a:rPr lang="ru-RU" sz="3600" dirty="0"/>
              <a:t>Источники получения ЛВ</a:t>
            </a:r>
          </a:p>
          <a:p>
            <a:pPr marL="880110" lvl="0" indent="-742950">
              <a:buFont typeface="+mj-lt"/>
              <a:buAutoNum type="arabicPeriod"/>
            </a:pPr>
            <a:r>
              <a:rPr lang="ru-RU" sz="3600" dirty="0"/>
              <a:t>Основные направления поиска и создания ЛС</a:t>
            </a:r>
          </a:p>
          <a:p>
            <a:pPr marL="880110" lvl="0" indent="-742950">
              <a:buFont typeface="+mj-lt"/>
              <a:buAutoNum type="arabicPeriod"/>
            </a:pPr>
            <a:r>
              <a:rPr lang="ru-RU" sz="3600" dirty="0"/>
              <a:t>Источники и причины недоброкачественности ЛС.</a:t>
            </a:r>
          </a:p>
          <a:p>
            <a:pPr marL="137160" indent="0" algn="ctr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34133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b="1" dirty="0"/>
              <a:t>Генная инженерия </a:t>
            </a:r>
            <a:r>
              <a:rPr lang="ru-RU" dirty="0"/>
              <a:t>— новое направление </a:t>
            </a:r>
            <a:r>
              <a:rPr lang="ru-RU" dirty="0" smtClean="0"/>
              <a:t>молекулярной </a:t>
            </a:r>
            <a:r>
              <a:rPr lang="ru-RU" dirty="0"/>
              <a:t>генетики. Суть генной инженерии — </a:t>
            </a:r>
            <a:r>
              <a:rPr lang="ru-RU" dirty="0" smtClean="0"/>
              <a:t>целенаправленное </a:t>
            </a:r>
            <a:r>
              <a:rPr lang="ru-RU" dirty="0"/>
              <a:t>изменение генетических программ клеток с целью видоизменения или создания принципиально новых форм микроорганизмов, способных </a:t>
            </a:r>
            <a:r>
              <a:rPr lang="ru-RU" dirty="0" smtClean="0"/>
              <a:t>продуцировать </a:t>
            </a:r>
            <a:r>
              <a:rPr lang="ru-RU" dirty="0"/>
              <a:t>вещества, необходимые для жизнедеятельности человека и других организмов (инсулин, </a:t>
            </a:r>
            <a:r>
              <a:rPr lang="ru-RU" dirty="0" err="1"/>
              <a:t>соматотропин</a:t>
            </a:r>
            <a:r>
              <a:rPr lang="ru-RU" dirty="0"/>
              <a:t>, интерфероны и др.). Основной принцип технологии генной инженерии состоит в создании </a:t>
            </a:r>
            <a:r>
              <a:rPr lang="ru-RU" dirty="0" err="1" smtClean="0"/>
              <a:t>рекомбинантных</a:t>
            </a:r>
            <a:r>
              <a:rPr lang="ru-RU" dirty="0" smtClean="0"/>
              <a:t> </a:t>
            </a:r>
            <a:r>
              <a:rPr lang="ru-RU" dirty="0"/>
              <a:t>ДНК. Исходную ДНК в требуемых участках «разрезают» ферментами-</a:t>
            </a:r>
            <a:r>
              <a:rPr lang="ru-RU" dirty="0" err="1"/>
              <a:t>рестриктазами</a:t>
            </a:r>
            <a:r>
              <a:rPr lang="ru-RU" dirty="0"/>
              <a:t> и выделяют отдельные гены. Затем эти гены «вшивают» с помощью </a:t>
            </a:r>
            <a:r>
              <a:rPr lang="ru-RU" dirty="0" err="1"/>
              <a:t>ферментов-лигаз</a:t>
            </a:r>
            <a:r>
              <a:rPr lang="ru-RU" dirty="0"/>
              <a:t> в другую </a:t>
            </a:r>
            <a:r>
              <a:rPr lang="ru-RU" dirty="0" smtClean="0"/>
              <a:t>ДНК, </a:t>
            </a:r>
            <a:r>
              <a:rPr lang="ru-RU" dirty="0"/>
              <a:t>кодирующую новые свойства.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315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600" dirty="0"/>
              <a:t>Полученные микроорганизмы, содержащие </a:t>
            </a:r>
            <a:r>
              <a:rPr lang="ru-RU" sz="3600" dirty="0" smtClean="0"/>
              <a:t>рекомбинантную </a:t>
            </a:r>
            <a:r>
              <a:rPr lang="ru-RU" sz="3600" dirty="0"/>
              <a:t>ДНК, обладают качественно иными, </a:t>
            </a:r>
            <a:r>
              <a:rPr lang="ru-RU" sz="3600" dirty="0" smtClean="0"/>
              <a:t>отличными </a:t>
            </a:r>
            <a:r>
              <a:rPr lang="ru-RU" sz="3600" dirty="0"/>
              <a:t>от исходных, свойствами, позволяющими получать продукт в соответствии с требованиями специалистов. Таким образом, создаются микробные продуценты важнейших естественных физиологических регуляторов, таких как гормоны, ферменты, </a:t>
            </a:r>
            <a:r>
              <a:rPr lang="ru-RU" sz="3600" dirty="0" smtClean="0"/>
              <a:t>интерфероны</a:t>
            </a:r>
            <a:r>
              <a:rPr lang="ru-RU" sz="3600" dirty="0"/>
              <a:t>, иммуномодуляторы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945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400" dirty="0"/>
              <a:t>В настоящее время средствами генной инженерии уже получено более 50 биологически активных </a:t>
            </a:r>
            <a:r>
              <a:rPr lang="ru-RU" sz="2400" dirty="0" smtClean="0"/>
              <a:t>веществ</a:t>
            </a:r>
            <a:r>
              <a:rPr lang="ru-RU" sz="2400" dirty="0"/>
              <a:t>. Например, сконструирован микробный </a:t>
            </a:r>
            <a:r>
              <a:rPr lang="ru-RU" sz="2400" dirty="0" smtClean="0"/>
              <a:t>продуцент </a:t>
            </a:r>
            <a:r>
              <a:rPr lang="ru-RU" sz="2400" dirty="0"/>
              <a:t>инсулина, на основе использования которого </a:t>
            </a:r>
            <a:r>
              <a:rPr lang="ru-RU" sz="2400" dirty="0" smtClean="0"/>
              <a:t>планируется </a:t>
            </a:r>
            <a:r>
              <a:rPr lang="ru-RU" sz="2400" dirty="0"/>
              <a:t>производственное получение гормона.</a:t>
            </a:r>
          </a:p>
          <a:p>
            <a:pPr marL="137160" indent="0" algn="just">
              <a:buNone/>
            </a:pPr>
            <a:r>
              <a:rPr lang="ru-RU" sz="2400" dirty="0" smtClean="0"/>
              <a:t>  </a:t>
            </a:r>
          </a:p>
          <a:p>
            <a:pPr marL="137160" indent="0" algn="just">
              <a:buNone/>
            </a:pPr>
            <a:r>
              <a:rPr lang="ru-RU" sz="2400" dirty="0" smtClean="0"/>
              <a:t>Полученный </a:t>
            </a:r>
            <a:r>
              <a:rPr lang="ru-RU" sz="2400" dirty="0"/>
              <a:t>с помощью генной инженерии </a:t>
            </a:r>
            <a:r>
              <a:rPr lang="ru-RU" sz="2400" dirty="0" smtClean="0"/>
              <a:t>микробный </a:t>
            </a:r>
            <a:r>
              <a:rPr lang="ru-RU" sz="2400" dirty="0"/>
              <a:t>продуцент соматотропного гормона роста </a:t>
            </a:r>
            <a:r>
              <a:rPr lang="ru-RU" sz="2400" dirty="0" smtClean="0"/>
              <a:t>человека</a:t>
            </a:r>
            <a:r>
              <a:rPr lang="ru-RU" sz="2400" dirty="0"/>
              <a:t>— </a:t>
            </a:r>
            <a:r>
              <a:rPr lang="ru-RU" sz="2400" dirty="0" err="1"/>
              <a:t>соматотропина</a:t>
            </a:r>
            <a:r>
              <a:rPr lang="ru-RU" sz="2400" dirty="0"/>
              <a:t> (применяется при лечении </a:t>
            </a:r>
            <a:r>
              <a:rPr lang="ru-RU" sz="2400" dirty="0" smtClean="0"/>
              <a:t>карликовости</a:t>
            </a:r>
            <a:r>
              <a:rPr lang="ru-RU" sz="2400" dirty="0"/>
              <a:t>, ожогов, костных переломов) дает возмож­ность из 1 л </a:t>
            </a:r>
            <a:r>
              <a:rPr lang="ru-RU" sz="2400" dirty="0" err="1"/>
              <a:t>культуральной</a:t>
            </a:r>
            <a:r>
              <a:rPr lang="ru-RU" sz="2400" dirty="0"/>
              <a:t> жидкости продуцента получить столько же гормона, сколько его можно получить из 50 гипофизов человека. С помощью </a:t>
            </a:r>
            <a:r>
              <a:rPr lang="ru-RU" sz="2400" dirty="0" smtClean="0"/>
              <a:t>микробного </a:t>
            </a:r>
            <a:r>
              <a:rPr lang="ru-RU" sz="2400" dirty="0"/>
              <a:t>продуцента, созданного средствами генной инженерии, получен интерферон — антибиотик животного происхождения, обладающий противовирусным </a:t>
            </a:r>
            <a:r>
              <a:rPr lang="ru-RU" sz="2400" dirty="0" smtClean="0"/>
              <a:t>действием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6001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3200" dirty="0"/>
              <a:t>Применение этого весьма ценного антибиотика ра­нее ограничивалось из-за дефицита сырья и дорого­визны. Так, из 1 л донорской человеческой крови можно было получить только 1 лекарственную дозу (лекарственная доза — это наименьшая доза лекарст­венного вещества, способная вызвать фармакологиче­скую реакцию) интерферона. Используя методы ген­ной инженерии, из 1000 л </a:t>
            </a:r>
            <a:r>
              <a:rPr lang="ru-RU" sz="3200" dirty="0" err="1"/>
              <a:t>культуральной</a:t>
            </a:r>
            <a:r>
              <a:rPr lang="ru-RU" sz="3200" dirty="0"/>
              <a:t> жидкости микробного продуцента получают 50—100 тыс. таких доз.</a:t>
            </a:r>
          </a:p>
          <a:p>
            <a:pPr marL="137160" indent="0" algn="just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73419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sz="3200" b="1" dirty="0"/>
              <a:t>Культура </a:t>
            </a:r>
            <a:r>
              <a:rPr lang="ru-RU" sz="3200" dirty="0"/>
              <a:t>тканей — это новый вид лекарственного растительного сырья, получаемого путем </a:t>
            </a:r>
            <a:r>
              <a:rPr lang="ru-RU" sz="3200" dirty="0" smtClean="0"/>
              <a:t>размножения </a:t>
            </a:r>
            <a:r>
              <a:rPr lang="ru-RU" sz="3200" dirty="0"/>
              <a:t>(культивирования в искусственных условиях) </a:t>
            </a:r>
            <a:r>
              <a:rPr lang="ru-RU" sz="3200" dirty="0" smtClean="0"/>
              <a:t>живой </a:t>
            </a:r>
            <a:r>
              <a:rPr lang="ru-RU" sz="3200" dirty="0"/>
              <a:t>ткани любого органа растения.</a:t>
            </a:r>
          </a:p>
          <a:p>
            <a:pPr marL="137160" indent="0" algn="just">
              <a:buNone/>
            </a:pPr>
            <a:r>
              <a:rPr lang="ru-RU" sz="3200" dirty="0" smtClean="0"/>
              <a:t> </a:t>
            </a:r>
          </a:p>
          <a:p>
            <a:pPr marL="137160" indent="0" algn="just">
              <a:buNone/>
            </a:pPr>
            <a:r>
              <a:rPr lang="ru-RU" sz="3200" dirty="0" smtClean="0"/>
              <a:t>В </a:t>
            </a:r>
            <a:r>
              <a:rPr lang="ru-RU" sz="3200" dirty="0"/>
              <a:t>нашей стране ведутся интенсивные исследования по культуре тканей корня женьшеня, листа </a:t>
            </a:r>
            <a:r>
              <a:rPr lang="ru-RU" sz="3200" dirty="0" smtClean="0"/>
              <a:t>белладонны</a:t>
            </a:r>
            <a:r>
              <a:rPr lang="ru-RU" sz="3200" dirty="0"/>
              <a:t>, корня валерианы, листа наперстянки, коры раувольфии и др. В будущем культура тканей </a:t>
            </a:r>
            <a:r>
              <a:rPr lang="ru-RU" sz="3200" dirty="0" smtClean="0"/>
              <a:t>лекарственных </a:t>
            </a:r>
            <a:r>
              <a:rPr lang="ru-RU" sz="3200" dirty="0"/>
              <a:t>растений станет для промышленности более выгодным сырьем, чем культивирование на плантациях растений.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602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b="1" dirty="0"/>
              <a:t>Гидробионты </a:t>
            </a:r>
            <a:r>
              <a:rPr lang="ru-RU" dirty="0"/>
              <a:t>— растительные и животные </a:t>
            </a:r>
            <a:r>
              <a:rPr lang="ru-RU" dirty="0" smtClean="0"/>
              <a:t>организмы </a:t>
            </a:r>
            <a:r>
              <a:rPr lang="ru-RU" dirty="0"/>
              <a:t>морей и океанов. Изученность этих источников как сырья для получения лекарственных средств еще </a:t>
            </a:r>
            <a:r>
              <a:rPr lang="ru-RU" dirty="0" smtClean="0"/>
              <a:t>недостаточна</a:t>
            </a:r>
            <a:r>
              <a:rPr lang="ru-RU" dirty="0"/>
              <a:t>, хотя известно, что гидробионты </a:t>
            </a:r>
            <a:r>
              <a:rPr lang="ru-RU" dirty="0" smtClean="0"/>
              <a:t>являются </a:t>
            </a:r>
            <a:r>
              <a:rPr lang="ru-RU" dirty="0"/>
              <a:t>носителями многих разнообразных </a:t>
            </a:r>
            <a:r>
              <a:rPr lang="ru-RU" dirty="0" smtClean="0"/>
              <a:t>химических </a:t>
            </a:r>
            <a:r>
              <a:rPr lang="ru-RU" dirty="0"/>
              <a:t>веществ, входящих в состав лекарственных средств.</a:t>
            </a:r>
          </a:p>
          <a:p>
            <a:pPr marL="137160" indent="0" algn="just">
              <a:buNone/>
            </a:pPr>
            <a:endParaRPr lang="ru-RU" dirty="0" smtClean="0"/>
          </a:p>
          <a:p>
            <a:pPr marL="137160" indent="0" algn="just">
              <a:buNone/>
            </a:pPr>
            <a:r>
              <a:rPr lang="ru-RU" dirty="0" smtClean="0"/>
              <a:t>Изучением </a:t>
            </a:r>
            <a:r>
              <a:rPr lang="ru-RU" dirty="0"/>
              <a:t>гидробионтов с целью получения из них физиологически активных веществ начали заниматься лишь с 50-х годов нашего столетия. В фармации они были мало известны и только в настоящее время стали привлекать внимание исследователей как новые источники сырья для получения физиологически </a:t>
            </a:r>
            <a:r>
              <a:rPr lang="ru-RU" dirty="0" smtClean="0"/>
              <a:t>активных </a:t>
            </a:r>
            <a:r>
              <a:rPr lang="ru-RU" dirty="0"/>
              <a:t>веществ.</a:t>
            </a:r>
          </a:p>
          <a:p>
            <a:pPr marL="137160" indent="0" algn="just">
              <a:buNone/>
            </a:pPr>
            <a:r>
              <a:rPr lang="ru-RU" dirty="0"/>
              <a:t>Например, стало известно, что кораллы могут </a:t>
            </a:r>
            <a:r>
              <a:rPr lang="ru-RU" dirty="0" smtClean="0"/>
              <a:t>служить </a:t>
            </a:r>
            <a:r>
              <a:rPr lang="ru-RU" dirty="0"/>
              <a:t>источником для получения простагландинов, водоросли—для   получения   сахаридов   и   т. д.</a:t>
            </a:r>
          </a:p>
        </p:txBody>
      </p:sp>
    </p:spTree>
    <p:extLst>
      <p:ext uri="{BB962C8B-B14F-4D97-AF65-F5344CB8AC3E}">
        <p14:creationId xmlns:p14="http://schemas.microsoft.com/office/powerpoint/2010/main" xmlns="" val="337357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b="1" dirty="0">
                <a:solidFill>
                  <a:srgbClr val="FFFF00"/>
                </a:solidFill>
              </a:rPr>
              <a:t>2. Основные направления поиска и создания </a:t>
            </a:r>
            <a:r>
              <a:rPr lang="ru-RU" b="1" dirty="0" smtClean="0">
                <a:solidFill>
                  <a:srgbClr val="FFFF00"/>
                </a:solidFill>
              </a:rPr>
              <a:t>лекарственных веществ</a:t>
            </a:r>
          </a:p>
          <a:p>
            <a:pPr marL="137160" indent="0" algn="just">
              <a:buNone/>
            </a:pPr>
            <a:r>
              <a:rPr lang="ru-RU" dirty="0"/>
              <a:t>Создание лекарственного препарата — длительный процесс, включающий несколько основных этапов — от прогнозирования до реализации в </a:t>
            </a:r>
            <a:r>
              <a:rPr lang="ru-RU" dirty="0" smtClean="0"/>
              <a:t>аптеке.</a:t>
            </a:r>
          </a:p>
          <a:p>
            <a:pPr marL="13716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создании новых ЛС участвуют представители многих профессий: химики, биологи, фармацевты (провизоры), фармакологи, токсикологи, </a:t>
            </a:r>
            <a:r>
              <a:rPr lang="ru-RU" dirty="0" smtClean="0"/>
              <a:t>врачи-клиницисты</a:t>
            </a:r>
            <a:r>
              <a:rPr lang="ru-RU" dirty="0"/>
              <a:t>. Однако совместные усилия специалистов не всегда завершаются </a:t>
            </a:r>
            <a:r>
              <a:rPr lang="ru-RU" dirty="0" smtClean="0"/>
              <a:t>успешно</a:t>
            </a:r>
            <a:r>
              <a:rPr lang="ru-RU" dirty="0"/>
              <a:t>. Из мировой фармацевтической практики следует, что из 10 тыс. вновь синтезированных органических соединений только одно может </a:t>
            </a:r>
            <a:r>
              <a:rPr lang="ru-RU" dirty="0" smtClean="0"/>
              <a:t>использоваться </a:t>
            </a:r>
            <a:r>
              <a:rPr lang="ru-RU" dirty="0"/>
              <a:t>как лекарственное средство.</a:t>
            </a:r>
          </a:p>
          <a:p>
            <a:pPr marL="137160" indent="0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533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 l="1648" b="4724"/>
          <a:stretch>
            <a:fillRect/>
          </a:stretch>
        </p:blipFill>
        <p:spPr bwMode="auto">
          <a:xfrm>
            <a:off x="323528" y="0"/>
            <a:ext cx="8496944" cy="6669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2927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3300" dirty="0"/>
              <a:t>Основой прогнозирования биологической активности лекарственного ве­щества является установление связи между фармакологическим действием (био­логической активностью) и структурой с учетом физико-химических свойств лекарственного вещества и биологических </a:t>
            </a:r>
            <a:r>
              <a:rPr lang="ru-RU" sz="3300" dirty="0" smtClean="0"/>
              <a:t>сред.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xmlns="" val="63422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 smtClean="0">
                <a:effectLst/>
              </a:rPr>
              <a:t>Зависимость </a:t>
            </a:r>
            <a:r>
              <a:rPr lang="ru-RU" sz="2700" dirty="0">
                <a:effectLst/>
              </a:rPr>
              <a:t>биологической активности лекарственного средства от физико-химических свойств лекарственного вещества и биологической среды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8784975" cy="4752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0999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332656"/>
            <a:ext cx="8856984" cy="6120680"/>
          </a:xfrm>
        </p:spPr>
        <p:txBody>
          <a:bodyPr>
            <a:noAutofit/>
          </a:bodyPr>
          <a:lstStyle/>
          <a:p>
            <a:pPr lvl="0" algn="just"/>
            <a:r>
              <a:rPr lang="ru-RU" sz="3200" dirty="0">
                <a:solidFill>
                  <a:srgbClr val="FFFF00"/>
                </a:solidFill>
              </a:rPr>
              <a:t>Источники получения </a:t>
            </a:r>
            <a:r>
              <a:rPr lang="ru-RU" sz="3200" dirty="0" smtClean="0">
                <a:solidFill>
                  <a:srgbClr val="FFFF00"/>
                </a:solidFill>
              </a:rPr>
              <a:t>ЛВ.</a:t>
            </a:r>
            <a:endParaRPr lang="ru-RU" sz="3200" dirty="0">
              <a:solidFill>
                <a:srgbClr val="FFFF00"/>
              </a:solidFill>
            </a:endParaRPr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получения неорганических </a:t>
            </a:r>
            <a:r>
              <a:rPr lang="ru-RU" dirty="0" smtClean="0"/>
              <a:t>ЛС </a:t>
            </a:r>
            <a:r>
              <a:rPr lang="ru-RU" dirty="0"/>
              <a:t>используется минеральное сырье (</a:t>
            </a:r>
            <a:r>
              <a:rPr lang="ru-RU" dirty="0" smtClean="0"/>
              <a:t>природные </a:t>
            </a:r>
            <a:r>
              <a:rPr lang="ru-RU" dirty="0"/>
              <a:t>источники). </a:t>
            </a:r>
            <a:endParaRPr lang="ru-RU" dirty="0" smtClean="0"/>
          </a:p>
          <a:p>
            <a:pPr algn="just"/>
            <a:r>
              <a:rPr lang="ru-RU" dirty="0" smtClean="0"/>
              <a:t>Для </a:t>
            </a:r>
            <a:r>
              <a:rPr lang="ru-RU" dirty="0"/>
              <a:t>приготовления ЛС натрия хлорида (</a:t>
            </a:r>
            <a:r>
              <a:rPr lang="en-US" dirty="0" err="1"/>
              <a:t>Natrii</a:t>
            </a:r>
            <a:r>
              <a:rPr lang="en-US" dirty="0"/>
              <a:t> </a:t>
            </a:r>
            <a:r>
              <a:rPr lang="en-US" dirty="0" err="1"/>
              <a:t>chloridum</a:t>
            </a:r>
            <a:r>
              <a:rPr lang="ru-RU" dirty="0"/>
              <a:t>) </a:t>
            </a:r>
            <a:r>
              <a:rPr lang="en-US" dirty="0"/>
              <a:t>NaCl </a:t>
            </a:r>
            <a:r>
              <a:rPr lang="ru-RU" dirty="0"/>
              <a:t>используются природные растворы — воды озер и морей; </a:t>
            </a:r>
            <a:endParaRPr lang="ru-RU" dirty="0" smtClean="0"/>
          </a:p>
          <a:p>
            <a:pPr algn="just"/>
            <a:r>
              <a:rPr lang="ru-RU" dirty="0" smtClean="0"/>
              <a:t>калия </a:t>
            </a:r>
            <a:r>
              <a:rPr lang="ru-RU" dirty="0"/>
              <a:t>хлорида (</a:t>
            </a:r>
            <a:r>
              <a:rPr lang="en-US" dirty="0" err="1"/>
              <a:t>Kalii</a:t>
            </a:r>
            <a:r>
              <a:rPr lang="en-US" dirty="0"/>
              <a:t> </a:t>
            </a:r>
            <a:r>
              <a:rPr lang="en-US" dirty="0" err="1"/>
              <a:t>chloridum</a:t>
            </a:r>
            <a:r>
              <a:rPr lang="ru-RU" dirty="0"/>
              <a:t>) </a:t>
            </a:r>
            <a:r>
              <a:rPr lang="en-US" dirty="0"/>
              <a:t>KC</a:t>
            </a:r>
            <a:r>
              <a:rPr lang="ru-RU" dirty="0"/>
              <a:t>1 — минералы: сильвинит КО-</a:t>
            </a:r>
            <a:r>
              <a:rPr lang="en-US" dirty="0"/>
              <a:t>NaCl</a:t>
            </a:r>
            <a:r>
              <a:rPr lang="ru-RU" dirty="0"/>
              <a:t>, карналлит КС1  </a:t>
            </a:r>
            <a:r>
              <a:rPr lang="en-US" dirty="0" err="1"/>
              <a:t>MgCl</a:t>
            </a:r>
            <a:r>
              <a:rPr lang="ru-RU" baseline="-25000" dirty="0"/>
              <a:t>2</a:t>
            </a:r>
            <a:r>
              <a:rPr lang="ru-RU" dirty="0"/>
              <a:t>- 6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ru-RU" dirty="0"/>
              <a:t>0; </a:t>
            </a:r>
            <a:endParaRPr lang="ru-RU" dirty="0" smtClean="0"/>
          </a:p>
          <a:p>
            <a:pPr algn="just"/>
            <a:r>
              <a:rPr lang="ru-RU" dirty="0" smtClean="0"/>
              <a:t>кальция </a:t>
            </a:r>
            <a:r>
              <a:rPr lang="ru-RU" dirty="0"/>
              <a:t>хлорида (</a:t>
            </a:r>
            <a:r>
              <a:rPr lang="en-US" dirty="0" err="1" smtClean="0"/>
              <a:t>Calcii</a:t>
            </a:r>
            <a:r>
              <a:rPr lang="ru-RU" dirty="0" smtClean="0"/>
              <a:t> </a:t>
            </a:r>
            <a:r>
              <a:rPr lang="en-US" dirty="0" err="1" smtClean="0"/>
              <a:t>chloridum</a:t>
            </a:r>
            <a:r>
              <a:rPr lang="ru-RU" dirty="0"/>
              <a:t>) </a:t>
            </a:r>
            <a:r>
              <a:rPr lang="en-US" dirty="0" err="1"/>
              <a:t>CaCl</a:t>
            </a:r>
            <a:r>
              <a:rPr lang="ru-RU" baseline="-25000" dirty="0"/>
              <a:t>2</a:t>
            </a:r>
            <a:r>
              <a:rPr lang="ru-RU" dirty="0"/>
              <a:t>— мел или мрамор СаС0</a:t>
            </a:r>
            <a:r>
              <a:rPr lang="ru-RU" baseline="-25000" dirty="0"/>
              <a:t>3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r>
              <a:rPr lang="ru-RU" dirty="0" smtClean="0"/>
              <a:t>кислоты </a:t>
            </a:r>
            <a:r>
              <a:rPr lang="ru-RU" dirty="0"/>
              <a:t>борной (</a:t>
            </a:r>
            <a:r>
              <a:rPr lang="en-US" dirty="0" err="1"/>
              <a:t>Acidumboricum</a:t>
            </a:r>
            <a:r>
              <a:rPr lang="ru-RU" dirty="0"/>
              <a:t>) </a:t>
            </a:r>
            <a:r>
              <a:rPr lang="en-US" dirty="0"/>
              <a:t>H</a:t>
            </a:r>
            <a:r>
              <a:rPr lang="ru-RU" baseline="-25000" dirty="0"/>
              <a:t>3</a:t>
            </a:r>
            <a:r>
              <a:rPr lang="en-US" dirty="0"/>
              <a:t>B</a:t>
            </a:r>
            <a:r>
              <a:rPr lang="ru-RU" dirty="0"/>
              <a:t>0</a:t>
            </a:r>
            <a:r>
              <a:rPr lang="ru-RU" baseline="-25000" dirty="0"/>
              <a:t>3</a:t>
            </a:r>
            <a:r>
              <a:rPr lang="ru-RU" dirty="0"/>
              <a:t>— бура </a:t>
            </a:r>
            <a:r>
              <a:rPr lang="en-US" dirty="0"/>
              <a:t>Na</a:t>
            </a:r>
            <a:r>
              <a:rPr lang="ru-RU" baseline="-25000" dirty="0"/>
              <a:t>2</a:t>
            </a:r>
            <a:r>
              <a:rPr lang="en-US" dirty="0"/>
              <a:t>B</a:t>
            </a:r>
            <a:r>
              <a:rPr lang="ru-RU" baseline="-25000" dirty="0"/>
              <a:t>4</a:t>
            </a:r>
            <a:r>
              <a:rPr lang="ru-RU" dirty="0"/>
              <a:t>0</a:t>
            </a:r>
            <a:r>
              <a:rPr lang="ru-RU" baseline="-25000" dirty="0"/>
              <a:t>7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95347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dirty="0"/>
              <a:t>Как видно из рисунка, химическое соединение для проявления биологиче­ской активности должно обладать целым рядом физико-химических парамет­ров, соответствующих аналогичным характеристикам биологических сред. Толь­ко в случае оптимального сочетания таких свойств химическое соединение может рассматриваться как «претендент» на участие в фармакологическом скри­нинге.</a:t>
            </a:r>
          </a:p>
          <a:p>
            <a:pPr marL="137160" indent="0" algn="just">
              <a:buNone/>
            </a:pPr>
            <a:r>
              <a:rPr lang="ru-RU" dirty="0"/>
              <a:t>Перечисленные физико-химические параметры лекарственного вещества являются функцией его структуры. Количественную оценку биологической активности органических соединений позволяет осуществить </a:t>
            </a:r>
            <a:r>
              <a:rPr lang="en-US" dirty="0" smtClean="0"/>
              <a:t>QSAR</a:t>
            </a:r>
            <a:r>
              <a:rPr lang="ru-RU" dirty="0"/>
              <a:t>(</a:t>
            </a:r>
            <a:r>
              <a:rPr lang="en-US" dirty="0"/>
              <a:t>KKCA</a:t>
            </a:r>
            <a:r>
              <a:rPr lang="ru-RU" dirty="0"/>
              <a:t>)-метод.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126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b="1" dirty="0">
                <a:solidFill>
                  <a:srgbClr val="FFFF00"/>
                </a:solidFill>
              </a:rPr>
              <a:t>Основные пути </a:t>
            </a:r>
            <a:r>
              <a:rPr lang="ru-RU" b="1" dirty="0" smtClean="0">
                <a:solidFill>
                  <a:srgbClr val="FFFF00"/>
                </a:solidFill>
              </a:rPr>
              <a:t>создания </a:t>
            </a:r>
            <a:r>
              <a:rPr lang="ru-RU" b="1" dirty="0">
                <a:solidFill>
                  <a:srgbClr val="FFFF00"/>
                </a:solidFill>
              </a:rPr>
              <a:t>лекарственных средств.</a:t>
            </a:r>
            <a:endParaRPr lang="ru-RU" dirty="0">
              <a:solidFill>
                <a:srgbClr val="FFFF00"/>
              </a:solidFill>
            </a:endParaRPr>
          </a:p>
          <a:p>
            <a:pPr marL="137160" indent="0" algn="just">
              <a:buNone/>
            </a:pPr>
            <a:r>
              <a:rPr lang="ru-RU" b="1" dirty="0"/>
              <a:t>1. Модификация структур известных лекарственных средств. </a:t>
            </a:r>
            <a:r>
              <a:rPr lang="ru-RU" dirty="0"/>
              <a:t>Наглядным </a:t>
            </a:r>
            <a:r>
              <a:rPr lang="ru-RU" dirty="0" smtClean="0"/>
              <a:t>примером </a:t>
            </a:r>
            <a:r>
              <a:rPr lang="ru-RU" dirty="0"/>
              <a:t>является получение синтетических анестетиков — новокаина (</a:t>
            </a:r>
            <a:r>
              <a:rPr lang="ru-RU" dirty="0" err="1" smtClean="0"/>
              <a:t>прокаина</a:t>
            </a:r>
            <a:r>
              <a:rPr lang="ru-RU" dirty="0"/>
              <a:t>), дикаина (</a:t>
            </a:r>
            <a:r>
              <a:rPr lang="ru-RU" dirty="0" err="1"/>
              <a:t>тетракаина</a:t>
            </a:r>
            <a:r>
              <a:rPr lang="ru-RU" dirty="0"/>
              <a:t>), являющихся структурными аналогами природного алкалоида кокаина. Кокаин — </a:t>
            </a:r>
            <a:r>
              <a:rPr lang="ru-RU" dirty="0" err="1"/>
              <a:t>дициклическое</a:t>
            </a:r>
            <a:r>
              <a:rPr lang="ru-RU" dirty="0"/>
              <a:t> соединение, в состав которого входят </a:t>
            </a:r>
            <a:r>
              <a:rPr lang="ru-RU" dirty="0" err="1"/>
              <a:t>пирролидиновое</a:t>
            </a:r>
            <a:r>
              <a:rPr lang="ru-RU" dirty="0"/>
              <a:t> и </a:t>
            </a:r>
            <a:r>
              <a:rPr lang="ru-RU" dirty="0" err="1"/>
              <a:t>пиперидиновое</a:t>
            </a:r>
            <a:r>
              <a:rPr lang="ru-RU" dirty="0"/>
              <a:t> кольца. Все три вещества относятся к фармакологической группе </a:t>
            </a:r>
            <a:r>
              <a:rPr lang="ru-RU" i="1" dirty="0"/>
              <a:t>местных анестетиков, </a:t>
            </a:r>
            <a:r>
              <a:rPr lang="ru-RU" dirty="0"/>
              <a:t>обратимо блокирующих проведение нервного импульса. 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09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 marL="137160" indent="0" algn="just">
              <a:buNone/>
            </a:pPr>
            <a:r>
              <a:rPr lang="ru-RU" sz="4000" dirty="0"/>
              <a:t>В формулах кокаина, новокаина и дикаина можно выделить аналогичные группы: ароматическое кольцо (</a:t>
            </a:r>
            <a:r>
              <a:rPr lang="ru-RU" sz="4000" dirty="0" err="1"/>
              <a:t>липофильная</a:t>
            </a:r>
            <a:r>
              <a:rPr lang="ru-RU" sz="4000" dirty="0"/>
              <a:t> группа), соединенное через </a:t>
            </a:r>
            <a:r>
              <a:rPr lang="ru-RU" sz="4000" dirty="0" smtClean="0"/>
              <a:t>эфирную </a:t>
            </a:r>
            <a:r>
              <a:rPr lang="ru-RU" sz="4000" dirty="0"/>
              <a:t>группу с ионизируемой группой — третичным амином (гидрофильная группа):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345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2493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34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 marL="137160" indent="0" algn="just">
              <a:buNone/>
            </a:pPr>
            <a:r>
              <a:rPr lang="ru-RU" dirty="0"/>
              <a:t>Как видно из приведенных формул, кокаин, новокаин и дикаин демонст­рируют геометрическую однотипность структурных фрагментов:</a:t>
            </a:r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348881"/>
            <a:ext cx="849694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7648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fontScale="92500"/>
          </a:bodyPr>
          <a:lstStyle/>
          <a:p>
            <a:pPr marL="137160" indent="0" algn="just">
              <a:buNone/>
            </a:pPr>
            <a:r>
              <a:rPr lang="ru-RU" dirty="0"/>
              <a:t>В настоящее время фармакологи считают эталоном местных анестетиков лидокаин, также синтетическое ЛС. В отличие от рассмотренных выше моле­кула лидокаина вместо эфирной содержит амидную группу:</a:t>
            </a:r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 algn="just">
              <a:buNone/>
            </a:pPr>
            <a:r>
              <a:rPr lang="ru-RU" dirty="0"/>
              <a:t>Другим примером создания ЛС путем модификации известных препаратов является получение новых ЛС группы пенициллинов, цефалоспоринов, </a:t>
            </a:r>
            <a:r>
              <a:rPr lang="ru-RU" dirty="0" smtClean="0"/>
              <a:t>сульфаниламидов</a:t>
            </a:r>
            <a:r>
              <a:rPr lang="ru-RU" dirty="0"/>
              <a:t>.</a:t>
            </a:r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799288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1566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 fontScale="85000" lnSpcReduction="20000"/>
          </a:bodyPr>
          <a:lstStyle/>
          <a:p>
            <a:pPr marL="137160" indent="0" algn="just">
              <a:buNone/>
            </a:pPr>
            <a:r>
              <a:rPr lang="ru-RU" b="1" dirty="0"/>
              <a:t>2.Копирование известных физиологически активных веществ. В </a:t>
            </a:r>
            <a:r>
              <a:rPr lang="ru-RU" dirty="0"/>
              <a:t>качестве </a:t>
            </a:r>
            <a:r>
              <a:rPr lang="ru-RU" dirty="0" smtClean="0"/>
              <a:t>примера </a:t>
            </a:r>
            <a:r>
              <a:rPr lang="ru-RU" dirty="0"/>
              <a:t>приведем разработку полного химического синтеза антибиотика левомицетина</a:t>
            </a:r>
            <a:r>
              <a:rPr lang="ru-RU" dirty="0" smtClean="0"/>
              <a:t>.</a:t>
            </a:r>
          </a:p>
          <a:p>
            <a:pPr marL="137160" indent="0" algn="just">
              <a:buNone/>
            </a:pPr>
            <a:endParaRPr lang="ru-RU" dirty="0"/>
          </a:p>
          <a:p>
            <a:pPr marL="137160" indent="0" algn="just">
              <a:buNone/>
            </a:pPr>
            <a:endParaRPr lang="ru-RU" dirty="0" smtClean="0"/>
          </a:p>
          <a:p>
            <a:pPr marL="137160" indent="0" algn="just">
              <a:buNone/>
            </a:pPr>
            <a:endParaRPr lang="ru-RU" dirty="0"/>
          </a:p>
          <a:p>
            <a:pPr marL="137160" indent="0" algn="just">
              <a:buNone/>
            </a:pPr>
            <a:endParaRPr lang="ru-RU" dirty="0" smtClean="0"/>
          </a:p>
          <a:p>
            <a:pPr marL="137160" indent="0" algn="just">
              <a:buNone/>
            </a:pPr>
            <a:r>
              <a:rPr lang="ru-RU" dirty="0" smtClean="0"/>
              <a:t> </a:t>
            </a:r>
          </a:p>
          <a:p>
            <a:pPr marL="137160" indent="0" algn="just">
              <a:buNone/>
            </a:pPr>
            <a:endParaRPr lang="ru-RU" dirty="0" smtClean="0"/>
          </a:p>
          <a:p>
            <a:pPr marL="137160" indent="0" algn="just">
              <a:buNone/>
            </a:pPr>
            <a:r>
              <a:rPr lang="ru-RU" dirty="0" smtClean="0"/>
              <a:t>Сначала </a:t>
            </a:r>
            <a:r>
              <a:rPr lang="ru-RU" dirty="0"/>
              <a:t>левомицетин (</a:t>
            </a:r>
            <a:r>
              <a:rPr lang="ru-RU" dirty="0" err="1" smtClean="0"/>
              <a:t>хлорамфеникол</a:t>
            </a:r>
            <a:r>
              <a:rPr lang="ru-RU" dirty="0" smtClean="0"/>
              <a:t>) был </a:t>
            </a:r>
            <a:r>
              <a:rPr lang="ru-RU" dirty="0"/>
              <a:t>выделен из </a:t>
            </a:r>
            <a:r>
              <a:rPr lang="ru-RU" dirty="0" err="1"/>
              <a:t>культуральной</a:t>
            </a:r>
            <a:r>
              <a:rPr lang="ru-RU" dirty="0"/>
              <a:t> жидкости </a:t>
            </a:r>
            <a:r>
              <a:rPr lang="en-US" dirty="0" err="1"/>
              <a:t>Streptomycesvenezuelae</a:t>
            </a:r>
            <a:r>
              <a:rPr lang="ru-RU" dirty="0"/>
              <a:t>. В настоящее время в промышленности его получают 10-стадийным синтезом из стирола.</a:t>
            </a:r>
          </a:p>
          <a:p>
            <a:pPr marL="137160" indent="0" algn="just">
              <a:buNone/>
            </a:pPr>
            <a:r>
              <a:rPr lang="ru-RU" dirty="0"/>
              <a:t>Как следует из приведенных примеров, оба рассмотренных подхода близки по своей сути. Однако следует подчеркнуть, что в отличие от местных </a:t>
            </a:r>
            <a:r>
              <a:rPr lang="ru-RU" dirty="0" smtClean="0"/>
              <a:t>анестетиков </a:t>
            </a:r>
            <a:r>
              <a:rPr lang="ru-RU" dirty="0"/>
              <a:t>при копировании природного левомицетина небольшие изменения в его структуре ведут к уменьшению или полной потере активности этого </a:t>
            </a:r>
            <a:r>
              <a:rPr lang="ru-RU" dirty="0" smtClean="0"/>
              <a:t>антибиотика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047" y="1196752"/>
            <a:ext cx="669674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6680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200" b="1" dirty="0"/>
              <a:t>3.Поиск антиметаболитов (антагонистов естественных метаболитов). </a:t>
            </a:r>
            <a:r>
              <a:rPr lang="ru-RU" sz="3200" dirty="0" smtClean="0"/>
              <a:t>Испытания </a:t>
            </a:r>
            <a:r>
              <a:rPr lang="en-US" sz="3200" i="1" dirty="0" err="1" smtClean="0"/>
              <a:t>invitro</a:t>
            </a:r>
            <a:r>
              <a:rPr lang="ru-RU" sz="3200" i="1" dirty="0" smtClean="0"/>
              <a:t> </a:t>
            </a:r>
            <a:r>
              <a:rPr lang="ru-RU" sz="3200" dirty="0" smtClean="0"/>
              <a:t>антибактериальных </a:t>
            </a:r>
            <a:r>
              <a:rPr lang="ru-RU" sz="3200" dirty="0"/>
              <a:t>свойств красного красителя </a:t>
            </a:r>
            <a:r>
              <a:rPr lang="ru-RU" sz="3200" dirty="0" err="1"/>
              <a:t>пронтозила</a:t>
            </a:r>
            <a:r>
              <a:rPr lang="ru-RU" sz="3200" dirty="0"/>
              <a:t> </a:t>
            </a:r>
            <a:r>
              <a:rPr lang="ru-RU" sz="3200" dirty="0" smtClean="0"/>
              <a:t>продемонстрировали </a:t>
            </a:r>
            <a:r>
              <a:rPr lang="ru-RU" sz="3200" dirty="0"/>
              <a:t>его неэффективность. Однако </a:t>
            </a:r>
            <a:r>
              <a:rPr lang="en-US" sz="3200" i="1" dirty="0" err="1" smtClean="0"/>
              <a:t>invivo</a:t>
            </a:r>
            <a:r>
              <a:rPr lang="ru-RU" sz="3200" i="1" dirty="0" smtClean="0"/>
              <a:t> </a:t>
            </a:r>
            <a:r>
              <a:rPr lang="ru-RU" sz="3200" dirty="0" err="1" smtClean="0"/>
              <a:t>пронтозил</a:t>
            </a:r>
            <a:r>
              <a:rPr lang="ru-RU" sz="3200" dirty="0" smtClean="0"/>
              <a:t> </a:t>
            </a:r>
            <a:r>
              <a:rPr lang="ru-RU" sz="3200" dirty="0"/>
              <a:t>проявлял </a:t>
            </a:r>
            <a:r>
              <a:rPr lang="ru-RU" sz="3200" dirty="0" smtClean="0"/>
              <a:t>высокую </a:t>
            </a:r>
            <a:r>
              <a:rPr lang="ru-RU" sz="3200" dirty="0"/>
              <a:t>активность против гемолитического стрептококка. Оказалось, что </a:t>
            </a:r>
            <a:r>
              <a:rPr lang="ru-RU" sz="3200" dirty="0" err="1" smtClean="0"/>
              <a:t>пронтозил</a:t>
            </a:r>
            <a:r>
              <a:rPr lang="ru-RU" sz="3200" dirty="0" smtClean="0"/>
              <a:t> </a:t>
            </a:r>
            <a:r>
              <a:rPr lang="ru-RU" sz="3200" dirty="0"/>
              <a:t>в организме превращался в активное ЛВ — сульфаниламид. За всю </a:t>
            </a:r>
            <a:r>
              <a:rPr lang="ru-RU" sz="3200" dirty="0" smtClean="0"/>
              <a:t>историю </a:t>
            </a:r>
            <a:r>
              <a:rPr lang="ru-RU" sz="3200" dirty="0"/>
              <a:t>развития сульфаниламидных препаратов на фармацевтическом рынке </a:t>
            </a:r>
            <a:r>
              <a:rPr lang="ru-RU" sz="3200" dirty="0" smtClean="0"/>
              <a:t>появилось </a:t>
            </a:r>
            <a:r>
              <a:rPr lang="ru-RU" sz="3200" dirty="0"/>
              <a:t>около 150 различных его модификаций.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469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200" dirty="0"/>
              <a:t>Сульфаниламиды являются структурными геометрическими аналогами </a:t>
            </a:r>
            <a:r>
              <a:rPr lang="ru-RU" sz="3200" dirty="0" err="1" smtClean="0"/>
              <a:t>п-аминобензойной</a:t>
            </a:r>
            <a:r>
              <a:rPr lang="ru-RU" sz="3200" dirty="0" smtClean="0"/>
              <a:t> </a:t>
            </a:r>
            <a:r>
              <a:rPr lang="ru-RU" sz="3200" dirty="0"/>
              <a:t>кислоты и нарушают синтез фолиевой кислоты: фермент, ответственный за синтез последней, использует не саму </a:t>
            </a:r>
            <a:r>
              <a:rPr lang="ru-RU" sz="3200" dirty="0" err="1"/>
              <a:t>аминобензойную</a:t>
            </a:r>
            <a:r>
              <a:rPr lang="ru-RU" sz="3200" dirty="0"/>
              <a:t> </a:t>
            </a:r>
            <a:r>
              <a:rPr lang="ru-RU" sz="3200" dirty="0" smtClean="0"/>
              <a:t>кислоту</a:t>
            </a:r>
            <a:r>
              <a:rPr lang="ru-RU" sz="3200" dirty="0"/>
              <a:t>, а ее имитатор — сульфаниламид. Фолиевая кислота необходима для </a:t>
            </a:r>
            <a:r>
              <a:rPr lang="ru-RU" sz="3200" dirty="0" smtClean="0"/>
              <a:t>синтеза </a:t>
            </a:r>
            <a:r>
              <a:rPr lang="ru-RU" sz="3200" dirty="0"/>
              <a:t>пуриновых оснований и последующего синтеза нуклеиновых кислот. </a:t>
            </a:r>
            <a:r>
              <a:rPr lang="ru-RU" sz="3200" dirty="0" smtClean="0"/>
              <a:t>Появление </a:t>
            </a:r>
            <a:r>
              <a:rPr lang="ru-RU" sz="3200" dirty="0"/>
              <a:t>в среде производных сульфаниловой кислоты приводит к </a:t>
            </a:r>
            <a:r>
              <a:rPr lang="ru-RU" sz="3200" dirty="0" smtClean="0"/>
              <a:t>прекращению </a:t>
            </a:r>
            <a:r>
              <a:rPr lang="ru-RU" sz="3200" dirty="0"/>
              <a:t>роста бактериальных клеток.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130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 marL="137160" indent="0" algn="just">
              <a:buNone/>
            </a:pPr>
            <a:r>
              <a:rPr lang="ru-RU" dirty="0"/>
              <a:t>Из представленных ниже формул наглядно видно, что сульфаниламиды яв­ляются антиметаболитами </a:t>
            </a:r>
            <a:r>
              <a:rPr lang="ru-RU" dirty="0" smtClean="0"/>
              <a:t>п-</a:t>
            </a:r>
            <a:r>
              <a:rPr lang="ru-RU" dirty="0" err="1" smtClean="0"/>
              <a:t>аминобензойной</a:t>
            </a:r>
            <a:r>
              <a:rPr lang="ru-RU" dirty="0" smtClean="0"/>
              <a:t> </a:t>
            </a:r>
            <a:r>
              <a:rPr lang="ru-RU" dirty="0"/>
              <a:t>кислоты.</a:t>
            </a:r>
          </a:p>
          <a:p>
            <a:pPr marL="13716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13690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767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/>
          </a:bodyPr>
          <a:lstStyle/>
          <a:p>
            <a:pPr marL="137160" indent="0" algn="just">
              <a:buNone/>
            </a:pPr>
            <a:r>
              <a:rPr lang="ru-RU" sz="4000" dirty="0"/>
              <a:t>Синтетические органические ЛС получают из продуктов переработки </a:t>
            </a:r>
            <a:r>
              <a:rPr lang="ru-RU" sz="4000" dirty="0" smtClean="0"/>
              <a:t>каменного </a:t>
            </a:r>
            <a:r>
              <a:rPr lang="ru-RU" sz="4000" dirty="0"/>
              <a:t>угля, нефти, дерева, горючих сланцев. Выделенные при этом </a:t>
            </a:r>
            <a:r>
              <a:rPr lang="ru-RU" sz="4000" dirty="0" smtClean="0"/>
              <a:t>индивидуальные </a:t>
            </a:r>
            <a:r>
              <a:rPr lang="ru-RU" sz="4000" dirty="0"/>
              <a:t>органические соединения являются реагентами в органическом </a:t>
            </a:r>
            <a:r>
              <a:rPr lang="ru-RU" sz="4000" dirty="0" smtClean="0"/>
              <a:t>синтезе </a:t>
            </a:r>
            <a:r>
              <a:rPr lang="ru-RU" sz="4000" dirty="0"/>
              <a:t>лекарственных веществ. Так осуществлен полный химический синтез </a:t>
            </a:r>
            <a:r>
              <a:rPr lang="ru-RU" sz="4000" dirty="0" smtClean="0"/>
              <a:t>антибиотика </a:t>
            </a:r>
            <a:r>
              <a:rPr lang="ru-RU" sz="4000" dirty="0"/>
              <a:t>левомицетина и алкалоида кофеина.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832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b="1" dirty="0"/>
              <a:t>4.Исследование метаболизма лекарств</a:t>
            </a:r>
            <a:r>
              <a:rPr lang="ru-RU" b="1" dirty="0" smtClean="0"/>
              <a:t>.</a:t>
            </a:r>
          </a:p>
          <a:p>
            <a:pPr marL="137160" indent="0" algn="just">
              <a:buNone/>
            </a:pPr>
            <a:r>
              <a:rPr lang="ru-RU" b="1" dirty="0" smtClean="0"/>
              <a:t> </a:t>
            </a:r>
            <a:r>
              <a:rPr lang="ru-RU" dirty="0"/>
              <a:t>Некоторые ЛС обладают </a:t>
            </a:r>
            <a:r>
              <a:rPr lang="ru-RU" dirty="0" smtClean="0"/>
              <a:t>способностью </a:t>
            </a:r>
            <a:r>
              <a:rPr lang="ru-RU" dirty="0" err="1"/>
              <a:t>метаболизироваться</a:t>
            </a:r>
            <a:r>
              <a:rPr lang="ru-RU" dirty="0"/>
              <a:t> в организме человека с образованием более активных веществ. Широко применяемый для лечения гипертонической болезни </a:t>
            </a:r>
            <a:r>
              <a:rPr lang="ru-RU" dirty="0" smtClean="0"/>
              <a:t>препарат </a:t>
            </a:r>
            <a:r>
              <a:rPr lang="ru-RU" dirty="0"/>
              <a:t>группы ингибиторов </a:t>
            </a:r>
            <a:r>
              <a:rPr lang="ru-RU" dirty="0" err="1"/>
              <a:t>ангиотензинпревращающего</a:t>
            </a:r>
            <a:r>
              <a:rPr lang="ru-RU" dirty="0"/>
              <a:t> фермента </a:t>
            </a:r>
            <a:r>
              <a:rPr lang="ru-RU" dirty="0" err="1"/>
              <a:t>престариум</a:t>
            </a:r>
            <a:r>
              <a:rPr lang="ru-RU" dirty="0"/>
              <a:t> (</a:t>
            </a:r>
            <a:r>
              <a:rPr lang="ru-RU" dirty="0" err="1" smtClean="0"/>
              <a:t>периндоприл</a:t>
            </a:r>
            <a:r>
              <a:rPr lang="ru-RU" dirty="0"/>
              <a:t>) является предшественником лекарства. В организме он метаболизируется в более активный метаболит — </a:t>
            </a:r>
            <a:r>
              <a:rPr lang="ru-RU" dirty="0" err="1"/>
              <a:t>периндоприлат</a:t>
            </a:r>
            <a:r>
              <a:rPr lang="ru-RU" dirty="0"/>
              <a:t>. </a:t>
            </a:r>
          </a:p>
          <a:p>
            <a:pPr marL="137160" indent="0" algn="just">
              <a:buNone/>
            </a:pPr>
            <a:r>
              <a:rPr lang="ru-RU" dirty="0"/>
              <a:t>Некоторые ЛС, например, антидепрессант </a:t>
            </a:r>
            <a:r>
              <a:rPr lang="ru-RU" dirty="0" err="1"/>
              <a:t>имипрамин</a:t>
            </a:r>
            <a:r>
              <a:rPr lang="ru-RU" dirty="0"/>
              <a:t> превращается в </a:t>
            </a:r>
            <a:r>
              <a:rPr lang="ru-RU" dirty="0" smtClean="0"/>
              <a:t>организме </a:t>
            </a:r>
            <a:r>
              <a:rPr lang="ru-RU" dirty="0"/>
              <a:t>в более активный антидепрессант </a:t>
            </a:r>
            <a:r>
              <a:rPr lang="ru-RU" dirty="0" err="1"/>
              <a:t>дезипрамин</a:t>
            </a:r>
            <a:r>
              <a:rPr lang="ru-RU" dirty="0"/>
              <a:t>, также применяющийся как ЛС.</a:t>
            </a:r>
          </a:p>
          <a:p>
            <a:pPr marL="137160" indent="0" algn="just">
              <a:buNone/>
            </a:pPr>
            <a:r>
              <a:rPr lang="ru-RU" dirty="0"/>
              <a:t>Наркотический анальгетик кодеин и полусинтетический наркотик героин </a:t>
            </a:r>
            <a:r>
              <a:rPr lang="ru-RU" dirty="0" err="1"/>
              <a:t>метаболизируются</a:t>
            </a:r>
            <a:r>
              <a:rPr lang="ru-RU" dirty="0"/>
              <a:t> в морфин, природный алкалоид опия.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799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200" b="1" dirty="0"/>
              <a:t>5.Использование в терапии новых свойств уже известных лекарственных </a:t>
            </a:r>
            <a:r>
              <a:rPr lang="ru-RU" sz="3200" b="1" dirty="0" smtClean="0"/>
              <a:t>препаратов</a:t>
            </a:r>
            <a:r>
              <a:rPr lang="ru-RU" sz="3200" b="1" dirty="0"/>
              <a:t>. </a:t>
            </a:r>
            <a:endParaRPr lang="ru-RU" sz="3200" b="1" dirty="0" smtClean="0"/>
          </a:p>
          <a:p>
            <a:pPr marL="137160" indent="0" algn="just">
              <a:buNone/>
            </a:pPr>
            <a:r>
              <a:rPr lang="ru-RU" sz="3200" dirty="0" smtClean="0"/>
              <a:t>Было </a:t>
            </a:r>
            <a:r>
              <a:rPr lang="ru-RU" sz="3200" dirty="0"/>
              <a:t>обнаружено, что </a:t>
            </a:r>
            <a:r>
              <a:rPr lang="ru-RU" sz="3200" dirty="0" err="1"/>
              <a:t>р-адреноблокаторы</a:t>
            </a:r>
            <a:r>
              <a:rPr lang="ru-RU" sz="3200" dirty="0"/>
              <a:t>, адреномиметические </a:t>
            </a:r>
            <a:r>
              <a:rPr lang="ru-RU" sz="3200" dirty="0" smtClean="0"/>
              <a:t>вещества</a:t>
            </a:r>
            <a:r>
              <a:rPr lang="ru-RU" sz="3200" dirty="0"/>
              <a:t>, обладают гипотензивным свойством. Широко применяемый аспирин (ацетилсалициловая кислота) может оказывать не только </a:t>
            </a:r>
            <a:r>
              <a:rPr lang="ru-RU" sz="3200" dirty="0" smtClean="0"/>
              <a:t>противовоспалительное</a:t>
            </a:r>
            <a:r>
              <a:rPr lang="ru-RU" sz="3200" dirty="0"/>
              <a:t>, анальгезирующее, жаропонижающее, но и </a:t>
            </a:r>
            <a:r>
              <a:rPr lang="ru-RU" sz="3200" dirty="0" err="1"/>
              <a:t>антиагрегационное</a:t>
            </a:r>
            <a:r>
              <a:rPr lang="ru-RU" sz="3200" dirty="0"/>
              <a:t> действие и назначается при ишемической болезни сердца и наличии ряда факторов ИБС</a:t>
            </a:r>
            <a:r>
              <a:rPr lang="ru-RU" sz="3200" dirty="0" smtClean="0"/>
              <a:t>.</a:t>
            </a:r>
            <a:endParaRPr lang="ru-RU" sz="3200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30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/>
          </a:bodyPr>
          <a:lstStyle/>
          <a:p>
            <a:pPr marL="137160" indent="0" algn="just">
              <a:buNone/>
            </a:pPr>
            <a:r>
              <a:rPr lang="ru-RU" sz="3200" b="1" dirty="0"/>
              <a:t>6.Создание комбинированных препаратов. </a:t>
            </a:r>
            <a:r>
              <a:rPr lang="ru-RU" sz="3200" dirty="0"/>
              <a:t>Одновременное действие </a:t>
            </a:r>
            <a:r>
              <a:rPr lang="ru-RU" sz="3200" dirty="0" smtClean="0"/>
              <a:t>компонентов </a:t>
            </a:r>
            <a:r>
              <a:rPr lang="ru-RU" sz="3200" dirty="0"/>
              <a:t>бисептола (</a:t>
            </a:r>
            <a:r>
              <a:rPr lang="ru-RU" sz="3200" dirty="0" err="1"/>
              <a:t>бактрима</a:t>
            </a:r>
            <a:r>
              <a:rPr lang="ru-RU" sz="3200" dirty="0"/>
              <a:t>) — триметоприма и </a:t>
            </a:r>
            <a:r>
              <a:rPr lang="ru-RU" sz="3200" dirty="0" err="1"/>
              <a:t>сульфаметоксазола</a:t>
            </a:r>
            <a:r>
              <a:rPr lang="ru-RU" sz="3200" dirty="0"/>
              <a:t> </a:t>
            </a:r>
            <a:r>
              <a:rPr lang="ru-RU" sz="3200" dirty="0" smtClean="0"/>
              <a:t>характеризуется </a:t>
            </a:r>
            <a:r>
              <a:rPr lang="ru-RU" sz="3200" i="1" dirty="0"/>
              <a:t>синергизмом, </a:t>
            </a:r>
            <a:r>
              <a:rPr lang="ru-RU" sz="3200" dirty="0"/>
              <a:t>т. е. усилением действия при их комбинировании. Это </a:t>
            </a:r>
            <a:r>
              <a:rPr lang="ru-RU" sz="3200" dirty="0" smtClean="0"/>
              <a:t>позволяет </a:t>
            </a:r>
            <a:r>
              <a:rPr lang="ru-RU" sz="3200" dirty="0"/>
              <a:t>использовать лекарственные вещества в более низких дозах и тем самым снизить их токсичность. Сочетание указанных ЛВ обеспечивает высокую </a:t>
            </a:r>
            <a:r>
              <a:rPr lang="ru-RU" sz="3200" dirty="0" smtClean="0"/>
              <a:t>бактерицидную </a:t>
            </a:r>
            <a:r>
              <a:rPr lang="ru-RU" sz="3200" dirty="0"/>
              <a:t>активность в отношении грамположительных и грамотрицательных микроорганизмов, в том числе бактерий, устойчивых к </a:t>
            </a:r>
            <a:r>
              <a:rPr lang="ru-RU" sz="3200" dirty="0" smtClean="0"/>
              <a:t>сульфаниламидным </a:t>
            </a:r>
            <a:r>
              <a:rPr lang="ru-RU" sz="3200" dirty="0"/>
              <a:t>препаратам.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72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pPr marL="137160" indent="0" algn="just">
              <a:buNone/>
            </a:pPr>
            <a:r>
              <a:rPr lang="ru-RU" sz="3200" b="1" dirty="0"/>
              <a:t>7.Копирование известных лекарственных препаратов. </a:t>
            </a:r>
            <a:endParaRPr lang="ru-RU" sz="3200" b="1" dirty="0" smtClean="0"/>
          </a:p>
          <a:p>
            <a:pPr marL="137160" indent="0" algn="just">
              <a:buNone/>
            </a:pPr>
            <a:r>
              <a:rPr lang="ru-RU" sz="3200" dirty="0" smtClean="0"/>
              <a:t>Поиск </a:t>
            </a:r>
            <a:r>
              <a:rPr lang="ru-RU" sz="3200" dirty="0"/>
              <a:t>оригинальных </a:t>
            </a:r>
            <a:r>
              <a:rPr lang="ru-RU" sz="3200" dirty="0" smtClean="0"/>
              <a:t>лекарственных </a:t>
            </a:r>
            <a:r>
              <a:rPr lang="ru-RU" sz="3200" dirty="0"/>
              <a:t>субстанций не всегда выгоден, так как требует больших </a:t>
            </a:r>
            <a:r>
              <a:rPr lang="ru-RU" sz="3200" dirty="0" smtClean="0"/>
              <a:t>экономических </a:t>
            </a:r>
            <a:r>
              <a:rPr lang="ru-RU" sz="3200" dirty="0"/>
              <a:t>затрат и делает их недоступными для потребителя. Поэтому многие фармацевтические фирмы для создания ЛС используют субстанции, у которых закончился период патентной защиты. Эти препараты называют </a:t>
            </a:r>
            <a:r>
              <a:rPr lang="ru-RU" sz="3200" i="1" dirty="0" err="1"/>
              <a:t>дженериками</a:t>
            </a:r>
            <a:r>
              <a:rPr lang="ru-RU" sz="3200" i="1" dirty="0"/>
              <a:t> </a:t>
            </a:r>
            <a:r>
              <a:rPr lang="ru-RU" sz="3200" i="1" dirty="0" smtClean="0"/>
              <a:t>(</a:t>
            </a:r>
            <a:r>
              <a:rPr lang="en-US" sz="3200" i="1" dirty="0" smtClean="0"/>
              <a:t>generics</a:t>
            </a:r>
            <a:r>
              <a:rPr lang="ru-RU" sz="3200" i="1" dirty="0"/>
              <a:t>).</a:t>
            </a:r>
            <a:endParaRPr lang="ru-RU" sz="3200" dirty="0"/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238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Источники </a:t>
            </a:r>
            <a:r>
              <a:rPr lang="ru-RU" dirty="0">
                <a:effectLst/>
              </a:rPr>
              <a:t>и причины недоброкачественности ЛВ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sz="3200" dirty="0"/>
              <a:t>Объектами фармацевтического анализа являются не только лекарственные средства, но и лекарственное сырье, используемое для изготовления различных ле­карственных средств, от степени чистоты которого за­висит их качество.</a:t>
            </a:r>
          </a:p>
          <a:p>
            <a:pPr marL="137160" indent="0" algn="just">
              <a:buNone/>
            </a:pPr>
            <a:r>
              <a:rPr lang="ru-RU" sz="3200" dirty="0"/>
              <a:t>Определение качества лекарственного препарата включает оценку внешнего вида, растворимости, уста­новление его подлинности, определение степени чисто­ты и количественного содержания чистого вещества в препарате.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769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dirty="0"/>
              <a:t>Комплекс всех этих показателей составляет суть фармацевтического анализа, результаты которого для каждого отдельного препарата должны строго соот­ветствовать требованиям Государственной фармако­пеи. </a:t>
            </a:r>
            <a:endParaRPr lang="ru-RU" dirty="0" smtClean="0"/>
          </a:p>
          <a:p>
            <a:pPr marL="137160" indent="0" algn="just">
              <a:buNone/>
            </a:pPr>
            <a:r>
              <a:rPr lang="ru-RU" dirty="0" smtClean="0"/>
              <a:t>Несоответствие </a:t>
            </a:r>
            <a:r>
              <a:rPr lang="ru-RU" dirty="0"/>
              <a:t>лекарственного препарата требо­ваниям ГФ хотя бы по одному из этих показателей исключает применение его в медицине.</a:t>
            </a:r>
          </a:p>
          <a:p>
            <a:pPr marL="137160" indent="0" algn="just">
              <a:buNone/>
            </a:pPr>
            <a:r>
              <a:rPr lang="ru-RU" dirty="0" smtClean="0"/>
              <a:t>Как </a:t>
            </a:r>
            <a:r>
              <a:rPr lang="ru-RU" dirty="0"/>
              <a:t>правило, почти все лекарственные средства содержат те или иные примеси посторонних веществ. Загрязнение лекарственных средств различными при­месями может не только снижать их терапевтический эффект, но и вызывать нежелательное побочное дей­ствие (побочное действие—это нежелательное дейст­вие лекарственного средства, назначенного в терапев­тической дозе). Особенно опасны ядовитые примеси, которые могут вызвать отравление организма.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378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sz="3000" dirty="0"/>
              <a:t>Причины попадания примесей в лекарственные </a:t>
            </a:r>
            <a:r>
              <a:rPr lang="ru-RU" sz="3000" dirty="0" smtClean="0"/>
              <a:t>вещества </a:t>
            </a:r>
            <a:r>
              <a:rPr lang="ru-RU" sz="3000" dirty="0"/>
              <a:t>могут быть различными и носят вполне законо­мерный характер. Это и плохая очистка исходного сырья, и побочные продукты синтеза, и механические загрязнения    (остатки   фильтрующих    материалов — ткань, фильтровальная бумага, асбест и т. д., остатки растворителей — спирт, вода и др.). Источником </a:t>
            </a:r>
            <a:r>
              <a:rPr lang="ru-RU" sz="3000" dirty="0" smtClean="0"/>
              <a:t>загрязнения </a:t>
            </a:r>
            <a:r>
              <a:rPr lang="ru-RU" sz="3000" dirty="0"/>
              <a:t>лекарственных веществ могут быть примеси материалов, из которых сделана аппаратура, при­меняемая для изготовления препарата. Металлическая аппаратура может служить источником таких опасных примесей в лекарственном веществе, как свинец (из посуды), железо, медь, иногда цинк и самая опасная примесь — мышьяк.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261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85000" lnSpcReduction="20000"/>
          </a:bodyPr>
          <a:lstStyle/>
          <a:p>
            <a:pPr marL="137160" indent="0" algn="just">
              <a:buNone/>
            </a:pPr>
            <a:r>
              <a:rPr lang="ru-RU" sz="3200" dirty="0"/>
              <a:t>Примеси могут попадать в результате нарушения необходимых условий хранения лекарственных средств. Так, некоторые лекарственные средства требуют таких условий хранения, при которых исключалось бы </a:t>
            </a:r>
            <a:r>
              <a:rPr lang="ru-RU" sz="3200" dirty="0" smtClean="0"/>
              <a:t>наличие </a:t>
            </a:r>
            <a:r>
              <a:rPr lang="ru-RU" sz="3200" dirty="0"/>
              <a:t>влажности, так как последняя может привести к гидролитическому распаду лекарственного средства или появлению микроорганизмов. Например, препара­ты, представляющие по структуре сложные эфиры (ацетилсалициловая кислота, атропина сульфат и др.), в условиях влаги могут </a:t>
            </a:r>
            <a:r>
              <a:rPr lang="ru-RU" sz="3200" dirty="0" err="1"/>
              <a:t>гидролизоваться</a:t>
            </a:r>
            <a:r>
              <a:rPr lang="ru-RU" sz="3200" dirty="0"/>
              <a:t>, при этом не только снижается лечебный эффект препарата, но иногда продукты гидролиза могут быть токсичными</a:t>
            </a:r>
            <a:r>
              <a:rPr lang="ru-RU" sz="3200" dirty="0" smtClean="0"/>
              <a:t>.</a:t>
            </a:r>
            <a:r>
              <a:rPr lang="ru-RU" sz="3200" dirty="0"/>
              <a:t> </a:t>
            </a:r>
            <a:endParaRPr lang="ru-RU" sz="3200" dirty="0" smtClean="0"/>
          </a:p>
          <a:p>
            <a:pPr marL="137160" indent="0" algn="just">
              <a:buNone/>
            </a:pPr>
            <a:r>
              <a:rPr lang="ru-RU" sz="3200" dirty="0" smtClean="0"/>
              <a:t>Но </a:t>
            </a:r>
            <a:r>
              <a:rPr lang="ru-RU" sz="3200" dirty="0"/>
              <a:t>есть и такие препараты, где содержание влаги необходимо, например сульфат магния </a:t>
            </a:r>
            <a:r>
              <a:rPr lang="en-US" sz="3200" dirty="0" err="1"/>
              <a:t>MgS</a:t>
            </a:r>
            <a:r>
              <a:rPr lang="ru-RU" sz="3200" dirty="0"/>
              <a:t>0</a:t>
            </a:r>
            <a:r>
              <a:rPr lang="ru-RU" sz="3200" baseline="-25000" dirty="0"/>
              <a:t>4 </a:t>
            </a:r>
            <a:r>
              <a:rPr lang="ru-RU" sz="3200" dirty="0"/>
              <a:t>(сла­бительное средство).</a:t>
            </a:r>
          </a:p>
          <a:p>
            <a:pPr marL="137160" indent="0" algn="just">
              <a:buNone/>
            </a:pPr>
            <a:endParaRPr lang="ru-RU" sz="3200" dirty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64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3200" dirty="0"/>
              <a:t>Многие из перечисленных источников загрязнения лекарственных веществ могут обусловить наличие в них нелетучих примесей с большим содержанием неорганических веществ (зольный остаток). Так как зола в большинстве случаев не содержит таких вред­ных примесей, как тяжелые металлы, мышьяк, которые рекомендуется проверять при анализе лекарственного вещества, Государственной фармакопеей допускается для каждого лекарственного вещества определенный предел зольности.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65242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dirty="0"/>
              <a:t>При установлении требований ГФ к чистоте лекарственных веществ принимается во внимание и физиологическое действие примесей, а также дозы и способы применения лекарственного вещества. Иногда одна и та же примесь допускается в известном количестве в одном препарате и совер­шенно не допускается в другом. Например, если в натрия хлориде, используемом для изготовления изотонического раствора» будут примеси солей калия, то такой препарат не может применяться в медицине, так как ионы калия в физиологическом отношении являются антагонистами ионов натрия. Поэтому при­месь солей калия в натрия хлориде совершенно не допускается.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04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4000" dirty="0"/>
              <a:t>Источником получения органических лекарственных веществ является </a:t>
            </a:r>
            <a:r>
              <a:rPr lang="ru-RU" sz="4000" dirty="0" smtClean="0"/>
              <a:t>растительное </a:t>
            </a:r>
            <a:r>
              <a:rPr lang="ru-RU" sz="4000" dirty="0"/>
              <a:t>лекарственное сырье. Из него получают алкалоиды, терпены, гликозиды, витамины, эфирные и жирные масла, белки, углеводы. Растительное сырье используют также для получения галеновых препаратов.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57356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fontScale="92500"/>
          </a:bodyPr>
          <a:lstStyle/>
          <a:p>
            <a:pPr marL="137160" indent="0" algn="just">
              <a:buNone/>
            </a:pPr>
            <a:r>
              <a:rPr lang="ru-RU" sz="4000" dirty="0"/>
              <a:t>С другой стороны, эта же примесь в другом пре­парате, например в кальция хлориде, не является опасной, и поэтому Государственная фармакопея до­пускает ее в определенном количестве. ГФ регламен­тирует примесь солей магния в солях кальция и на­оборот, так как эти два элемента также являются антагонистами.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722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dirty="0"/>
              <a:t>Не менее важную роль имеет дозировка препарата при установлении требований к его чистоте. Напри­мер, разовый прием ПАС-</a:t>
            </a:r>
            <a:r>
              <a:rPr lang="en-US" dirty="0"/>
              <a:t>Na</a:t>
            </a:r>
            <a:r>
              <a:rPr lang="ru-RU" dirty="0"/>
              <a:t> 12 г в день, бария суль­фата для рентгеноскопии — 50 г, других </a:t>
            </a:r>
            <a:r>
              <a:rPr lang="ru-RU" dirty="0" err="1"/>
              <a:t>рентгено</a:t>
            </a:r>
            <a:r>
              <a:rPr lang="ru-RU" dirty="0"/>
              <a:t>-контрастных средств, содержащих </a:t>
            </a:r>
            <a:r>
              <a:rPr lang="ru-RU" dirty="0" err="1"/>
              <a:t>иод</a:t>
            </a:r>
            <a:r>
              <a:rPr lang="ru-RU" dirty="0"/>
              <a:t>, — от 18—20 г на прием. Естественно, что требования чистоты в от­ношении этих препаратов должны быть очень строги­ми. Например, если в бария сульфате для рентгено­скопии окажется примесь растворимой соли бария — бария хлорида, может произойти отравление, поэтому эта примесь недопустима в препарате.</a:t>
            </a:r>
          </a:p>
        </p:txBody>
      </p:sp>
    </p:spTree>
    <p:extLst>
      <p:ext uri="{BB962C8B-B14F-4D97-AF65-F5344CB8AC3E}">
        <p14:creationId xmlns:p14="http://schemas.microsoft.com/office/powerpoint/2010/main" xmlns="" val="225680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600" dirty="0"/>
              <a:t>Таким образом, при испытании на чистоту, в за­висимости от характера испытуемого вещества и сте­пени вредности для него той или другой примеси, Госу­дарственная фармакопея либо требует полного отсут­ствия примесей, либо допускает определенный для данного препарата максимально допустимый предел примесей, который не влияет на качество препарата и его лечебный эффект.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801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600" dirty="0"/>
              <a:t>Таким образом, при испытании на чистоту, в за­висимости от характера испытуемого вещества и сте­пени вредности для него той или другой примеси, Госу­дарственная фармакопея либо требует полного отсут­ствия примесей, либо допускает определенный для данного препарата максимально допустимый предел примесей, который не влияет на качество препарата и его лечебный эффект.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068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dirty="0"/>
              <a:t>Для определения допустимого предела примесей в препарате в ГФ введены так называемые эталонные растворы.</a:t>
            </a:r>
          </a:p>
          <a:p>
            <a:pPr marL="137160" indent="0" algn="just">
              <a:buNone/>
            </a:pPr>
            <a:r>
              <a:rPr lang="ru-RU" dirty="0"/>
              <a:t>Результат реакции на ту или другую примесь в испытуемом препарате сравнивается с результатом реакции, проведенной с теми же реактивами и в том же объеме с эталонным, стандартным, раствором, со­держащим допустимое количество примеси. Сопостав­ление исследуемых растворов со стандартным дает возможность судить об отсутствии или наличии при­меси в большем или меньшем количестве по сравне­нию с эталоном, приготовленным согласно требова­ниям ГФ.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08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3200" dirty="0"/>
              <a:t>При проведении анализа лекарственных препара­тов необходимо точно придерживаться количественных соотношений реактивов, которые рекомендует фарма­копея, иначе искомая примесь может быть не обна­ружена. В фармакопейном анализе часто при описании реакции указывается время, в течение которого необ­ходимо вести наблюдение за происходящей реакцией. Только при условии соблюдения всех требований фар­макопеи к анализу препаратов можно быть уверенным в его доброкачественности.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60097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3200" dirty="0"/>
              <a:t>Гормональные препараты готовят из сырья животного происхождения (</a:t>
            </a:r>
            <a:r>
              <a:rPr lang="ru-RU" sz="3200" dirty="0" smtClean="0"/>
              <a:t>органы </a:t>
            </a:r>
            <a:r>
              <a:rPr lang="ru-RU" sz="3200" dirty="0"/>
              <a:t>и ткани животных). Для получения антибиотиков используют различные микроорганизмы. Известны полусинтетические антибиотики, которые </a:t>
            </a:r>
            <a:r>
              <a:rPr lang="ru-RU" sz="3200" dirty="0" smtClean="0"/>
              <a:t>являются </a:t>
            </a:r>
            <a:r>
              <a:rPr lang="ru-RU" sz="3200" dirty="0"/>
              <a:t>синтетическими производными антибиотиков, выделенных из </a:t>
            </a:r>
            <a:r>
              <a:rPr lang="ru-RU" sz="3200" dirty="0" smtClean="0"/>
              <a:t>микроорганизмов </a:t>
            </a:r>
            <a:r>
              <a:rPr lang="ru-RU" sz="3200" dirty="0"/>
              <a:t>(например, пенициллины и цефалоспорины). Полусинтетический способ применяется для получения и других групп ЛС: алкалоидов, </a:t>
            </a:r>
            <a:r>
              <a:rPr lang="ru-RU" sz="3200" dirty="0" smtClean="0"/>
              <a:t>витаминов</a:t>
            </a:r>
            <a:r>
              <a:rPr lang="ru-RU" sz="3200" dirty="0"/>
              <a:t>, гормонов, анаболических стероидных препаратов.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160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fontScale="92500"/>
          </a:bodyPr>
          <a:lstStyle/>
          <a:p>
            <a:pPr marL="137160" indent="0" algn="just">
              <a:buNone/>
            </a:pPr>
            <a:r>
              <a:rPr lang="ru-RU" sz="3200" dirty="0"/>
              <a:t>В середине </a:t>
            </a:r>
            <a:r>
              <a:rPr lang="en-US" sz="3200" dirty="0"/>
              <a:t>XIX </a:t>
            </a:r>
            <a:r>
              <a:rPr lang="ru-RU" sz="3200" dirty="0"/>
              <a:t>в., в эпоху бурного развития органической химии, кроме лекарств из растительного, животного и минерального сырья начали применять синтетические ЛС. В начале </a:t>
            </a:r>
            <a:r>
              <a:rPr lang="en-US" sz="3200" dirty="0"/>
              <a:t>XX</a:t>
            </a:r>
            <a:r>
              <a:rPr lang="ru-RU" sz="3200" dirty="0"/>
              <a:t>в. появились первые антимикробные сыво­ротки, профилактические вакцины и антидоты. В </a:t>
            </a:r>
            <a:r>
              <a:rPr lang="en-US" sz="3200" dirty="0"/>
              <a:t>XX </a:t>
            </a:r>
            <a:r>
              <a:rPr lang="ru-RU" sz="3200" dirty="0"/>
              <a:t>в. было создано большое число новых синтетических ЛС — противоопухолевых, гипотензивных, сер­дечно-сосудистых, антибиотиков, сульфаниламидных препаратов, психотроп­ных, противодиабетических и др. Номенклатура ЛС растет с каждым годом. 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82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3600" dirty="0"/>
              <a:t>Однако полный химический синтез природных биологически активных соединений (алкалоиды, </a:t>
            </a:r>
            <a:r>
              <a:rPr lang="ru-RU" sz="3600" dirty="0" smtClean="0"/>
              <a:t>антибиотики</a:t>
            </a:r>
            <a:r>
              <a:rPr lang="ru-RU" sz="3600" dirty="0"/>
              <a:t>, гликозиды сердечного действия) </a:t>
            </a:r>
            <a:r>
              <a:rPr lang="ru-RU" sz="3600" dirty="0" smtClean="0"/>
              <a:t>затрудняется </a:t>
            </a:r>
            <a:r>
              <a:rPr lang="ru-RU" sz="3600" dirty="0"/>
              <a:t>либо нестойкостью полученных соединений, либо </a:t>
            </a:r>
            <a:r>
              <a:rPr lang="ru-RU" sz="3600" dirty="0" err="1"/>
              <a:t>многостадийностью</a:t>
            </a:r>
            <a:r>
              <a:rPr lang="ru-RU" sz="3600" dirty="0"/>
              <a:t> процесса и поэтому </a:t>
            </a:r>
            <a:r>
              <a:rPr lang="ru-RU" sz="3600" dirty="0" smtClean="0"/>
              <a:t>нерентабельностью</a:t>
            </a:r>
            <a:r>
              <a:rPr lang="ru-RU" sz="3600" dirty="0"/>
              <a:t>. В связи с этим в последние два десятилетия появились новые методы получения лекарственных средств — </a:t>
            </a:r>
            <a:r>
              <a:rPr lang="ru-RU" sz="3600" dirty="0" err="1"/>
              <a:t>полусинтез</a:t>
            </a:r>
            <a:r>
              <a:rPr lang="ru-RU" sz="3600" dirty="0"/>
              <a:t>, биосинтез и генная инженерия.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567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ru-RU" sz="4000" dirty="0"/>
              <a:t>Путем </a:t>
            </a:r>
            <a:r>
              <a:rPr lang="ru-RU" sz="4000" b="1" dirty="0" err="1"/>
              <a:t>полусинтеза</a:t>
            </a:r>
            <a:r>
              <a:rPr lang="ru-RU" sz="4000" b="1" dirty="0"/>
              <a:t> </a:t>
            </a:r>
            <a:r>
              <a:rPr lang="ru-RU" sz="4000" dirty="0"/>
              <a:t>получают многие сложные </a:t>
            </a:r>
            <a:r>
              <a:rPr lang="ru-RU" sz="4000" dirty="0" smtClean="0"/>
              <a:t>природные </a:t>
            </a:r>
            <a:r>
              <a:rPr lang="ru-RU" sz="4000" dirty="0"/>
              <a:t>вещества на основе биологически активных полупродуктов естественного происхождения, </a:t>
            </a:r>
            <a:r>
              <a:rPr lang="ru-RU" sz="4000" dirty="0" smtClean="0"/>
              <a:t>например </a:t>
            </a:r>
            <a:r>
              <a:rPr lang="ru-RU" sz="4000" dirty="0"/>
              <a:t>полусинтетические пенициллины: ампициллин, </a:t>
            </a:r>
            <a:r>
              <a:rPr lang="ru-RU" sz="4000" dirty="0" err="1"/>
              <a:t>ок-сациллин</a:t>
            </a:r>
            <a:r>
              <a:rPr lang="ru-RU" sz="4000" dirty="0"/>
              <a:t>, </a:t>
            </a:r>
            <a:r>
              <a:rPr lang="ru-RU" sz="4000" dirty="0" err="1"/>
              <a:t>метициллин</a:t>
            </a:r>
            <a:r>
              <a:rPr lang="ru-RU" sz="4000" dirty="0"/>
              <a:t>, а также полусинтетические цефалоспорины — </a:t>
            </a:r>
            <a:r>
              <a:rPr lang="ru-RU" sz="4000" dirty="0" err="1"/>
              <a:t>цефалетин</a:t>
            </a:r>
            <a:r>
              <a:rPr lang="ru-RU" sz="4000" dirty="0"/>
              <a:t>, </a:t>
            </a:r>
            <a:r>
              <a:rPr lang="ru-RU" sz="4000" dirty="0" err="1"/>
              <a:t>цепорин</a:t>
            </a:r>
            <a:r>
              <a:rPr lang="ru-RU" sz="4000" dirty="0"/>
              <a:t>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656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400" b="1" dirty="0"/>
              <a:t>Биосинтез </a:t>
            </a:r>
            <a:r>
              <a:rPr lang="ru-RU" sz="2400" dirty="0"/>
              <a:t>— это естественный синтез конечного продукта живыми организмами на основе природных полупродуктов. Например, широкое производство групп кортикостероидных гормонов долгое время не могло быть освоено из-за отсутствия сырьевой базы. Сырьем для получения кортикостероидов являлась кора надпочечников крупного рогатого скота (</a:t>
            </a:r>
            <a:r>
              <a:rPr lang="ru-RU" sz="2400" dirty="0" smtClean="0"/>
              <a:t>малодоступная </a:t>
            </a:r>
            <a:r>
              <a:rPr lang="ru-RU" sz="2400" dirty="0"/>
              <a:t>промышленность). Трудность </a:t>
            </a:r>
            <a:r>
              <a:rPr lang="ru-RU" sz="2400" dirty="0" smtClean="0"/>
              <a:t>синтетического </a:t>
            </a:r>
            <a:r>
              <a:rPr lang="ru-RU" sz="2400" dirty="0"/>
              <a:t>получения кортизона заключалась в том, что в природе отсутствуют доступные стероидные соединения,</a:t>
            </a:r>
            <a:r>
              <a:rPr lang="ru-RU" sz="2400" b="1" dirty="0"/>
              <a:t> </a:t>
            </a:r>
            <a:r>
              <a:rPr lang="ru-RU" sz="2400" dirty="0"/>
              <a:t>содержащие в стероидном цикле </a:t>
            </a:r>
            <a:r>
              <a:rPr lang="ru-RU" sz="2400" dirty="0" err="1"/>
              <a:t>кетогруппу</a:t>
            </a:r>
            <a:r>
              <a:rPr lang="ru-RU" sz="2400" dirty="0"/>
              <a:t> в 11-м положении цикла (кортизон имеет в структуре молекулы стероидный цикл). Ввести </a:t>
            </a:r>
            <a:r>
              <a:rPr lang="ru-RU" sz="2400" dirty="0" err="1"/>
              <a:t>кетогруппу</a:t>
            </a:r>
            <a:r>
              <a:rPr lang="ru-RU" sz="2400" dirty="0"/>
              <a:t> в 11-е положение стероидного цикла оказалось возможным путем биохимического синтеза (биосинтеза) с </a:t>
            </a:r>
            <a:r>
              <a:rPr lang="ru-RU" sz="2400" dirty="0" smtClean="0"/>
              <a:t>помощью </a:t>
            </a:r>
            <a:r>
              <a:rPr lang="ru-RU" sz="2400" dirty="0"/>
              <a:t>почвенных актиномицетов и различных </a:t>
            </a:r>
            <a:r>
              <a:rPr lang="ru-RU" sz="2400" dirty="0" smtClean="0"/>
              <a:t>бактерий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8925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 из цвет">
  <a:themeElements>
    <a:clrScheme name="Другая 5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 из цвет</Template>
  <TotalTime>218</TotalTime>
  <Words>2713</Words>
  <Application>Microsoft Office PowerPoint</Application>
  <PresentationFormat>Экран (4:3)</PresentationFormat>
  <Paragraphs>90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Тема1 из цвет</vt:lpstr>
      <vt:lpstr>  Теоретическое занятие № 2  </vt:lpstr>
      <vt:lpstr>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   Зависимость биологической активности лекарственного средства от физико-химических свойств лекарственного вещества и биологической среды  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 Источники и причины недоброкачественности ЛВ 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Теоретическое занятие № 2  </dc:title>
  <cp:lastModifiedBy>225</cp:lastModifiedBy>
  <cp:revision>16</cp:revision>
  <dcterms:modified xsi:type="dcterms:W3CDTF">2015-01-13T04:02:10Z</dcterms:modified>
</cp:coreProperties>
</file>