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23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16" r:id="rId63"/>
    <p:sldId id="317" r:id="rId64"/>
    <p:sldId id="318" r:id="rId65"/>
    <p:sldId id="319" r:id="rId66"/>
    <p:sldId id="320" r:id="rId67"/>
    <p:sldId id="321" r:id="rId68"/>
    <p:sldId id="322" r:id="rId69"/>
    <p:sldId id="324" r:id="rId7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CC3399"/>
    <a:srgbClr val="0000FF"/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B8FF78F-39C7-4479-812A-DA910B95216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4637B6D5-4152-40FE-89E3-B6F52AD55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FF78F-39C7-4479-812A-DA910B95216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B6D5-4152-40FE-89E3-B6F52AD55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FF78F-39C7-4479-812A-DA910B95216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B6D5-4152-40FE-89E3-B6F52AD55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FF78F-39C7-4479-812A-DA910B95216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B6D5-4152-40FE-89E3-B6F52AD55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B8FF78F-39C7-4479-812A-DA910B95216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B6D5-4152-40FE-89E3-B6F52AD55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FF78F-39C7-4479-812A-DA910B95216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B6D5-4152-40FE-89E3-B6F52AD55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FF78F-39C7-4479-812A-DA910B95216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B6D5-4152-40FE-89E3-B6F52AD55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8FF78F-39C7-4479-812A-DA910B95216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B6D5-4152-40FE-89E3-B6F52AD55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FF78F-39C7-4479-812A-DA910B95216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B6D5-4152-40FE-89E3-B6F52AD55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B8FF78F-39C7-4479-812A-DA910B95216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B6D5-4152-40FE-89E3-B6F52AD55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B8FF78F-39C7-4479-812A-DA910B95216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7B6D5-4152-40FE-89E3-B6F52AD55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7B8FF78F-39C7-4479-812A-DA910B95216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4637B6D5-4152-40FE-89E3-B6F52AD55B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612068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900" b="1" i="1" dirty="0" smtClean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900" b="1" i="1" dirty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Предупредительные мероприятия внутриаптечного контроля качества лекарственных веществ». </a:t>
            </a:r>
            <a:br>
              <a:rPr lang="ru-RU" sz="4900" b="1" i="1" dirty="0">
                <a:solidFill>
                  <a:srgbClr val="7030A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7030A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3522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9036496" cy="6624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В помещениях хранения на всех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штангласах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лекарственными средствами должны быть указаны: номер серии организации-изготовителя, номер анализа контрольно-аналитической лаборатории (центра контроля качества лекарственных средств), срок годности, дата заполнения и подпись заполнившего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штанглас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На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штангласах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лекарственными средствами, содержащими сердечные гликозиды, должно быть указано количество единиц действия в одном грамме лекарственного растительного сырья или в одном миллилитре лекарственного средства.</a:t>
            </a:r>
          </a:p>
          <a:p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6088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9036496" cy="6858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В ассистентских комнатах на всех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штангласах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лекарственными веществами должны быть указаны: дата заполнения, подпись заполнившего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штанглас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проверившего подлинность лекарственного вещества. </a:t>
            </a:r>
            <a:endParaRPr lang="ru-RU" sz="3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штангласах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ядовитыми и сильнодействующими лекарственными веществами должны быть указаны высшие разовые и суточные дозы, а на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штангласах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лекарственными веществами, предназначенными для изготовления стерильных лекарственных форм, должна быть предупредительная надпись "Для стерильных лекарственных форм".</a:t>
            </a:r>
          </a:p>
          <a:p>
            <a:pPr marL="0" indent="0">
              <a:buNone/>
            </a:pP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419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9036496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Штангласы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растворами, настойками и жидкими полуфабрикатами должны быть обеспечены нормальными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каплемерами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или пипетками. Число капель в определенном объеме должно быть установлено взвешиванием и обозначено на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штангласе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Г) Заполнение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штангласа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бюретки в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бюреточной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установке,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штангласа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нормальным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каплемером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или пипеткой должно проводиться только после полного использования лекарственного средства и соответствующей обработки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штангласа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246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0"/>
            <a:ext cx="8964488" cy="6858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5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Номенклатура концентратов, полуфабрикатов и внутриаптечной заготовки лекарственных средств, изготовляемых в аптеках, должна утверждаться территориальной контрольно-аналитической лабораторией и доводиться до сведения всех аптек соответствующей территории. </a:t>
            </a:r>
            <a:endParaRPr lang="ru-RU" sz="35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5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5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данный перечень могут включаться только прописи, содержащие совместимые лекарственные вещества, на которые имеются методики анализа для химического контроля.</a:t>
            </a:r>
          </a:p>
        </p:txBody>
      </p:sp>
    </p:spTree>
    <p:extLst>
      <p:ext uri="{BB962C8B-B14F-4D97-AF65-F5344CB8AC3E}">
        <p14:creationId xmlns="" xmlns:p14="http://schemas.microsoft.com/office/powerpoint/2010/main" val="167911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9036496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порядке исключения изготовление ароматных вод, внутриаптечной заготовки лекарственных средств для наружного применения, содержащих деготь, ихтиол, серу, </a:t>
            </a:r>
            <a:r>
              <a:rPr lang="ru-RU" sz="36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нафталанскую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нефть, коллодий, свинцовую воду, а также гомеопатических лекарственных средств, анализ которых не может быть осуществлен в условиях аптеки, производится под наблюдением провизора, занятого контролем качества лекарственных средств.</a:t>
            </a:r>
          </a:p>
          <a:p>
            <a:pPr marL="0" indent="0">
              <a:buNone/>
            </a:pP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57001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9036496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 Руководителям аптеки необходимо один раз в квартал осуществлять контроль за соблюдением правил хранения лекарственных средств в отделениях лечебных учреждений, прикрепленных к аптеке.</a:t>
            </a:r>
          </a:p>
          <a:p>
            <a:pPr mar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отделениях лечебных организаций не допускается изготовление лекарственных средств, расфасовка, перемещение из одной емкости (упаковки) в другую и замена этикеток. Лекарственные средства должны храниться в отделениях только в оригинальной (заводской, фабричной или аптечной) упаковке.</a:t>
            </a:r>
          </a:p>
          <a:p>
            <a:pPr marL="0" indent="0">
              <a:buNone/>
            </a:pP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1917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88640"/>
            <a:ext cx="9144000" cy="6480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контроля за сроком годности на упаковке фасовки, отпускаемой аптекой в отделение лечебной организации, должна быть указана серия организации-изготовителя.</a:t>
            </a:r>
          </a:p>
          <a:p>
            <a:pPr marL="0" indent="0">
              <a:buNone/>
            </a:pP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Лекарственные средства из аптек в лечебные организации должны отпускаться только уполномоченному медицинскому персоналу.</a:t>
            </a:r>
          </a:p>
          <a:p>
            <a:pPr marL="0" indent="0">
              <a:buNone/>
            </a:pP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0721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4300" b="1" i="1" u="sng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2. Приемочный </a:t>
            </a:r>
            <a:r>
              <a:rPr lang="ru-RU" sz="4300" b="1" i="1" u="sng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контроль.</a:t>
            </a:r>
            <a:endParaRPr lang="ru-RU" sz="4300" b="1" i="1" u="sng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300" b="1" i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3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Приемочный контроль проводится с целью предупреждения поступления в аптеку некачественных лекарственных средств.</a:t>
            </a:r>
          </a:p>
          <a:p>
            <a:pPr marL="0" indent="0">
              <a:buNone/>
            </a:pPr>
            <a:r>
              <a:rPr lang="ru-RU" sz="3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Приемочный контроль заключается в проверке поступающих лекарственных средств на соответствие требованиям по показателям: "Описание"; "Упаковка"; "Маркировка"; в проверке правильности оформления расчетных документов (счетов), а также наличия сертификатов соответствия производителя и других документов, подтверждающих качество лекарственных средств в соответствии с действующими нормативными документами.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4201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9036496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А) Контроль по показателю "Описание" включает проверку внешнего вида, цвета, запаха. В случае сомнения в качестве лекарственных средств образцы направляются в территориальную контрольно-аналитическую лабораторию. </a:t>
            </a:r>
            <a:endParaRPr lang="ru-RU" sz="3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Такие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лекарственные средства с обозначением: "Забраковано при приемочном контроле" хранятся в аптеке изолированно от других лекарственных средств.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69364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Б) При проверке по показателю "Упаковка" особое внимание обращается на ее целостность и соответствие физико-химическим свойствам лекарственных средств.</a:t>
            </a:r>
          </a:p>
          <a:p>
            <a:pPr marL="0" indent="0">
              <a:buNone/>
            </a:pPr>
            <a:r>
              <a:rPr lang="ru-RU" sz="3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В) При контроле по показателю "Маркировка" обращается внимание на соответствие оформления лекарственных средств действующим требованиям.</a:t>
            </a:r>
          </a:p>
          <a:p>
            <a:pPr marL="0" indent="0">
              <a:buNone/>
            </a:pPr>
            <a:r>
              <a:rPr lang="ru-RU" sz="3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Г) Особое внимание следует обращать на соответствие маркировки первичной, вторичной и групповой упаковки, наличие листовки-вкладыша на русском языке в упаковке (или отдельно в пачке на все количество готовых лекарственных средств).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3820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0" y="0"/>
            <a:ext cx="8869680" cy="664371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600" dirty="0" smtClean="0">
                <a:solidFill>
                  <a:srgbClr val="990099"/>
                </a:solidFill>
              </a:rPr>
              <a:t>Цель занятия: </a:t>
            </a:r>
            <a:r>
              <a:rPr lang="ru-RU" sz="3600" dirty="0" smtClean="0">
                <a:solidFill>
                  <a:schemeClr val="tx1"/>
                </a:solidFill>
              </a:rPr>
              <a:t>сформировать знания о предупредительных мероприятиях внутриаптечного контроля качества лекарственных веществ </a:t>
            </a:r>
          </a:p>
          <a:p>
            <a:pPr algn="just">
              <a:buNone/>
            </a:pPr>
            <a:r>
              <a:rPr lang="ru-RU" sz="3600" dirty="0" smtClean="0">
                <a:solidFill>
                  <a:srgbClr val="990099"/>
                </a:solidFill>
              </a:rPr>
              <a:t>Задачи:</a:t>
            </a:r>
          </a:p>
          <a:p>
            <a:pPr marL="740664" lvl="0" indent="-742950" algn="just">
              <a:buFont typeface="+mj-lt"/>
              <a:buAutoNum type="arabicPeriod"/>
            </a:pPr>
            <a:r>
              <a:rPr lang="ru-RU" sz="3600" dirty="0" smtClean="0">
                <a:solidFill>
                  <a:schemeClr val="tx1"/>
                </a:solidFill>
              </a:rPr>
              <a:t>сформировать знания о приемочном контроле.</a:t>
            </a:r>
          </a:p>
          <a:p>
            <a:pPr marL="740664" lvl="0" indent="-742950" algn="just">
              <a:buFont typeface="+mj-lt"/>
              <a:buAutoNum type="arabicPeriod"/>
            </a:pPr>
            <a:r>
              <a:rPr lang="ru-RU" sz="3600" dirty="0" smtClean="0">
                <a:solidFill>
                  <a:schemeClr val="tx1"/>
                </a:solidFill>
              </a:rPr>
              <a:t>актуализировать знания приказа МЗ РФ №309 «Об утверждении инструкции по санитарному режиму аптечных организаций (аптек)»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9036496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Д) На этикетках упаковки с лекарственными веществами, предназначенными для изготовления растворов для инъекций и </a:t>
            </a:r>
            <a:r>
              <a:rPr lang="ru-RU" sz="36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инфузий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должно быть указание "Годен для инъекций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".</a:t>
            </a:r>
          </a:p>
          <a:p>
            <a:pPr mar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Упаковки с ядовитыми и наркотическими лекарственными средствами должны быть оформлены в соответствии с требованиями законодательства Российской Федерации и нормативных документов.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912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9036496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9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Е) Лекарственное растительное сырье, поступившее от населения, проверяется по показателю "Внешние признаки" в соответствии с требованиями действующей Государственной Фармакопеи или действующего нормативного документа, после чего направляется на анализ в территориальную контрольно-аналитическую лабораторию.</a:t>
            </a:r>
          </a:p>
          <a:p>
            <a:pPr marL="0" indent="0">
              <a:buNone/>
            </a:pPr>
            <a:endParaRPr lang="ru-RU" sz="39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707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9036496" cy="6858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i="1" u="sng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3.Санитарный режим.</a:t>
            </a:r>
          </a:p>
          <a:p>
            <a:pPr marL="0" indent="0">
              <a:buNone/>
            </a:pPr>
            <a:r>
              <a:rPr lang="ru-RU" sz="3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Санитарные требования к помещениям и оборудованию асептического блока</a:t>
            </a:r>
          </a:p>
          <a:p>
            <a:pPr marL="0" lvl="0" indent="0">
              <a:buNone/>
            </a:pP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4.1 Помещения </a:t>
            </a:r>
            <a:r>
              <a:rPr lang="ru-RU" sz="3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асептического блока должны 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размещаться </a:t>
            </a:r>
            <a:r>
              <a:rPr lang="ru-RU" sz="3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изолированном отсеке и исключать перекрещивание «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чистых</a:t>
            </a:r>
            <a:r>
              <a:rPr lang="ru-RU" sz="3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и «грязных» потоков. Асептический блок должен иметь отдельный вход или отделяться от других помещений 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производства </a:t>
            </a:r>
            <a:r>
              <a:rPr lang="ru-RU" sz="3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шлюзами.</a:t>
            </a:r>
          </a:p>
          <a:p>
            <a:pPr marL="0" lvl="0" indent="0">
              <a:buNone/>
            </a:pP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4.2 Перед </a:t>
            </a:r>
            <a:r>
              <a:rPr lang="ru-RU" sz="3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входом в асептический блок должны лежать резиновые коврики или коврики из пористого материала, смоченные дезинфицирующими средствами.</a:t>
            </a:r>
          </a:p>
          <a:p>
            <a:pPr marL="0" indent="0">
              <a:buNone/>
            </a:pP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744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9036496" cy="6858000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ru-RU" sz="33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4.3 В </a:t>
            </a:r>
            <a:r>
              <a:rPr lang="ru-RU" sz="3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шлюзе должны быть предусмотрены: скамья для </a:t>
            </a:r>
            <a:r>
              <a:rPr lang="ru-RU" sz="33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переобувания </a:t>
            </a:r>
            <a:r>
              <a:rPr lang="ru-RU" sz="3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ячейками для спец обуви, шкаф для халата и биксов с комплектами стерильной одежды; раковина (кран с локтевым приводом), воздушная электросушилка и зеркало; гигиенический набор для обработки рук; инструкции о </a:t>
            </a:r>
            <a:r>
              <a:rPr lang="ru-RU" sz="33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порядке </a:t>
            </a:r>
            <a:r>
              <a:rPr lang="ru-RU" sz="3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переодевания и обработке рук, правила поведения в асептическом </a:t>
            </a:r>
            <a:r>
              <a:rPr lang="ru-RU" sz="33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блоке.</a:t>
            </a:r>
            <a:r>
              <a:rPr lang="ru-RU" sz="3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0" lvl="0" indent="0">
              <a:buNone/>
            </a:pPr>
            <a:r>
              <a:rPr lang="ru-RU" sz="33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4.4 В </a:t>
            </a:r>
            <a:r>
              <a:rPr lang="ru-RU" sz="3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ассистентской-асептической не допускается </a:t>
            </a:r>
            <a:r>
              <a:rPr lang="ru-RU" sz="33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подводка </a:t>
            </a:r>
            <a:r>
              <a:rPr lang="ru-RU" sz="3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воды и канализации. Трубопроводы для воды очищенной следует прокладывать таким образом, чтобы можно было </a:t>
            </a:r>
            <a:r>
              <a:rPr lang="ru-RU" sz="33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легко </a:t>
            </a:r>
            <a:r>
              <a:rPr lang="ru-RU" sz="3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проводить уборку.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5610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9036496" cy="685800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4.5 Для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защиты стен от повреждений при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транспортировке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материалов или продукции (тележки или др.) необходимо предусмотреть специальные уголки или другие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приспособления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исключения поступления воздуха из коридоров и производственных помещений в асептический блок в 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послднем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необходимо предусмотреть приточно-вытяжную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вентиляцию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при которой движение воздушных потоков должно быть направлено из асептического блока в прилегающие к нему помещения, с преобладанием притока воздуха над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вытяжкой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5551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9036496" cy="685800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4.7 Рекомендуется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помощью специального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оборудования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горизонтальных или вертикальных ламинарных потоков чистого воздуха во всем помещении или в отдельных локальных зонах для защиты наиболее ответственных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участков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 операций (чистые камеры). </a:t>
            </a:r>
            <a:endParaRPr lang="ru-RU" sz="3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Чистые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камеры или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столы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ламинарным потоком воздуха должны иметь рабочие поверхности и колпак из гладкого прочного материала.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Скорость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ламинарного потока — в пределах 0,3—0,6 мс</a:t>
            </a:r>
            <a:r>
              <a:rPr lang="ru-RU" sz="3200" b="1" i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-1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регулярном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контроле стерильности воздуха не реже 1 раза в месяц.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5337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6624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4.8 Для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дезинфекции воздуха и различных поверхностей в асептических помещениях устанавливают бактерицидные лампы (стационарные и передвижные облучатели) с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открытыми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 экранированными лампами. Количество и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мощность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бактерицидных ламп должны подбираться из расчета не менее 2—2,5 Вт мощности неэкранированного излучателя на 1 м</a:t>
            </a:r>
            <a:r>
              <a:rPr lang="ru-RU" sz="3600" b="1" i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объема помещения.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3918806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9036496" cy="6741368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экранированных бактерицидных лампах 1 Вт на 1 м</a:t>
            </a:r>
            <a:r>
              <a:rPr lang="ru-RU" sz="3200" b="1" i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.. Настенные бактерицидные облучатели ОБН-150 устанавливают из расчета 1 облучатель на 30 м</a:t>
            </a:r>
            <a:r>
              <a:rPr lang="ru-RU" sz="3200" b="1" i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по­мещения; потолочные ОБП-300 — из расчета 1 на 60 м</a:t>
            </a:r>
            <a:r>
              <a:rPr lang="ru-RU" sz="3200" b="1" i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пе­редвижной ОБП-450 с открытыми лампами используют для быстрого обеззараживания воздуха в помещениях объемом до 100 м</a:t>
            </a:r>
            <a:r>
              <a:rPr lang="ru-RU" sz="3200" b="1" i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Оптимальный эффект наблюдается на расстоянии 5 м от облучаемого объекта. Правила эксплуатации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бактерицидных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ламп изложены в Приложении 7.</a:t>
            </a:r>
          </a:p>
          <a:p>
            <a:pPr marL="0" indent="0">
              <a:buNone/>
            </a:pP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910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9036496" cy="6858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i="1" u="sng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Санитарное </a:t>
            </a:r>
            <a:r>
              <a:rPr lang="ru-RU" sz="4000" b="1" i="1" u="sng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содержание помещений, оборудования, </a:t>
            </a:r>
            <a:r>
              <a:rPr lang="ru-RU" sz="4000" b="1" i="1" u="sng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инвентаря.</a:t>
            </a:r>
            <a:endParaRPr lang="ru-RU" sz="4000" b="1" i="1" u="sng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5.1. Перед началом работы необходимо провести влажную уборку помещений (полов и оборудования) с применением </a:t>
            </a:r>
            <a:r>
              <a:rPr lang="ru-RU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дезсредств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Запрещается сухая уборка помещений.</a:t>
            </a:r>
          </a:p>
          <a:p>
            <a:pPr marL="0" lv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5.2 Генеральная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уборка производственных помещений должна проводиться не реже одного раза в неделю. Моют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стены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двери, оборудование, полы. Потолки очищают от пыли влажными тряпками 1 раз в месяц. Оконные стекла, рамы и пространство между ними моют горячей водой с мылом или другими моющими средствами не реже одного раза в месяц.</a:t>
            </a:r>
          </a:p>
          <a:p>
            <a:pPr marL="0" indent="0">
              <a:buNone/>
            </a:pP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4151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9036496" cy="6741368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2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5.3 Оборудование </a:t>
            </a:r>
            <a:r>
              <a:rPr lang="ru-RU" sz="27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производственных помещений и </a:t>
            </a:r>
            <a:r>
              <a:rPr lang="ru-RU" sz="2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торговых </a:t>
            </a:r>
            <a:r>
              <a:rPr lang="ru-RU" sz="27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залов подвергают ежедневной уборке, шкафы для </a:t>
            </a:r>
            <a:r>
              <a:rPr lang="ru-RU" sz="2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хранения </a:t>
            </a:r>
            <a:r>
              <a:rPr lang="ru-RU" sz="27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лекарственных средств в помещениях хранения (</a:t>
            </a:r>
            <a:r>
              <a:rPr lang="ru-RU" sz="2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материальные </a:t>
            </a:r>
            <a:r>
              <a:rPr lang="ru-RU" sz="27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комнаты) убирают по мере необходимости, но не реже одного раза в неделю.</a:t>
            </a:r>
          </a:p>
          <a:p>
            <a:pPr marL="0" lvl="0" indent="0">
              <a:buNone/>
            </a:pPr>
            <a:r>
              <a:rPr lang="ru-RU" sz="2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5.4 Уборочный </a:t>
            </a:r>
            <a:r>
              <a:rPr lang="ru-RU" sz="27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инвентарь должен быть промаркирован и использован строго по назначению. Хранение его </a:t>
            </a:r>
            <a:r>
              <a:rPr lang="ru-RU" sz="2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осуществляют </a:t>
            </a:r>
            <a:r>
              <a:rPr lang="ru-RU" sz="27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специально выделенном месте (комната, шкафы) </a:t>
            </a:r>
            <a:r>
              <a:rPr lang="ru-RU" sz="2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раздельно</a:t>
            </a:r>
            <a:r>
              <a:rPr lang="ru-RU" sz="27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Ветошь, предназначенную для уборки </a:t>
            </a:r>
            <a:r>
              <a:rPr lang="ru-RU" sz="2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производственного </a:t>
            </a:r>
            <a:r>
              <a:rPr lang="ru-RU" sz="27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оборудования, после дезинфекции и сушки, хранят в чистой промаркированной плотно закрытой таре (банка, </a:t>
            </a:r>
            <a:r>
              <a:rPr lang="ru-RU" sz="2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кастрюля </a:t>
            </a:r>
            <a:r>
              <a:rPr lang="ru-RU" sz="27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др.). Уборочный инвентарь для асептического </a:t>
            </a:r>
            <a:r>
              <a:rPr lang="ru-RU" sz="27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блока </a:t>
            </a:r>
            <a:r>
              <a:rPr lang="ru-RU" sz="27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хранят отдельно.</a:t>
            </a:r>
          </a:p>
          <a:p>
            <a:pPr marL="0" indent="0">
              <a:buNone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4510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7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i="1" u="sng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Студент должен знать: </a:t>
            </a:r>
            <a:endParaRPr lang="ru-RU" dirty="0">
              <a:solidFill>
                <a:srgbClr val="990099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124744"/>
            <a:ext cx="9144000" cy="561662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ормативно-правовую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базу по изготовлению лекарственных форм и внутриаптечному контролю; физико-химические свойства лекарственных средств;</a:t>
            </a:r>
          </a:p>
          <a:p>
            <a:pPr mar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анализа лекарственных средств; виды внутриаптечного контроля; правила оформления лекарственных средств к отпуску.</a:t>
            </a:r>
          </a:p>
          <a:p>
            <a:r>
              <a:rPr lang="ru-RU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541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8784976" cy="6408712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5.5 Уборку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помещений асептического блока (полов и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оборудования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проводят не реже одного раза в смену в конце работы с использованием дезинфицирующих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средств</a:t>
            </a:r>
          </a:p>
          <a:p>
            <a:pPr marL="0" lv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Один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 в неделю проводят генеральную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уборку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по возможности с освобождением от оборудования.</a:t>
            </a:r>
          </a:p>
          <a:p>
            <a:pPr marL="0" indent="0">
              <a:buNone/>
            </a:pP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6951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856984" cy="65527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Необходимо строго соблюдать последовательность стадий при уборке асептического блока. Начинать следует с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асептической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Вначале моют стены, а двери от потолка к полу. </a:t>
            </a:r>
            <a:endParaRPr lang="ru-RU" sz="3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Движения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должны быть плавными, обязательно сверху вниз.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Затем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моют и дезинфицируют стационарное оборудование и, в последнюю очередь, полы. </a:t>
            </a:r>
          </a:p>
        </p:txBody>
      </p:sp>
    </p:spTree>
    <p:extLst>
      <p:ext uri="{BB962C8B-B14F-4D97-AF65-F5344CB8AC3E}">
        <p14:creationId xmlns="" xmlns:p14="http://schemas.microsoft.com/office/powerpoint/2010/main" val="47048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16632"/>
            <a:ext cx="8784976" cy="66247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оборудование и мебель, вно­симые в асептический блок, предварительно обрабатывают дезинфицирующим раствором. </a:t>
            </a:r>
            <a:endParaRPr lang="ru-RU" sz="3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уборки и дезинфекции поверхностей рекомендуются поролоновые губки, салфетки с заделанными краями из </a:t>
            </a:r>
            <a:r>
              <a:rPr lang="ru-RU" sz="36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неволокнистых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материалов. </a:t>
            </a:r>
            <a:endParaRPr lang="ru-RU" sz="3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протирки полов можно использовать тряпки с заделанными краями из суровых тканей.</a:t>
            </a:r>
          </a:p>
          <a:p>
            <a:pPr marL="0" indent="0">
              <a:buNone/>
            </a:pP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201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9036496" cy="67413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5.6.	Приготовление </a:t>
            </a:r>
            <a:r>
              <a:rPr lang="ru-RU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дезрастворов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должно осуществляться специально обученным персоналом в соответствии с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действующими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инструкциями. Для дезинфекции поверхностей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допускается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дезсредств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из числа разрешенных Минздравом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России.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5.7 Отходы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производства и мусор должны собираться в специальные контейнеры с приводной крышкой с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удалением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помещения не реже 1 раза в смену. Раковины для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мытья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рук, санитарные узлы и контейнеры для мусора моют, чистят и дезинфицируют ежедневно.</a:t>
            </a:r>
          </a:p>
          <a:p>
            <a:pPr marL="0" lv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5.8 Санитарный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день в аптеках проводят 1 раз в месяц (одновременно, кроме тщательной уборки, можно проводить мелкий текущий ремонт).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1816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9036496" cy="674136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400" b="1" i="1" u="sng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Санитарно-гигиенические </a:t>
            </a:r>
            <a:r>
              <a:rPr lang="ru-RU" sz="4400" b="1" i="1" u="sng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требования к персоналу аптек.</a:t>
            </a:r>
          </a:p>
          <a:p>
            <a:pPr marL="0" lv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6.1 Руководителям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аптек всех уровней необходимо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заботиться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правильной расстановке специалистов и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подсобного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персонала, обеспечении их подготовки и переподготовки по правилам личной гигиены и технике безопасности, а так­же прохождении персоналом регулярных медосмотров (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предварительные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периодические осмотры).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2373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0"/>
            <a:ext cx="8964488" cy="674136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6.2 Работники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аптеки, занимающиеся изготовлением, контролем, расфасовкой лекарственных средств и обработкой аптечной посуды, а также соприкасающиеся с готовой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продукцией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при поступлении на работу проходят медицинское обследование, а в дальнейшем профилактический осмотр в соответствии с действующими приказами МЗ РФ.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Результаты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осмотров заносятся в санитарную книжку.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8157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964488" cy="674136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6.3 Каждый </a:t>
            </a:r>
            <a:r>
              <a:rPr lang="ru-RU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сотрудник должен оповещать руководящий персонал о любых отклонениях в состоянии здоровья. </a:t>
            </a:r>
            <a:r>
              <a:rPr lang="ru-RU" sz="3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Сотрудники </a:t>
            </a:r>
            <a:r>
              <a:rPr lang="ru-RU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инфекционными заболеваниями, повреждениями кожных покровов к работе не допускаются. Выявленные больные направляются на лечение и санацию. Допуск к </a:t>
            </a:r>
            <a:r>
              <a:rPr lang="ru-RU" sz="3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работе </a:t>
            </a:r>
            <a:r>
              <a:rPr lang="ru-RU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проводится только при наличии справки </a:t>
            </a:r>
            <a:r>
              <a:rPr lang="ru-RU" sz="3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лечпрофучреждения</a:t>
            </a:r>
            <a:r>
              <a:rPr lang="ru-RU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 выздоровлении.</a:t>
            </a:r>
          </a:p>
          <a:p>
            <a:pPr marL="0" indent="0">
              <a:buNone/>
            </a:pPr>
            <a:r>
              <a:rPr lang="ru-RU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6.4.	Персонал обязан выполнять правила личной </a:t>
            </a:r>
            <a:r>
              <a:rPr lang="ru-RU" sz="3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гигиены и </a:t>
            </a:r>
            <a:r>
              <a:rPr lang="ru-RU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производственной санитарии, носить </a:t>
            </a:r>
            <a:r>
              <a:rPr lang="ru-RU" sz="3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технологическую одежду</a:t>
            </a:r>
            <a:r>
              <a:rPr lang="ru-RU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соответствующую выполняемым операциям.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5731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0"/>
            <a:ext cx="8964488" cy="685800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6.4.1 При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входе в аптеку персонал обязан снять верхнюю одежду и обувь в гардеробной, вымыть и продезинфицировать руки, надеть санитарную одежду и санитарную обувь. Перед посещением туалета обязательно снимать халат.</a:t>
            </a:r>
          </a:p>
          <a:p>
            <a:pPr marL="0" lv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6.4.2 Запрещается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выходить за пределы аптеки в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санитарной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одежде и обуви. В периоды распространения острых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респираторных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заболеваний сотрудники аптек должны носить на лице марлевые повязки.</a:t>
            </a:r>
          </a:p>
          <a:p>
            <a:pPr marL="0" indent="0">
              <a:buNone/>
            </a:pP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801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9036496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6.4.3 Санитарная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одежда и санитарная обувь выдается работникам аптеки в соответствии с действующими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нормами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учетом выполняемых производственных операций.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Смена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санитарной одежды должна производиться не реже 2 раз в неделю, полотенец для личного пользования — ежедневно. </a:t>
            </a:r>
            <a:endParaRPr lang="ru-RU" sz="3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Комплект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специальной одежды для персонала, работающего в асептических условиях, должен быть стерильным перед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началом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работы. </a:t>
            </a:r>
          </a:p>
        </p:txBody>
      </p:sp>
    </p:spTree>
    <p:extLst>
      <p:ext uri="{BB962C8B-B14F-4D97-AF65-F5344CB8AC3E}">
        <p14:creationId xmlns="" xmlns:p14="http://schemas.microsoft.com/office/powerpoint/2010/main" val="214270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9036496" cy="685800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9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Целесообразно предусмотреть в санитарной одежде персонала отличительные знаки, например, </a:t>
            </a:r>
            <a:r>
              <a:rPr lang="ru-RU" sz="3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спецодежду </a:t>
            </a:r>
            <a:r>
              <a:rPr lang="ru-RU" sz="39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 ее детали другого цвета, кроме белого, чтобы легче распознать нарушения порядка перемещения персонала в асептической зоне, между помещениями или за пределами асептического блока, в других производственных зонах.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932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591550" cy="1512168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u="sng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Студент </a:t>
            </a:r>
            <a:r>
              <a:rPr lang="ru-RU" sz="4800" b="1" i="1" u="sng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должен уметь:</a:t>
            </a:r>
            <a:r>
              <a:rPr lang="ru-RU" sz="4400" i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i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i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052736"/>
            <a:ext cx="9144000" cy="5805264"/>
          </a:xfrm>
        </p:spPr>
        <p:txBody>
          <a:bodyPr/>
          <a:lstStyle/>
          <a:p>
            <a:pPr marL="0" indent="0">
              <a:buNone/>
            </a:pPr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роводить </a:t>
            </a:r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обязательные виды внутриаптечного контроля качества лекарственных средств, регистрировать результаты контроля, упаковывать и оформлять лекарственные средства к отпуску, пользоваться нормативной документацией;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2102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9036496" cy="685800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6.4.4 Производственный 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персонал должен регулярно 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принимать 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душ, тщательно следить за чистотой рук, коротко стричь ногти, не покрывать их лаком.</a:t>
            </a:r>
          </a:p>
          <a:p>
            <a:pPr marL="0" indent="0">
              <a:buNone/>
            </a:pP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6.5.	Производственный персонал не должен принимать пищу, курить, а также хранить еду, курительные материалы и личные лекарственные средства в производственных </a:t>
            </a: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помещениях 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аптек и в помещениях хранения готовой продукции. </a:t>
            </a:r>
            <a:endParaRPr lang="ru-RU" sz="3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карманах халатов не должны находиться предметы личного пользования, кроме носового платка.</a:t>
            </a:r>
          </a:p>
          <a:p>
            <a:pPr marL="0" indent="0">
              <a:buNone/>
            </a:pP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937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9036496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9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6.5. Особое внимание должно уделяться подбору и </a:t>
            </a:r>
            <a:r>
              <a:rPr lang="ru-RU" sz="2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подготовке </a:t>
            </a:r>
            <a:r>
              <a:rPr lang="ru-RU" sz="29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производственного персонала для работы в </a:t>
            </a:r>
            <a:r>
              <a:rPr lang="ru-RU" sz="2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асептических </a:t>
            </a:r>
            <a:r>
              <a:rPr lang="ru-RU" sz="29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условиях. </a:t>
            </a:r>
            <a:endParaRPr lang="ru-RU" sz="29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Персонал </a:t>
            </a:r>
            <a:r>
              <a:rPr lang="ru-RU" sz="29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асептического блока должен </a:t>
            </a:r>
            <a:r>
              <a:rPr lang="ru-RU" sz="2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обладать</a:t>
            </a:r>
            <a:r>
              <a:rPr lang="ru-RU" sz="29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кроме специальных знаний и опыта практической работы, знаниями по основам гигиены и микробиологии, чтобы осознанно выполнять санитарные требования и </a:t>
            </a:r>
            <a:r>
              <a:rPr lang="ru-RU" sz="2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</a:t>
            </a:r>
            <a:r>
              <a:rPr lang="ru-RU" sz="29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должен быть готов к возможным неудобствам в работе, связанным с систематической обработкой рук и строго </a:t>
            </a:r>
            <a:r>
              <a:rPr lang="ru-RU" sz="2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определенной </a:t>
            </a:r>
            <a:r>
              <a:rPr lang="ru-RU" sz="29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последовательностью переодевания, </a:t>
            </a:r>
            <a:r>
              <a:rPr lang="ru-RU" sz="2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использованием </a:t>
            </a:r>
            <a:r>
              <a:rPr lang="ru-RU" sz="29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воздухопроницаемой повязки на лица, резиновых </a:t>
            </a:r>
            <a:r>
              <a:rPr lang="ru-RU" sz="2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перчаток </a:t>
            </a:r>
            <a:r>
              <a:rPr lang="ru-RU" sz="29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руках и др. </a:t>
            </a:r>
          </a:p>
          <a:p>
            <a:pPr marL="0" indent="0">
              <a:buNone/>
            </a:pPr>
            <a:endParaRPr lang="ru-RU" sz="29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362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8928992" cy="6741368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6.5 Для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производственного персонала на основании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существующих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документов должны быть разработаны и укреплены в нужных местах правила личной гигиены, входа и выхода из помещений, регламент уборки, правила транспортировки изделий и материалов в соответствии с ходом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технологического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процесса и др., с учетом особенностей данного аптечного предприятия. Правила и меры личной гигиены, включая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требования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применению санитарной одежды, должны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применяться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 всем, входящим в производственные помещения — временно и постоянно работающим, не работающим (гости, инспекция, высшее руководство и др.).</a:t>
            </a:r>
          </a:p>
          <a:p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740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856984" cy="655272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6.7 Работникам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аптек необходимо систематически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принимать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в занятиях по темам, связанным с вопросами личной гигиены, производственной санитарии, техники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безопасности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организуемых администрацией в сроки,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обеспечивающие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информированность персонала относительно современных требований. Приглашаемые консультанты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должны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иметь соответствующую квалификацию (образование и опыт), о чем производятся необходимые записи.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62066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9036496" cy="674136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6.8 Сотрудникам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аптек необходимо соблюдать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действующие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правила техники безопасности и производственной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санитарии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работе в аптеках.</a:t>
            </a:r>
          </a:p>
          <a:p>
            <a:pPr marL="0" indent="0">
              <a:buNone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6.9.	В аптеках должен быть предусмотрен необходимый</a:t>
            </a:r>
            <a:b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 санитарно-бытовых помещений для персонала:</a:t>
            </a:r>
          </a:p>
          <a:p>
            <a:pPr marL="0" lv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гардеробные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индивидуальными шкафами на 100% списочного состава для раздельного хранения верхней, до­машней и санитарной одежды. </a:t>
            </a:r>
            <a:endParaRPr lang="ru-RU" sz="28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Площадь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гардеробных для домашней и санитарной одежды следует принимать из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расчета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0,55 м</a:t>
            </a:r>
            <a:r>
              <a:rPr lang="ru-RU" sz="2800" b="1" i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двойной шкаф и прибавлением площади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проходов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0965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674136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-гардероб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верхней одежды и обуви 0,08 м</a:t>
            </a:r>
            <a:r>
              <a:rPr lang="ru-RU" sz="3600" b="1" i="1" baseline="30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крючок в гардеробной (на 60% работающих при 2-сменной работе и на 100% — при односменной);</a:t>
            </a:r>
          </a:p>
          <a:p>
            <a:pPr marL="0" lv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-душевые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одна душевая кабина на аптеку;</a:t>
            </a:r>
          </a:p>
          <a:p>
            <a:pPr marL="0" indent="0">
              <a:buNone/>
            </a:pP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санузлы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(количество санитарных приборов, исходя на числа работающих);</a:t>
            </a:r>
          </a:p>
          <a:p>
            <a:pPr marL="0" lv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помещения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приема пищи и отдыха (должны быть изолированы от других помещений).</a:t>
            </a:r>
          </a:p>
          <a:p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1234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662473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500" b="1" i="1" u="sng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Санитарные требования к получению, транспортировке и хранению очищенной </a:t>
            </a:r>
            <a:r>
              <a:rPr lang="ru-RU" sz="3500" b="1" i="1" u="sng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воды</a:t>
            </a:r>
            <a:r>
              <a:rPr lang="ru-RU" sz="3500" b="1" i="1" u="sng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i="1" u="sng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для инъекций.</a:t>
            </a:r>
            <a:endParaRPr lang="ru-RU" sz="3500" b="1" i="1" u="sng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7.1.	Для изготовления </a:t>
            </a:r>
            <a:r>
              <a:rPr lang="ru-RU" sz="3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неинъекционных</a:t>
            </a:r>
            <a:r>
              <a:rPr lang="ru-RU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стерильных и </a:t>
            </a:r>
            <a:r>
              <a:rPr lang="ru-RU" sz="3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нестерильных </a:t>
            </a:r>
            <a:r>
              <a:rPr lang="ru-RU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лекарственных средств используют воду </a:t>
            </a:r>
            <a:r>
              <a:rPr lang="ru-RU" sz="3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очищенную</a:t>
            </a:r>
            <a:r>
              <a:rPr lang="ru-RU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которая может быть получена дистилляцией, обратным осмосом, ионным обменом и другими разрешенными </a:t>
            </a:r>
            <a:r>
              <a:rPr lang="ru-RU" sz="3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способами</a:t>
            </a:r>
            <a:r>
              <a:rPr lang="ru-RU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Микробиологическая чистота воды очищенной </a:t>
            </a:r>
            <a:r>
              <a:rPr lang="ru-RU" sz="3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должна </a:t>
            </a:r>
            <a:r>
              <a:rPr lang="ru-RU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соответствовать требованиям на воду питьевую, </a:t>
            </a:r>
            <a:r>
              <a:rPr lang="ru-RU" sz="3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допускается </a:t>
            </a:r>
            <a:r>
              <a:rPr lang="ru-RU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содержание в ней не более 100 микроорганизмов в 1 мл при отсутствии бактерий сем. </a:t>
            </a:r>
            <a:r>
              <a:rPr lang="en-US" sz="3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Enterobacteriaceae</a:t>
            </a:r>
            <a:r>
              <a:rPr lang="ru-RU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aeraginosa</a:t>
            </a:r>
            <a:r>
              <a:rPr lang="ru-RU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3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aureus</a:t>
            </a:r>
            <a:r>
              <a:rPr lang="ru-RU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приготовления стерильных </a:t>
            </a:r>
            <a:r>
              <a:rPr lang="ru-RU" sz="3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неинъекционных</a:t>
            </a:r>
            <a:r>
              <a:rPr lang="ru-RU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лекарственных средств, изготовляемых </a:t>
            </a:r>
            <a:r>
              <a:rPr lang="ru-RU" sz="3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асептически</a:t>
            </a:r>
            <a:r>
              <a:rPr lang="ru-RU" sz="3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воду необходимо стерилизовать.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8147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9036496" cy="66693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изготовления растворов для инъекций используют воду для инъекций, которая должна выдерживать испытания на воду очищенную, а также должна быть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апирогенной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7.2.	Получение и хранение воды очищенной должно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производиться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специально оборудованном для этой цели поме­щении.</a:t>
            </a:r>
          </a:p>
          <a:p>
            <a:pPr mar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Получение воды для инъекций должно осуществляться в помещении дистилляционной асептического блока, где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категорически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запрещается выполнять какие-либо работы, не связанные с перегонкой воды.</a:t>
            </a:r>
          </a:p>
          <a:p>
            <a:pPr marL="0" indent="0">
              <a:buNone/>
            </a:pP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86538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0"/>
            <a:ext cx="9036496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9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7.3.	Воду очищенную используют свежеприготовленной или хранят в закрытых емкостях, изготовленных из </a:t>
            </a:r>
            <a:r>
              <a:rPr lang="ru-RU" sz="2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материалов</a:t>
            </a:r>
            <a:r>
              <a:rPr lang="ru-RU" sz="29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не изменяющих свойства воды и защищающих ее от </a:t>
            </a:r>
            <a:r>
              <a:rPr lang="ru-RU" sz="2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инородных </a:t>
            </a:r>
            <a:r>
              <a:rPr lang="ru-RU" sz="29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частиц и микробиологических загрязнений, не более 3 суток.</a:t>
            </a:r>
          </a:p>
          <a:p>
            <a:pPr marL="0" indent="0">
              <a:buNone/>
            </a:pPr>
            <a:r>
              <a:rPr lang="ru-RU" sz="29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Воду для инъекций </a:t>
            </a:r>
            <a:r>
              <a:rPr lang="ru-RU" sz="2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используют </a:t>
            </a:r>
            <a:r>
              <a:rPr lang="ru-RU" sz="29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ежеприготовленной</a:t>
            </a:r>
            <a:r>
              <a:rPr lang="ru-RU" sz="2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 хранят при температуре от 5°С до 10°С или от 80°С до 95°С в закрытых емкостях, изготовленных из материалов, не изменяющих свойств воды, защищающих ее от попадания </a:t>
            </a:r>
            <a:r>
              <a:rPr lang="ru-RU" sz="2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механических </a:t>
            </a:r>
            <a:r>
              <a:rPr lang="ru-RU" sz="29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включений и микробиологических загрязнений, не более 24 часов.</a:t>
            </a:r>
          </a:p>
          <a:p>
            <a:pPr marL="0" indent="0">
              <a:buNone/>
            </a:pP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323722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662473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7.4 Получение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воды очищенной и для инъекций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производится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помощью </a:t>
            </a:r>
            <a:r>
              <a:rPr lang="ru-RU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аквадистилляторов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или других, разрешенных для этой цели, установок. Подготовку к работе и порядок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работы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них осуществляют в соответствии с указаниями,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изложенными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паспорте, и инструкцией по эксплуатации.</a:t>
            </a:r>
          </a:p>
          <a:p>
            <a:pPr marL="0" lv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7.5 При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получении воды с помощью </a:t>
            </a:r>
            <a:r>
              <a:rPr lang="ru-RU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аквадистиллятора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ежедневно перед началом работы необходимо в течение 10— 15 минут проводить пропаривание при закрытых вентилях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подачи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воды в </a:t>
            </a:r>
            <a:r>
              <a:rPr lang="ru-RU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аквадистиллятор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холодильник. Первые порции полученной воды в течение 15—20 минут сливают. После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этого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времени начинают сбор воды.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24138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591550" cy="1066801"/>
          </a:xfrm>
        </p:spPr>
        <p:txBody>
          <a:bodyPr>
            <a:noAutofit/>
          </a:bodyPr>
          <a:lstStyle/>
          <a:p>
            <a:pPr algn="ctr"/>
            <a:r>
              <a:rPr lang="ru-RU" sz="6000" b="1" i="1" u="sng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План:</a:t>
            </a:r>
            <a:br>
              <a:rPr lang="ru-RU" sz="6000" b="1" i="1" u="sng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i="1" u="sng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4320" y="1052736"/>
            <a:ext cx="8595360" cy="5183472"/>
          </a:xfrm>
        </p:spPr>
        <p:txBody>
          <a:bodyPr/>
          <a:lstStyle/>
          <a:p>
            <a:endParaRPr lang="ru-RU" dirty="0"/>
          </a:p>
          <a:p>
            <a:pPr marL="0" lvl="0" indent="0"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800" b="1" dirty="0" smtClean="0"/>
              <a:t>       </a:t>
            </a:r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Предупредительные </a:t>
            </a:r>
            <a:r>
              <a:rPr lang="ru-RU" sz="5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мероприятия.</a:t>
            </a:r>
          </a:p>
          <a:p>
            <a:pPr marL="0" lvl="0" indent="0">
              <a:buNone/>
            </a:pPr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  Приемочный контроль.</a:t>
            </a:r>
            <a:endParaRPr lang="ru-RU" sz="5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5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  Санитарный режим.</a:t>
            </a:r>
            <a:endParaRPr lang="ru-RU" sz="5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00564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964488" cy="6552728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7.6 Полученную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воду очищенную и для инъекций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собирают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чистые простерилизованные или обработанные паром сборники промышленного производства (в порядке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исключения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в стеклянные баллоны). Сборники должны иметь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четкую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надпись: «Вода очищенная», «Вода для инъекций». </a:t>
            </a:r>
            <a:endParaRPr lang="ru-RU" sz="3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одновременно используют несколько сборников, их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нумеруют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На этикетке емкостей для сбора и хранения воды для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инъекций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должно быть обозначено, что содержимое не простерилизовано.</a:t>
            </a:r>
          </a:p>
          <a:p>
            <a:pPr marL="0" indent="0">
              <a:buNone/>
            </a:pP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729191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9036496" cy="67413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Стеклянные сборники плотно закрывают пробками с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двумя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отверстиями: одно для трубки, по которой поступает вода, другое для стеклянной трубки, в которую вставляется тампон из стерильной ваты (меняют ежедневно). Сборники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устанавливают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баллоноопрокидыватели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Сборники соединяют с </a:t>
            </a:r>
            <a:r>
              <a:rPr lang="ru-RU" sz="32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аквадистиллятором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помощью стеклянных трубок, шлангов из силиконовой резины или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другого 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дифферентного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воде очищенной материала,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разрешенного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применению в медицине и выдерживающего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обработку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паром.</a:t>
            </a:r>
          </a:p>
          <a:p>
            <a:pPr marL="0" indent="0">
              <a:buNone/>
            </a:pP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8069191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0"/>
            <a:ext cx="8964488" cy="6858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7.7.	Подачу воды на рабочие места осуществляют по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трубопроводам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 в баллонах. Трубопроводы должны быть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изготовлены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материалов, разрешенных к применению в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медицине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не изменяющих свойств воды. </a:t>
            </a:r>
            <a:endParaRPr lang="ru-RU" sz="3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значительной длине трубопровода для удобства мойки, дезинфекции и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отбора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 воды очищенной на микробиологический анализ через каждые 5—7 метров следует предусматривать тройники с внешним выводом и краном.</a:t>
            </a:r>
          </a:p>
          <a:p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506127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66247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7.8.	Мытье и дезинфекцию трубопровода производят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перед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сборкой, в процессе эксплуатации не реже 1 раза в 14 дней, а также при неудовлетворительных результатах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микробиологических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анализов.</a:t>
            </a:r>
          </a:p>
          <a:p>
            <a:pPr mar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обеззараживания трубопроводов из термостойких 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м­териалов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через них пропускают острый пар из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парогенератора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 автоклава. Отсчет времени обработки ведут с момента выхода пара с концевого участка трубопровода. Обработку проводят в течение 30 минут.</a:t>
            </a:r>
          </a:p>
          <a:p>
            <a:pPr marL="0" indent="0">
              <a:buNone/>
            </a:pP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042323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856984" cy="66247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Трубопроводы из полимерных материалов и стекла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можно </a:t>
            </a:r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стерилизовать 6% раствором перекиси водорода в течение 6 часов с последующим тщательным промыванием водой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очищенной</a:t>
            </a:r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После чего осуществляют проверку на отсутствие восстанавливающих веществ. Регистрацию обработки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трубопровода </a:t>
            </a:r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ведут в специальном журнале.</a:t>
            </a: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64308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66247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7.9.	Для очистки от пирогенных веществ стеклянные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трубки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сосуды обрабатывают подкисленным раствором калия перманганата в течение 25—30 минут. Для приготовления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раствора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10 частям 1% раствора калия перманганата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добавляют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 частей 1,5% раствора кислоты серной. </a:t>
            </a:r>
            <a:endParaRPr lang="ru-RU" sz="3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обработки сосуды и трубки тщательно промывают свежеприготовленной водой для инъекций.</a:t>
            </a:r>
          </a:p>
          <a:p>
            <a:pPr mar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7.10.	Руководителем аптеки назначается лицо,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ответственное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 получение воды очищенной.</a:t>
            </a:r>
          </a:p>
          <a:p>
            <a:pPr mar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1157728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6624736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i="1" u="sng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Санитарные требования при изготовлении лекарственных средств в асептических </a:t>
            </a:r>
            <a:r>
              <a:rPr lang="ru-RU" sz="3600" b="1" i="1" u="sng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условиях.</a:t>
            </a:r>
            <a:endParaRPr lang="ru-RU" sz="3600" b="1" i="1" u="sng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Помещения для изготовления лекарственных средств в асептических условиях отделывают, оборудуют и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обрабатывают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соответствии с разделами 2, 3 данной Инструкции.</a:t>
            </a:r>
          </a:p>
          <a:p>
            <a:pPr marL="0" lv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Персонал для работы в асептических условиях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подготавливается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соответствии с санитарными требованиями и указаниями (Приложения 5, 6).</a:t>
            </a:r>
          </a:p>
          <a:p>
            <a:pPr marL="0" indent="0">
              <a:buNone/>
            </a:pP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807928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6741368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8.3 Лекарственные </a:t>
            </a:r>
            <a:r>
              <a:rPr lang="ru-RU" sz="3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вещества, необходимые для 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приготовления </a:t>
            </a:r>
            <a:r>
              <a:rPr lang="ru-RU" sz="3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лекарственных средств в асептических условиях, 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хранят </a:t>
            </a:r>
            <a:r>
              <a:rPr lang="ru-RU" sz="3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плотно закрывающихся шкафах в </a:t>
            </a:r>
            <a:r>
              <a:rPr lang="ru-RU" sz="31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штангласах</a:t>
            </a:r>
            <a:r>
              <a:rPr lang="ru-RU" sz="3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условиях</a:t>
            </a:r>
            <a:r>
              <a:rPr lang="ru-RU" sz="3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исключающих их загрязнение. </a:t>
            </a:r>
            <a:r>
              <a:rPr lang="ru-RU" sz="31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Штангласы</a:t>
            </a:r>
            <a:r>
              <a:rPr lang="ru-RU" sz="3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перед каждым заполнением моют и стерилизуют.</a:t>
            </a:r>
          </a:p>
          <a:p>
            <a:pPr marL="0" lvl="0" indent="0">
              <a:buNone/>
            </a:pP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8.4 Вспомогательный </a:t>
            </a:r>
            <a:r>
              <a:rPr lang="ru-RU" sz="3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 подготавливают, 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стерилизуют </a:t>
            </a:r>
            <a:r>
              <a:rPr lang="ru-RU" sz="3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хранят в закрытом виде не более 3-х суток. Вскрытые материалы используют в течение 24 часов. После каждого забора материала бикс или банку плотно 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закрывают</a:t>
            </a:r>
            <a:r>
              <a:rPr lang="ru-RU" sz="3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Забор производят стерильным пинцетом.</a:t>
            </a:r>
          </a:p>
          <a:p>
            <a:pPr marL="0" indent="0">
              <a:buNone/>
            </a:pPr>
            <a:endParaRPr lang="ru-RU" sz="31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2736829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674136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8.5 Аптечную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посуду после соответствующей обработки используют по назначению или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укупоривают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хранят в плотно закрывающихся шкафах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Срок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хранения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стерильной посуды, используемой для приготовления и фасовки лекарственных средств в асептических условиях, не более 24 часов.</a:t>
            </a:r>
          </a:p>
          <a:p>
            <a:pPr marL="0" indent="0">
              <a:buNone/>
            </a:pP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607278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662473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8.6 </a:t>
            </a:r>
            <a:r>
              <a:rPr lang="ru-RU" sz="32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Крупноемкие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баллоны допускается обеззараживать после мытья пропариванием острым паром в течение 30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минут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После обработки емкости закрывают стерильными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пробками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 обвязывают стерильным пергаментом и хранят в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условиях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исключающих их загрязнение, не более 24 часов.</a:t>
            </a:r>
          </a:p>
          <a:p>
            <a:pPr marL="0" lv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8.7 Укупорочный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 (пробки, колпачки и др.)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обрабатывают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хранят в условиях, предотвращающих их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загрязнение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6212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91550" cy="1152128"/>
          </a:xfrm>
        </p:spPr>
        <p:txBody>
          <a:bodyPr>
            <a:noAutofit/>
          </a:bodyPr>
          <a:lstStyle/>
          <a:p>
            <a:pPr lvl="1" algn="ctr" rtl="0">
              <a:spcBef>
                <a:spcPts val="400"/>
              </a:spcBef>
            </a:pPr>
            <a:r>
              <a:rPr lang="ru-RU" sz="4000" b="1" i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u="sng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u="sng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Предупредительные мероприятия.</a:t>
            </a:r>
            <a:r>
              <a:rPr lang="ru-RU" sz="4000" i="1" u="sng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u="sng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i="1" u="sng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764704"/>
            <a:ext cx="9144000" cy="60932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Предупредительные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мероприятия заключаются в выполнении следующих требований:</a:t>
            </a:r>
            <a:endParaRPr lang="ru-RU" sz="1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Соблюдение санитарных норм и правил; противоэпидемического режима, а также условий асептического изготовления лекарственных средств в соответствии с действующими нормативными документами.</a:t>
            </a:r>
            <a:endParaRPr lang="ru-RU" sz="1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Соблюдение правил получения, сбора и хранения воды очищенной, воды для инъекций; своевременная санитарная обработка трубопровода; контроль за своевременным изъятием стерильных растворов, воды очищенной, воды для инъекций для испытания на стерильность в соответствии с действующими требованиями.</a:t>
            </a:r>
            <a:endParaRPr lang="ru-RU" sz="1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2796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54609" cy="6741368"/>
          </a:xfrm>
        </p:spPr>
        <p:txBody>
          <a:bodyPr/>
          <a:lstStyle/>
          <a:p>
            <a:pPr marL="0" lv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8.8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Съемные части технологического оборудования, непосредственно соприкасающиеся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раствором лекарственных веществ (трубки резиновые и стеклянные, фильтр-держатели, мембранные микрофильтры, прокладки и др.) обрабатывают, стерилизуют и хранят в режимах, описанных в документации по использованию соответствующего оборудования.</a:t>
            </a:r>
          </a:p>
          <a:p>
            <a:pPr marL="0" lv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8.9 Концентрированные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растворы, полуфабрикаты, внутриаптечную заготовку изготавливают в асептических условиях и хранят в соответствии. с их физико-химическими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свойствами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установленными сроками годности в условиях,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исключающих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их загрязнение.</a:t>
            </a:r>
          </a:p>
          <a:p>
            <a:pPr marL="0" indent="0">
              <a:buNone/>
            </a:pPr>
            <a:endParaRPr lang="ru-RU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0547976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662473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700" b="1" i="1" u="sng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Санитарные требования при изготовлении нестерильных лекарственных </a:t>
            </a:r>
            <a:r>
              <a:rPr lang="ru-RU" sz="3700" b="1" i="1" u="sng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форм.</a:t>
            </a:r>
            <a:endParaRPr lang="ru-RU" sz="3700" b="1" i="1" u="sng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9.1 Лекарственные </a:t>
            </a:r>
            <a:r>
              <a:rPr lang="ru-RU" sz="3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вещества, используемые при 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изготовлении </a:t>
            </a:r>
            <a:r>
              <a:rPr lang="ru-RU" sz="3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нестерильных лекарственных форм, должны храниться в плотно закрытых </a:t>
            </a:r>
            <a:r>
              <a:rPr lang="ru-RU" sz="31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штангласах</a:t>
            </a:r>
            <a:r>
              <a:rPr lang="ru-RU" sz="3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условиях, исключающих их загрязнение. </a:t>
            </a:r>
            <a:endParaRPr lang="ru-RU" sz="31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31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Штангласы</a:t>
            </a:r>
            <a:r>
              <a:rPr lang="ru-RU" sz="3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используемые при хранении 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лекарственных </a:t>
            </a:r>
            <a:r>
              <a:rPr lang="ru-RU" sz="31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веществ, перед наполнением моют и стерилизуют.</a:t>
            </a:r>
          </a:p>
          <a:p>
            <a:pPr marL="0" indent="0">
              <a:buNone/>
            </a:pP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4229345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6624736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9.2 Вспомогательный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материал и укупорочные средства, необходимые при изготовлении и фасовке лекарственных средств, подготавливают, стерилизуют и хранят в </a:t>
            </a: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соответствии с инструкцией.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9.3 Аптечную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посуду перед использованием моют, сушат и стерилизуют. Срок хранения стерильной посуды не более 3-х суток.</a:t>
            </a:r>
          </a:p>
          <a:p>
            <a:pPr marL="0" indent="0">
              <a:buNone/>
            </a:pP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8253254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6624736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9.4 Средства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малой механизации, используемые при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изготовлении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фасовке лекарственных средств, моют и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дезинфицируют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согласно приложенной к ним Инструкции. </a:t>
            </a:r>
            <a:endParaRPr lang="ru-RU" sz="3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отсутствии указаний по окончании работы их разбирают,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очищают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рабочие части от остатков лекарственных веществ,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промывают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горячей (50—60°С) водой, после чего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дезинфицируют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или стерилизуют в зависимости от свойств материала, из которого они изготовлены. </a:t>
            </a:r>
            <a:endParaRPr lang="ru-RU" sz="3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дезинфекции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изделие промывают горячей водой,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ополаскивают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водой очищенной и хранят в условиях, исключающих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загрязнение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6300470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6624736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9.5 В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начале и в конце каждой смены весы, шпатели,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ножницы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другой мелкий аптечный инвентарь протирают 3% раствором перекиси водорода или </a:t>
            </a:r>
            <a:r>
              <a:rPr lang="ru-RU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спирто-эфирной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смесью (1:1).	</a:t>
            </a:r>
          </a:p>
          <a:p>
            <a:pPr marL="0" lvl="0" indent="0">
              <a:buNone/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9.6 </a:t>
            </a: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Бюреточные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установки и пипетки не реже 1 раза в 10 дней освобождают от концентратов и моют горячей водой (50—60°С) с взвесью горчичного порошка или 3% раствором перекиси водорода с 0,5% моющего средства, промывая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затем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очищенной водой с обязательным контролем смывных вод на остаточные количества моющих средств. Сливные </a:t>
            </a: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краны </a:t>
            </a:r>
            <a:r>
              <a:rPr lang="ru-RU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бюреточных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установок перед началом работы очищают от налетов солей растворов, экстрактов, настоек и протирают </a:t>
            </a:r>
            <a:r>
              <a:rPr lang="ru-RU" sz="28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спирто-эфирной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смесью (1:1).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6172569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4320" y="188640"/>
            <a:ext cx="8595360" cy="6408712"/>
          </a:xfrm>
        </p:spPr>
        <p:txBody>
          <a:bodyPr/>
          <a:lstStyle/>
          <a:p>
            <a:pPr marL="0" lvl="0" indent="0">
              <a:buNone/>
            </a:pP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9.7 После </a:t>
            </a:r>
            <a:r>
              <a:rPr lang="ru-RU" sz="4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каждого отмеривания или </a:t>
            </a:r>
            <a:r>
              <a:rPr lang="ru-RU" sz="44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отвешивания</a:t>
            </a:r>
            <a:r>
              <a:rPr lang="ru-RU" sz="4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лекарственного </a:t>
            </a:r>
            <a:r>
              <a:rPr lang="ru-RU" sz="4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вещества горловину и пробку </a:t>
            </a:r>
            <a:r>
              <a:rPr lang="ru-RU" sz="44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штангласа</a:t>
            </a:r>
            <a:r>
              <a:rPr lang="ru-RU" sz="4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а также ручные весы вытирают салфеткой из марли. </a:t>
            </a:r>
            <a:endParaRPr lang="ru-RU" sz="44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Салфетка употребляется </a:t>
            </a:r>
            <a:r>
              <a:rPr lang="ru-RU" sz="44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только один раз.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9381541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6741368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9.8 Воронки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фильтрации или процеживании жидких лекарственных средств, а также ступки с порошковой или мазевой массой до развески и выкладывания в тару 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накрывают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пластмассовыми или металлическими пластинками, кото­рые предварительно дезинфицируют. Для выборки из ступок мазей и порошков используют пластмассовые пластинки. Применение картона не допускается. </a:t>
            </a:r>
            <a:endParaRPr lang="ru-RU" sz="3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изготовления мазей остатки жира удаляют при помощи картона, бумаги, лигнина, затем ступки моют и стерилизуют.</a:t>
            </a:r>
          </a:p>
          <a:p>
            <a:pPr marL="0" indent="0">
              <a:buNone/>
            </a:pP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599056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6624736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9.9 Используемые </a:t>
            </a:r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работы бумажные и вощаные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капсулы</a:t>
            </a:r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шпатели, нитки, резинки </a:t>
            </a:r>
            <a:r>
              <a:rPr lang="ru-RU" sz="4000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обхваточные</a:t>
            </a:r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др. хранят в ящиках ассистентского (фасовочного) стола (ящики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ежедневно </a:t>
            </a:r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моют). Вспомогательные материалы хранят в закрытых шкафах в условиях, исключающих их загрязнение.</a:t>
            </a:r>
          </a:p>
          <a:p>
            <a:pPr marL="0" indent="0">
              <a:buNone/>
            </a:pPr>
            <a:endParaRPr lang="ru-RU" sz="4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6534116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6624736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4000" b="1" i="1" u="sng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Объекты микробиологического контроля в </a:t>
            </a:r>
            <a:r>
              <a:rPr lang="ru-RU" sz="4000" b="1" i="1" u="sng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аптеках.</a:t>
            </a:r>
            <a:endParaRPr lang="ru-RU" sz="4000" b="1" i="1" u="sng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Объектами микробиологического контроля в аптеках </a:t>
            </a:r>
            <a:r>
              <a:rPr lang="ru-RU" sz="33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являются </a:t>
            </a:r>
            <a:r>
              <a:rPr lang="ru-RU" sz="3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исходные, промежуточные и готовые продукты, </a:t>
            </a:r>
            <a:r>
              <a:rPr lang="ru-RU" sz="33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вспомогательные </a:t>
            </a:r>
            <a:r>
              <a:rPr lang="ru-RU" sz="3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вещества и материалы, руки и санитарная </a:t>
            </a:r>
            <a:r>
              <a:rPr lang="ru-RU" sz="33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одежда </a:t>
            </a:r>
            <a:r>
              <a:rPr lang="ru-RU" sz="3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персонала, воздушная среда и поверхности помещений и оборудования. Перечень контролируемой аптечной </a:t>
            </a:r>
            <a:r>
              <a:rPr lang="ru-RU" sz="33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продукции </a:t>
            </a:r>
            <a:r>
              <a:rPr lang="ru-RU" sz="3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нормативы оценки ее микробиологической чистоты даны в Приложении 12 в соответствии с действующими </a:t>
            </a:r>
            <a:r>
              <a:rPr lang="ru-RU" sz="33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нормативными </a:t>
            </a:r>
            <a:r>
              <a:rPr lang="ru-RU" sz="33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документами.</a:t>
            </a:r>
          </a:p>
          <a:p>
            <a:pPr marL="0" indent="0">
              <a:buNone/>
            </a:pP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4550692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u="sng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Закрепление.</a:t>
            </a:r>
            <a:endParaRPr lang="ru-RU" sz="2400" dirty="0" smtClean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Составление словаря терминов по приказу №309.</a:t>
            </a:r>
          </a:p>
          <a:p>
            <a:pPr>
              <a:buNone/>
            </a:pPr>
            <a:r>
              <a:rPr lang="ru-RU" sz="2400" b="1" u="sng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Задание на дом.</a:t>
            </a:r>
            <a:endParaRPr lang="ru-RU" sz="2400" dirty="0" smtClean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Тема: Предупредительные мероприятия внутриаптечного контроля качества лекарственных веществ.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Литература:</a:t>
            </a:r>
          </a:p>
          <a:p>
            <a:pPr lvl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Глущенко Н.Н. Фармацевтическая химия: Учебник для студ. сред. проф. учеб.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заведений.-М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.: Издательский центр «Академия», 2004.-384 с.</a:t>
            </a:r>
          </a:p>
          <a:p>
            <a:pPr lvl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Плетнева Т.В., Успенская Е.В. Фармацевтическая химия.- Учебник, 2011.-406 с.</a:t>
            </a:r>
          </a:p>
          <a:p>
            <a:pPr lvl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Фармацевтическая химия: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учеб.пособие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/ под ред. А.П.Арзамасцева.-3-е изд.,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испр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.-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М.:ГЭОТАР-Медиа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2006.-640 с.</a:t>
            </a:r>
          </a:p>
          <a:p>
            <a:pPr lvl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Беликов В.Г. Фармацевтическая химия в 2 ч: Учебное пособие-М.:МЕДпресс-информ,2007.-624 с.</a:t>
            </a:r>
          </a:p>
          <a:p>
            <a:pPr lvl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ФЗ №61 от 12.04.2010 «Об обращении лекарственных средств».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4320" y="260648"/>
            <a:ext cx="8595360" cy="63367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Сборники для воды очищенной, воды для инъекций должны иметь четкую надпись: "Вода очищенная", "Вода для инъекций". </a:t>
            </a:r>
            <a:endParaRPr lang="ru-RU" sz="36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сборнике воды прикрепляется бирка с указанием даты ее получения, номера анализа и подписи проверившего. При одновременном использовании нескольких сборников они должны быть пронумерованы.</a:t>
            </a:r>
          </a:p>
          <a:p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6383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0"/>
            <a:ext cx="8964488" cy="67413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Обеспечение исправности и точности приборов, аппаратов и весового хозяйства, регулярности их проверки.</a:t>
            </a:r>
          </a:p>
          <a:p>
            <a:pPr marL="0" indent="0">
              <a:buNone/>
            </a:pP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Тщательный просмотр поступающих в аптеку рецептов и требований лечебных организаций с целью проверки правильности их выписывания; совместимости веществ, входящих в состав лекарственных средств; соответствия прописанных доз возрасту больного и наличия указаний о способах применения лекарственных средств.</a:t>
            </a:r>
          </a:p>
          <a:p>
            <a:pPr marL="0" indent="0">
              <a:buNone/>
            </a:pP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229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4320" y="116632"/>
            <a:ext cx="8762176" cy="66247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Соблюдение технологии лекарственных средств (в том числе гомеопатических) в соответствии с требованиями действующей Государственной Фармакопеи, нормативных документов, методических указаний.</a:t>
            </a:r>
          </a:p>
          <a:p>
            <a:pPr marL="0" indent="0">
              <a:buNone/>
            </a:pP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Обеспечение в аптеке условий хранения лекарственных средств в соответствии с их физико-химическими свойствами и требованиями Государственной Фармакопеи, действующих нормативных документов.</a:t>
            </a:r>
          </a:p>
          <a:p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406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Другая 6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00B0F0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SOHO</Template>
  <TotalTime>232</TotalTime>
  <Words>3380</Words>
  <Application>Microsoft Office PowerPoint</Application>
  <PresentationFormat>Экран (4:3)</PresentationFormat>
  <Paragraphs>167</Paragraphs>
  <Slides>69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69</vt:i4>
      </vt:variant>
    </vt:vector>
  </HeadingPairs>
  <TitlesOfParts>
    <vt:vector size="70" baseType="lpstr">
      <vt:lpstr>Soho</vt:lpstr>
      <vt:lpstr> «Предупредительные мероприятия внутриаптечного контроля качества лекарственных веществ».  </vt:lpstr>
      <vt:lpstr>Слайд 2</vt:lpstr>
      <vt:lpstr>Студент должен знать: </vt:lpstr>
      <vt:lpstr>       Студент должен уметь: </vt:lpstr>
      <vt:lpstr>План: </vt:lpstr>
      <vt:lpstr> Предупредительные мероприятия.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«Предупредительные мероприятия внутриаптечного контроля качества лекарственных веществ».  </dc:title>
  <dc:creator>User</dc:creator>
  <cp:lastModifiedBy>225</cp:lastModifiedBy>
  <cp:revision>21</cp:revision>
  <dcterms:created xsi:type="dcterms:W3CDTF">2014-03-05T04:34:54Z</dcterms:created>
  <dcterms:modified xsi:type="dcterms:W3CDTF">2015-01-26T03:36:36Z</dcterms:modified>
</cp:coreProperties>
</file>