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BE24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7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1EF0A-A930-4D52-8C3B-FA8708FA1057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2883E-EFB9-4E16-9A4B-6FFB4DF39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17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2883E-EFB9-4E16-9A4B-6FFB4DF3944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BE24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7958166" cy="2500330"/>
          </a:xfrm>
        </p:spPr>
        <p:txBody>
          <a:bodyPr>
            <a:noAutofit/>
          </a:bodyPr>
          <a:lstStyle/>
          <a:p>
            <a:r>
              <a:rPr lang="ru-RU" sz="3200" smtClean="0">
                <a:latin typeface="Arial Black" pitchFamily="34" charset="0"/>
              </a:rPr>
              <a:t/>
            </a:r>
            <a:br>
              <a:rPr lang="ru-RU" sz="3200" smtClean="0">
                <a:latin typeface="Arial Black" pitchFamily="34" charset="0"/>
              </a:rPr>
            </a:br>
            <a:r>
              <a:rPr lang="ru-RU" sz="3200" smtClean="0">
                <a:latin typeface="Arial Black" pitchFamily="34" charset="0"/>
              </a:rPr>
              <a:t>ПРИЛОЖЕНИЕК ОБРАЗОВАТЕЛЬНОЙ ПРОГРАММЕ ДОПОЛНИТЕЛЬНОГО ОБРАЗОВАНИЯ</a:t>
            </a:r>
            <a:r>
              <a:rPr lang="ru-RU" sz="3200" dirty="0" smtClean="0">
                <a:latin typeface="Arial Black" pitchFamily="34" charset="0"/>
              </a:rPr>
              <a:t/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/>
            </a:r>
            <a:br>
              <a:rPr lang="ru-RU" sz="2800" dirty="0" smtClean="0">
                <a:latin typeface="Arial Black" pitchFamily="34" charset="0"/>
              </a:rPr>
            </a:br>
            <a:endParaRPr lang="ru-RU" sz="2800" i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929330"/>
            <a:ext cx="6400800" cy="57150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МБДОУ « Детский сад №14»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 descr="C:\Users\Админ\Desktop\дополнительные логопедические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36912"/>
            <a:ext cx="5167306" cy="2906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Pictures\ControlCenter4\Scan\CCI15042019_0001.jpg"/>
          <p:cNvPicPr/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2195736" y="332656"/>
            <a:ext cx="4680520" cy="6004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Актуальность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Пояснительная записка</a:t>
            </a:r>
          </a:p>
          <a:p>
            <a:pPr marL="514350" indent="-514350">
              <a:buAutoNum type="arabicPeriod"/>
            </a:pPr>
            <a:r>
              <a:rPr lang="ru-RU" dirty="0" smtClean="0"/>
              <a:t>Цели и задачи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Направленность программы и контингент обучающихся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Предполагаемые результаты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57256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58204" cy="5000660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3400" b="1" dirty="0" smtClean="0">
                <a:latin typeface="Batang" pitchFamily="18" charset="-127"/>
                <a:ea typeface="Batang" pitchFamily="18" charset="-127"/>
              </a:rPr>
              <a:t>	</a:t>
            </a: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Дошкольный возраст – важный и неповторимый период в развитии ребенка, особенно в плане развития его речи. Без формирования чистой и правильной речи невозможно приобретать навыки общения и учиться строить отношения с окружающим миром. При нормальном развитии овладение правильным звукопроизношением у дошкольников заканчивается к 4-5 годам. Но иногда в силу ряда причин этот процесс затягивается.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	В наш век «высоких технологий» и глобальной компьютеризации общества, уровень развития речи и коммуникативных навыков дошкольников оставляет желать лучшего.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	В средней группе мы часто наблюдаем детей, речь которых мало понятна для окружающих: отдельные звуки не произносятся, пропускаются или заменяются другими, ребенок не умеет правильно построить фразу и, тем более, составить рассказ по картинке.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	Очень часто речевое нарушение, являясь первичным дефектом, влечет за собой заметное отставание в психическом развитии. Нарушение произносительной стороны речи требует специальной логопедической помощи. И, как известно, чем раньше начата коррекционная работа, тем она эффективнее.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4000" b="1" dirty="0" smtClean="0">
                <a:latin typeface="Batang" pitchFamily="18" charset="-127"/>
                <a:ea typeface="Batang" pitchFamily="18" charset="-127"/>
              </a:rPr>
              <a:t>	В настоящее время наблюдается неумолимый рост числа детей с различными речевыми расстройствами. Поэтому проблема ранней профилактики и ранней коррекции речевых нарушений представляется на сегодняшний день  очень актуальной.</a:t>
            </a:r>
          </a:p>
          <a:p>
            <a:endParaRPr lang="ru-RU" dirty="0"/>
          </a:p>
        </p:txBody>
      </p:sp>
      <p:pic>
        <p:nvPicPr>
          <p:cNvPr id="2050" name="Picture 2" descr="C:\Users\Админ\Desktop\дополнительные логопедические\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5352706"/>
            <a:ext cx="3143240" cy="1505294"/>
          </a:xfrm>
          <a:prstGeom prst="rect">
            <a:avLst/>
          </a:prstGeom>
          <a:noFill/>
        </p:spPr>
      </p:pic>
      <p:pic>
        <p:nvPicPr>
          <p:cNvPr id="5" name="Picture 2" descr="C:\Users\Админ\Desktop\дополнительные логопедические\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5352706"/>
            <a:ext cx="3143240" cy="1505294"/>
          </a:xfrm>
          <a:prstGeom prst="rect">
            <a:avLst/>
          </a:prstGeom>
          <a:noFill/>
        </p:spPr>
      </p:pic>
      <p:pic>
        <p:nvPicPr>
          <p:cNvPr id="6" name="Picture 2" descr="C:\Users\Админ\Desktop\дополнительные логопедические\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2706"/>
            <a:ext cx="3143240" cy="1505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Пояснительная записка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786874" cy="62865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200" dirty="0" smtClean="0"/>
              <a:t>Ухудшение в последние годы показателей </a:t>
            </a:r>
          </a:p>
          <a:p>
            <a:pPr>
              <a:buNone/>
            </a:pPr>
            <a:r>
              <a:rPr lang="ru-RU" sz="4200" dirty="0" smtClean="0"/>
              <a:t>речевого развития детей дошкольного возраста </a:t>
            </a:r>
          </a:p>
          <a:p>
            <a:pPr>
              <a:buNone/>
            </a:pPr>
            <a:r>
              <a:rPr lang="ru-RU" sz="4200" dirty="0" smtClean="0"/>
              <a:t>объясняют следующими причинами:</a:t>
            </a:r>
          </a:p>
          <a:p>
            <a:pPr>
              <a:buNone/>
            </a:pPr>
            <a:r>
              <a:rPr lang="ru-RU" sz="4200" dirty="0" smtClean="0"/>
              <a:t>- слабостью мышц артикуляционного аппарата;</a:t>
            </a:r>
          </a:p>
          <a:p>
            <a:pPr>
              <a:buNone/>
            </a:pPr>
            <a:r>
              <a:rPr lang="ru-RU" sz="4200" dirty="0" smtClean="0"/>
              <a:t>- избирательным нарушением фонематического слуха;</a:t>
            </a:r>
          </a:p>
          <a:p>
            <a:pPr>
              <a:buNone/>
            </a:pPr>
            <a:r>
              <a:rPr lang="ru-RU" sz="4200" dirty="0" smtClean="0"/>
              <a:t>- неблагоприятным речевым окружением;</a:t>
            </a:r>
          </a:p>
          <a:p>
            <a:pPr>
              <a:buNone/>
            </a:pPr>
            <a:r>
              <a:rPr lang="ru-RU" sz="4200" dirty="0" smtClean="0"/>
              <a:t>- недоразвитием речевого дыхания.</a:t>
            </a:r>
          </a:p>
          <a:p>
            <a:pPr>
              <a:buNone/>
            </a:pPr>
            <a:endParaRPr lang="ru-RU" sz="4200" dirty="0" smtClean="0"/>
          </a:p>
          <a:p>
            <a:pPr>
              <a:buNone/>
            </a:pPr>
            <a:r>
              <a:rPr lang="ru-RU" sz="4200" dirty="0" smtClean="0"/>
              <a:t>Также следует отметить снижение уровня </a:t>
            </a:r>
          </a:p>
          <a:p>
            <a:pPr>
              <a:buNone/>
            </a:pPr>
            <a:r>
              <a:rPr lang="ru-RU" sz="4200" dirty="0" smtClean="0"/>
              <a:t>языковой культуры общества в целом.</a:t>
            </a:r>
          </a:p>
          <a:p>
            <a:pPr marL="0" indent="0" algn="just">
              <a:buNone/>
            </a:pPr>
            <a:r>
              <a:rPr lang="ru-RU" sz="4200" dirty="0" smtClean="0"/>
              <a:t>	Маленькие дети зачастую слышат вокруг себя не только неправильно оформленную речь, но и далеко нелитературные выражения. Порой оставляют желать лучшего содержание и речевое оформление программ телевидения. При  таком положении вещей ребенок не в состоянии воспринимать языковую норму родного языка, артикуляционные уклады звуков слышимой речи, правильную постановку речевых звуков.</a:t>
            </a:r>
          </a:p>
          <a:p>
            <a:pPr marL="0" indent="0" algn="just">
              <a:buNone/>
            </a:pPr>
            <a:r>
              <a:rPr lang="ru-RU" sz="4200" dirty="0" smtClean="0"/>
              <a:t>	Главными направлениями профилактической и развивающей работы с детьми с отклонениями в развитии речи выступают: развитие зрительного и слухового восприятия, эмоциональных реакций, общих движений и действий с предметами, понимания речи и предпосылок к активной речи, взаимодействия взрослого и ребенка; нормализация дыхания, мышечного тонуса и работы органов артикуляционного аппарата, кистей и пальцев рук.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C:\Users\Админ\Desktop\дополнительные логопедические\zhsgl563ej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0678" y="571480"/>
            <a:ext cx="260904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429552" cy="857232"/>
          </a:xfrm>
        </p:spPr>
        <p:txBody>
          <a:bodyPr>
            <a:normAutofit/>
          </a:bodyPr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58204" cy="557216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200" b="1" i="1" dirty="0" smtClean="0"/>
              <a:t>Цель программы</a:t>
            </a:r>
            <a:r>
              <a:rPr lang="ru-RU" sz="4200" b="1" dirty="0" smtClean="0"/>
              <a:t>:</a:t>
            </a:r>
            <a:r>
              <a:rPr lang="ru-RU" sz="4200" dirty="0" smtClean="0"/>
              <a:t> развитие звуковой культуры речи у детей 4-6 года через решение следующих </a:t>
            </a:r>
            <a:r>
              <a:rPr lang="ru-RU" sz="4200" b="1" i="1" dirty="0" smtClean="0"/>
              <a:t>задач:</a:t>
            </a:r>
            <a:r>
              <a:rPr lang="ru-RU" sz="4200" i="1" dirty="0" smtClean="0"/>
              <a:t> </a:t>
            </a:r>
            <a:endParaRPr lang="ru-RU" sz="4200" dirty="0" smtClean="0"/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-  </a:t>
            </a:r>
            <a:r>
              <a:rPr lang="ru-RU" sz="3400" dirty="0" smtClean="0"/>
              <a:t>формирование навыков правильного произношения  звуков родного языка с отчётливым и внятным произношением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 формирование навыка слухового и артикуляционного контроля;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 развитие артикуляционного аппарата;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 развитие фонематического слуха;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 формировать умение слышать отдельные звуки в словах;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 развивать слуховое внимание;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 развитие мелкой и общей моторики;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 совершенствование фонематического слуха, дикции, памяти;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-развитие связной речи;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-развитие словаря;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-развитие дыхания;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-формирование умения регулировать силу голоса;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-работа над интонационной выразительностью речи 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(использование логических пауз, ударений, мелодики, 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темпа, ритма, тембра);</a:t>
            </a:r>
          </a:p>
          <a:p>
            <a:pPr>
              <a:lnSpc>
                <a:spcPct val="120000"/>
              </a:lnSpc>
              <a:buNone/>
            </a:pPr>
            <a:r>
              <a:rPr lang="ru-RU" sz="3400" dirty="0" smtClean="0"/>
              <a:t>-воспитание культуры речевого общения.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C:\Users\Админ\Desktop\дополнительные логопедические\62784956.rhkj48c1g3.W6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981616"/>
            <a:ext cx="2443968" cy="2666834"/>
          </a:xfrm>
          <a:prstGeom prst="rect">
            <a:avLst/>
          </a:prstGeom>
          <a:noFill/>
        </p:spPr>
      </p:pic>
      <p:pic>
        <p:nvPicPr>
          <p:cNvPr id="4098" name="Picture 2" descr="C:\Users\Админ\Desktop\дополнительные логопедические\hello_html_363f5e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772816"/>
            <a:ext cx="2052618" cy="2460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072362" cy="86834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Направленность программы и контингент обучающихся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Периодичность занятий:  2 </a:t>
            </a:r>
            <a:r>
              <a:rPr lang="ru-RU" dirty="0" smtClean="0"/>
              <a:t>раза в неделю, во второй половине дня, всего </a:t>
            </a:r>
            <a:r>
              <a:rPr lang="ru-RU" b="1" dirty="0" smtClean="0"/>
              <a:t>46</a:t>
            </a:r>
            <a:r>
              <a:rPr lang="ru-RU" dirty="0" smtClean="0"/>
              <a:t> занятий (с января по июнь включительно).</a:t>
            </a:r>
          </a:p>
          <a:p>
            <a:r>
              <a:rPr lang="ru-RU" b="1" dirty="0" smtClean="0"/>
              <a:t>Продолжительность занятия: 25-30</a:t>
            </a:r>
            <a:r>
              <a:rPr lang="ru-RU" dirty="0" smtClean="0"/>
              <a:t> минут.</a:t>
            </a:r>
          </a:p>
          <a:p>
            <a:r>
              <a:rPr lang="ru-RU" b="1" dirty="0" smtClean="0"/>
              <a:t>Форма организации детей: </a:t>
            </a:r>
            <a:r>
              <a:rPr lang="ru-RU" dirty="0" smtClean="0"/>
              <a:t>фронтальная.</a:t>
            </a:r>
          </a:p>
          <a:p>
            <a:pPr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	Работа по программе дополнительного образования ведётся в группе не более 10  детей, которая разделена на подгруппы из 5 детей. У каждого ребёнка есть возможность несколько раз повторить звуковой и речевой материал. К концу обучения по данной программе у детей значительно повышается уровень знаний о звуковой стороне слова, создаются предпосылки к развитию фонематического слуха, происходит усвоение звуковой системы языка: правильное произношение, становление интонационной стороны речи, умение передать элементарную интонацию вопроса, просьбы, восклицания, развивается связная речь. 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Админ\Desktop\дополнительные логопедические\1474973950546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357826"/>
            <a:ext cx="4714875" cy="1500174"/>
          </a:xfrm>
          <a:prstGeom prst="rect">
            <a:avLst/>
          </a:prstGeom>
          <a:noFill/>
        </p:spPr>
      </p:pic>
      <p:pic>
        <p:nvPicPr>
          <p:cNvPr id="5" name="Picture 2" descr="C:\Users\Админ\Desktop\дополнительные логопедические\1474973950546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714876" y="5353169"/>
            <a:ext cx="4429124" cy="1504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500" i="1" dirty="0" smtClean="0"/>
              <a:t>В содержание  занятий включены следующие виды работы:</a:t>
            </a:r>
          </a:p>
          <a:p>
            <a:pPr>
              <a:buNone/>
            </a:pPr>
            <a:endParaRPr lang="ru-RU" sz="4500" i="1" dirty="0" smtClean="0"/>
          </a:p>
          <a:p>
            <a:r>
              <a:rPr lang="ru-RU" sz="3400" dirty="0" smtClean="0"/>
              <a:t>Артикуляционная гимнастика, </a:t>
            </a:r>
            <a:r>
              <a:rPr lang="ru-RU" sz="3400" dirty="0" err="1" smtClean="0"/>
              <a:t>самомассаж</a:t>
            </a:r>
            <a:r>
              <a:rPr lang="ru-RU" sz="3400" dirty="0" smtClean="0"/>
              <a:t> органов артикуляции.</a:t>
            </a:r>
          </a:p>
          <a:p>
            <a:r>
              <a:rPr lang="ru-RU" sz="3400" dirty="0" smtClean="0"/>
              <a:t>Упражнения на развитие слухового восприятия, фонематических процессов, внимания, памяти.</a:t>
            </a:r>
          </a:p>
          <a:p>
            <a:r>
              <a:rPr lang="ru-RU" sz="3400" dirty="0" smtClean="0"/>
              <a:t>Дыхательные и </a:t>
            </a:r>
            <a:r>
              <a:rPr lang="ru-RU" sz="3400" dirty="0" err="1" smtClean="0"/>
              <a:t>фонопедические</a:t>
            </a:r>
            <a:r>
              <a:rPr lang="ru-RU" sz="3400" dirty="0" smtClean="0"/>
              <a:t> упражнения.</a:t>
            </a:r>
          </a:p>
          <a:p>
            <a:r>
              <a:rPr lang="ru-RU" sz="3400" dirty="0" smtClean="0"/>
              <a:t>Упражнения на развитие темпа, ритма и координации речи и движений с музыкальным сопровождением (</a:t>
            </a:r>
            <a:r>
              <a:rPr lang="ru-RU" sz="3400" dirty="0" err="1" smtClean="0"/>
              <a:t>логоритмика</a:t>
            </a:r>
            <a:r>
              <a:rPr lang="ru-RU" sz="3400" dirty="0" smtClean="0"/>
              <a:t>) и без музыкального сопровождения.</a:t>
            </a:r>
          </a:p>
          <a:p>
            <a:r>
              <a:rPr lang="ru-RU" sz="3400" dirty="0" smtClean="0"/>
              <a:t>Игры и упражнения для развития мелкой моторики рук, </a:t>
            </a:r>
            <a:r>
              <a:rPr lang="ru-RU" sz="3400" dirty="0" err="1" smtClean="0"/>
              <a:t>самомассаж</a:t>
            </a:r>
            <a:r>
              <a:rPr lang="ru-RU" sz="3400" dirty="0" smtClean="0"/>
              <a:t> кистей рук.</a:t>
            </a:r>
          </a:p>
          <a:p>
            <a:r>
              <a:rPr lang="ru-RU" sz="3400" dirty="0" smtClean="0"/>
              <a:t>Лексико-грамматические упражнения и упражнения для формирования связной речи.</a:t>
            </a:r>
          </a:p>
          <a:p>
            <a:r>
              <a:rPr lang="ru-RU" sz="3400" dirty="0" smtClean="0"/>
              <a:t>Упражнения на расслабление (релаксация).</a:t>
            </a:r>
          </a:p>
          <a:p>
            <a:r>
              <a:rPr lang="ru-RU" sz="3400" dirty="0" smtClean="0"/>
              <a:t>Для оздоровления детей, снятия  мышечного</a:t>
            </a:r>
          </a:p>
          <a:p>
            <a:pPr>
              <a:buNone/>
            </a:pPr>
            <a:r>
              <a:rPr lang="ru-RU" sz="3400" dirty="0" smtClean="0"/>
              <a:t> и нервного напряжения  используются </a:t>
            </a:r>
          </a:p>
          <a:p>
            <a:pPr>
              <a:buNone/>
            </a:pPr>
            <a:r>
              <a:rPr lang="ru-RU" sz="3400" dirty="0" smtClean="0"/>
              <a:t>нетрадиционные методы, такие как элементы </a:t>
            </a:r>
          </a:p>
          <a:p>
            <a:pPr>
              <a:buNone/>
            </a:pPr>
            <a:r>
              <a:rPr lang="ru-RU" sz="3400" dirty="0" smtClean="0"/>
              <a:t>Су – </a:t>
            </a:r>
            <a:r>
              <a:rPr lang="ru-RU" sz="3400" dirty="0" err="1" smtClean="0"/>
              <a:t>джок</a:t>
            </a:r>
            <a:r>
              <a:rPr lang="ru-RU" sz="3400" dirty="0" smtClean="0"/>
              <a:t> терапии, </a:t>
            </a:r>
            <a:r>
              <a:rPr lang="ru-RU" sz="3400" dirty="0" err="1" smtClean="0"/>
              <a:t>самомассаж</a:t>
            </a:r>
            <a:r>
              <a:rPr lang="ru-RU" sz="3400" dirty="0" smtClean="0"/>
              <a:t> ладоней  массажными</a:t>
            </a:r>
          </a:p>
          <a:p>
            <a:pPr>
              <a:buNone/>
            </a:pPr>
            <a:r>
              <a:rPr lang="ru-RU" sz="3400" dirty="0" smtClean="0"/>
              <a:t> мячиками, игры с бельевыми прищепками,</a:t>
            </a:r>
          </a:p>
          <a:p>
            <a:pPr>
              <a:buNone/>
            </a:pPr>
            <a:r>
              <a:rPr lang="ru-RU" sz="3400" dirty="0" smtClean="0"/>
              <a:t> </a:t>
            </a:r>
            <a:r>
              <a:rPr lang="ru-RU" sz="3400" dirty="0" err="1" smtClean="0"/>
              <a:t>кинезиологические</a:t>
            </a:r>
            <a:r>
              <a:rPr lang="ru-RU" sz="3400" dirty="0" smtClean="0"/>
              <a:t>  упражнения. Для активизации </a:t>
            </a:r>
          </a:p>
          <a:p>
            <a:pPr>
              <a:buNone/>
            </a:pPr>
            <a:r>
              <a:rPr lang="ru-RU" sz="3400" dirty="0" smtClean="0"/>
              <a:t>внимания детей на занятии применяются средства </a:t>
            </a:r>
          </a:p>
          <a:p>
            <a:pPr>
              <a:buNone/>
            </a:pPr>
            <a:r>
              <a:rPr lang="ru-RU" sz="3400" dirty="0" smtClean="0"/>
              <a:t>ИКТ.</a:t>
            </a:r>
          </a:p>
          <a:p>
            <a:r>
              <a:rPr lang="ru-RU" sz="3400" dirty="0" smtClean="0"/>
              <a:t>Частая смена и, соответственно, новизна </a:t>
            </a:r>
          </a:p>
          <a:p>
            <a:pPr>
              <a:buNone/>
            </a:pPr>
            <a:r>
              <a:rPr lang="ru-RU" sz="3400" dirty="0" smtClean="0"/>
              <a:t>заданий увеличивают концентрацию внимания, </a:t>
            </a:r>
          </a:p>
          <a:p>
            <a:pPr>
              <a:buNone/>
            </a:pPr>
            <a:r>
              <a:rPr lang="ru-RU" sz="3400" dirty="0" smtClean="0"/>
              <a:t>снижают утомляемость малышей; </a:t>
            </a:r>
            <a:r>
              <a:rPr lang="ru-RU" sz="3400" dirty="0" err="1" smtClean="0"/>
              <a:t>дозированность</a:t>
            </a:r>
            <a:r>
              <a:rPr lang="ru-RU" sz="3400" dirty="0" smtClean="0"/>
              <a:t> </a:t>
            </a:r>
          </a:p>
          <a:p>
            <a:pPr>
              <a:buNone/>
            </a:pPr>
            <a:r>
              <a:rPr lang="ru-RU" sz="3400" dirty="0" smtClean="0"/>
              <a:t>заданий способствует прочности усвоения материала.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7" name="Picture 3" descr="C:\Users\Админ\Desktop\дополнительные логопедические\razv-log-0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786058"/>
            <a:ext cx="37147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39784"/>
          </a:xfrm>
        </p:spPr>
        <p:txBody>
          <a:bodyPr>
            <a:normAutofit/>
          </a:bodyPr>
          <a:lstStyle/>
          <a:p>
            <a:r>
              <a:rPr lang="ru-RU" b="1" dirty="0" smtClean="0"/>
              <a:t>Ожидаемый результат: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460851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- </a:t>
            </a:r>
            <a:r>
              <a:rPr lang="ru-RU" sz="2900" dirty="0" smtClean="0"/>
              <a:t>формируется правильное произношение звуков с отчётливым и внятным произношением;</a:t>
            </a:r>
          </a:p>
          <a:p>
            <a:pPr marL="0" indent="0" algn="just">
              <a:buNone/>
            </a:pPr>
            <a:r>
              <a:rPr lang="ru-RU" sz="2900" dirty="0" smtClean="0"/>
              <a:t>- развивается понимание речи, умение вслушиваться в обращённую речь;</a:t>
            </a:r>
          </a:p>
          <a:p>
            <a:pPr marL="0" indent="0" algn="just">
              <a:buNone/>
            </a:pPr>
            <a:r>
              <a:rPr lang="ru-RU" sz="2900" dirty="0" smtClean="0"/>
              <a:t>- выделять название предметов, действий, признаков, понимать обобщающие понятия;</a:t>
            </a:r>
          </a:p>
          <a:p>
            <a:pPr marL="0" indent="0" algn="just">
              <a:buNone/>
            </a:pPr>
            <a:r>
              <a:rPr lang="ru-RU" sz="2900" dirty="0" smtClean="0"/>
              <a:t>- понимать и использовать грамматические формы;</a:t>
            </a:r>
          </a:p>
          <a:p>
            <a:pPr marL="0" indent="0" algn="just">
              <a:buNone/>
            </a:pPr>
            <a:r>
              <a:rPr lang="ru-RU" sz="2900" dirty="0" smtClean="0"/>
              <a:t>- дети осваивают навыки разговорной речи, выражая мысли простыми и сложными предложениями;</a:t>
            </a:r>
          </a:p>
          <a:p>
            <a:pPr marL="0" indent="0" algn="just">
              <a:buNone/>
            </a:pPr>
            <a:r>
              <a:rPr lang="ru-RU" sz="2900" dirty="0" smtClean="0"/>
              <a:t>- развиваются умения использовать в речи сложные формы предложений, состоящих из главных и придаточных;</a:t>
            </a:r>
          </a:p>
          <a:p>
            <a:pPr marL="0" indent="0" algn="just">
              <a:buNone/>
            </a:pPr>
            <a:r>
              <a:rPr lang="ru-RU" sz="2900" dirty="0" smtClean="0"/>
              <a:t>- совершенствуется интонационная сторона речи;</a:t>
            </a:r>
          </a:p>
          <a:p>
            <a:pPr marL="0" indent="0" algn="just">
              <a:buNone/>
            </a:pPr>
            <a:r>
              <a:rPr lang="ru-RU" sz="2900" dirty="0" smtClean="0"/>
              <a:t>- развивается артикуляционный аппарат;</a:t>
            </a:r>
          </a:p>
          <a:p>
            <a:pPr marL="0" indent="0" algn="just">
              <a:buNone/>
            </a:pPr>
            <a:r>
              <a:rPr lang="ru-RU" sz="2900" dirty="0" smtClean="0"/>
              <a:t>- развивается звуковая культура: темп, дикция, сила голоса;</a:t>
            </a:r>
          </a:p>
          <a:p>
            <a:pPr marL="0" indent="0" algn="just">
              <a:buNone/>
            </a:pPr>
            <a:r>
              <a:rPr lang="ru-RU" sz="2900" dirty="0" smtClean="0"/>
              <a:t>- формируется фонематическое восприятие и звукопроизношение;</a:t>
            </a:r>
          </a:p>
          <a:p>
            <a:pPr marL="0" indent="0" algn="just">
              <a:buNone/>
            </a:pPr>
            <a:r>
              <a:rPr lang="ru-RU" sz="2900" dirty="0" smtClean="0"/>
              <a:t>- развивается связная речь.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Админ\Desktop\дополнительные логопедические\4a5f5803799ee20a89573c549eb508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5500702"/>
            <a:ext cx="2500330" cy="1357298"/>
          </a:xfrm>
          <a:prstGeom prst="rect">
            <a:avLst/>
          </a:prstGeom>
          <a:noFill/>
        </p:spPr>
      </p:pic>
      <p:pic>
        <p:nvPicPr>
          <p:cNvPr id="7171" name="Picture 3" descr="C:\Users\Админ\Desktop\дополнительные логопедические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16933"/>
            <a:ext cx="3357586" cy="1341067"/>
          </a:xfrm>
          <a:prstGeom prst="rect">
            <a:avLst/>
          </a:prstGeom>
          <a:noFill/>
        </p:spPr>
      </p:pic>
      <p:pic>
        <p:nvPicPr>
          <p:cNvPr id="6" name="Picture 3" descr="C:\Users\Админ\Desktop\дополнительные логопедические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95970" y="5516933"/>
            <a:ext cx="3348030" cy="1341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95</Words>
  <Application>Microsoft Office PowerPoint</Application>
  <PresentationFormat>Экран (4:3)</PresentationFormat>
  <Paragraphs>86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ПРИЛОЖЕНИЕК ОБРАЗОВАТЕЛЬНОЙ ПРОГРАММЕ ДОПОЛНИТЕЛЬНОГО ОБРАЗОВАНИЯ  </vt:lpstr>
      <vt:lpstr>Презентация PowerPoint</vt:lpstr>
      <vt:lpstr>Содержание</vt:lpstr>
      <vt:lpstr>Актуальность</vt:lpstr>
      <vt:lpstr>Пояснительная записка</vt:lpstr>
      <vt:lpstr>Цели и задачи</vt:lpstr>
      <vt:lpstr>Направленность программы и контингент обучающихся</vt:lpstr>
      <vt:lpstr>Презентация PowerPoint</vt:lpstr>
      <vt:lpstr>Ожидаемый результат: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Екатерина Горохова</cp:lastModifiedBy>
  <cp:revision>28</cp:revision>
  <dcterms:created xsi:type="dcterms:W3CDTF">2019-04-13T14:44:39Z</dcterms:created>
  <dcterms:modified xsi:type="dcterms:W3CDTF">2020-09-02T19:08:28Z</dcterms:modified>
</cp:coreProperties>
</file>