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78" r:id="rId2"/>
    <p:sldId id="283" r:id="rId3"/>
    <p:sldId id="284" r:id="rId4"/>
    <p:sldId id="285" r:id="rId5"/>
    <p:sldId id="286" r:id="rId6"/>
    <p:sldId id="274" r:id="rId7"/>
    <p:sldId id="287" r:id="rId8"/>
    <p:sldId id="288" r:id="rId9"/>
    <p:sldId id="277" r:id="rId10"/>
    <p:sldId id="289" r:id="rId11"/>
    <p:sldId id="290" r:id="rId12"/>
    <p:sldId id="291" r:id="rId13"/>
    <p:sldId id="292" r:id="rId14"/>
    <p:sldId id="293" r:id="rId15"/>
    <p:sldId id="282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A20A44-E0E8-452F-B218-D8AD074C1587}" type="datetimeFigureOut">
              <a:rPr lang="ru-RU" smtClean="0"/>
              <a:pPr/>
              <a:t>29.04.2020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8CAE569-6462-433E-8AE9-707A8441A5B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A20A44-E0E8-452F-B218-D8AD074C1587}" type="datetimeFigureOut">
              <a:rPr lang="ru-RU" smtClean="0"/>
              <a:pPr/>
              <a:t>29.04.2020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AE569-6462-433E-8AE9-707A8441A5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A20A44-E0E8-452F-B218-D8AD074C1587}" type="datetimeFigureOut">
              <a:rPr lang="ru-RU" smtClean="0"/>
              <a:pPr/>
              <a:t>29.04.2020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AE569-6462-433E-8AE9-707A8441A5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A20A44-E0E8-452F-B218-D8AD074C1587}" type="datetimeFigureOut">
              <a:rPr lang="ru-RU" smtClean="0"/>
              <a:pPr/>
              <a:t>29.04.2020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AE569-6462-433E-8AE9-707A8441A5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A20A44-E0E8-452F-B218-D8AD074C1587}" type="datetimeFigureOut">
              <a:rPr lang="ru-RU" smtClean="0"/>
              <a:pPr/>
              <a:t>29.04.2020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AE569-6462-433E-8AE9-707A8441A5B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A20A44-E0E8-452F-B218-D8AD074C1587}" type="datetimeFigureOut">
              <a:rPr lang="ru-RU" smtClean="0"/>
              <a:pPr/>
              <a:t>29.04.2020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AE569-6462-433E-8AE9-707A8441A5B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A20A44-E0E8-452F-B218-D8AD074C1587}" type="datetimeFigureOut">
              <a:rPr lang="ru-RU" smtClean="0"/>
              <a:pPr/>
              <a:t>29.04.2020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AE569-6462-433E-8AE9-707A8441A5B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A20A44-E0E8-452F-B218-D8AD074C1587}" type="datetimeFigureOut">
              <a:rPr lang="ru-RU" smtClean="0"/>
              <a:pPr/>
              <a:t>29.04.2020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AE569-6462-433E-8AE9-707A8441A5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A20A44-E0E8-452F-B218-D8AD074C1587}" type="datetimeFigureOut">
              <a:rPr lang="ru-RU" smtClean="0"/>
              <a:pPr/>
              <a:t>29.04.2020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AE569-6462-433E-8AE9-707A8441A5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A20A44-E0E8-452F-B218-D8AD074C1587}" type="datetimeFigureOut">
              <a:rPr lang="ru-RU" smtClean="0"/>
              <a:pPr/>
              <a:t>29.04.2020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AE569-6462-433E-8AE9-707A8441A5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A20A44-E0E8-452F-B218-D8AD074C1587}" type="datetimeFigureOut">
              <a:rPr lang="ru-RU" smtClean="0"/>
              <a:pPr/>
              <a:t>29.04.2020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AE569-6462-433E-8AE9-707A8441A5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5CA20A44-E0E8-452F-B218-D8AD074C1587}" type="datetimeFigureOut">
              <a:rPr lang="ru-RU" smtClean="0"/>
              <a:pPr/>
              <a:t>29.04.2020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08CAE569-6462-433E-8AE9-707A8441A5B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2770" name="Picture 2" descr="https://cdn.pixabay.com/photo/2016/04/22/10/16/paper-1345510_960_72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142976" y="1928802"/>
            <a:ext cx="71438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Тема урока: Умножение двузначного числа на круглое число десятков.</a:t>
            </a:r>
          </a:p>
          <a:p>
            <a:pPr algn="ctr"/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 Умножение вида 23  40</a:t>
            </a:r>
          </a:p>
          <a:p>
            <a:pPr algn="ctr"/>
            <a:endParaRPr lang="ru-RU" sz="28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ru-RU" sz="28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30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апреля. </a:t>
            </a:r>
            <a:endParaRPr lang="ru-RU" sz="2800" dirty="0"/>
          </a:p>
        </p:txBody>
      </p:sp>
      <p:sp>
        <p:nvSpPr>
          <p:cNvPr id="7" name="Овал 6"/>
          <p:cNvSpPr/>
          <p:nvPr/>
        </p:nvSpPr>
        <p:spPr>
          <a:xfrm>
            <a:off x="6286512" y="3000372"/>
            <a:ext cx="71438" cy="7143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i.pinimg.com/736x/16/10/2f/16102fae07fe479a56426838e1adf845--back-to-schoo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500166" y="0"/>
            <a:ext cx="507209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Учебник с.116 </a:t>
            </a:r>
            <a:r>
              <a:rPr lang="ru-RU" sz="2800" dirty="0" smtClean="0"/>
              <a:t>№6</a:t>
            </a:r>
          </a:p>
          <a:p>
            <a:pPr algn="ctr"/>
            <a:r>
              <a:rPr lang="ru-RU" sz="2800" dirty="0" smtClean="0"/>
              <a:t>Задача</a:t>
            </a:r>
            <a:endParaRPr lang="ru-RU" sz="2800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1357290" y="1714488"/>
            <a:ext cx="200026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 </a:t>
            </a:r>
            <a:endParaRPr lang="ru-RU" sz="4400" u="sng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214414" y="1643050"/>
            <a:ext cx="5429288" cy="1714512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6786578" y="2214554"/>
            <a:ext cx="857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12 см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785918" y="1214422"/>
            <a:ext cx="22145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20 см</a:t>
            </a:r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858016" y="214290"/>
            <a:ext cx="264320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chemeClr val="accent5">
                    <a:lumMod val="75000"/>
                  </a:schemeClr>
                </a:solidFill>
              </a:rPr>
              <a:t>S=</a:t>
            </a:r>
            <a:r>
              <a:rPr lang="ru-RU" sz="4000" dirty="0" smtClean="0">
                <a:solidFill>
                  <a:schemeClr val="accent5">
                    <a:lumMod val="75000"/>
                  </a:schemeClr>
                </a:solidFill>
              </a:rPr>
              <a:t>?</a:t>
            </a:r>
          </a:p>
          <a:p>
            <a:r>
              <a:rPr lang="ru-RU" sz="4000" dirty="0" smtClean="0">
                <a:solidFill>
                  <a:schemeClr val="accent5">
                    <a:lumMod val="75000"/>
                  </a:schemeClr>
                </a:solidFill>
              </a:rPr>
              <a:t>Р=?</a:t>
            </a:r>
            <a:endParaRPr lang="ru-RU" sz="40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85786" y="3571876"/>
            <a:ext cx="81439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chemeClr val="accent2">
                    <a:lumMod val="75000"/>
                  </a:schemeClr>
                </a:solidFill>
              </a:rPr>
              <a:t>1) 12+8=20(см)-</a:t>
            </a:r>
            <a:r>
              <a:rPr lang="ru-RU" sz="3200" i="1" dirty="0" smtClean="0">
                <a:solidFill>
                  <a:schemeClr val="accent2">
                    <a:lumMod val="75000"/>
                  </a:schemeClr>
                </a:solidFill>
              </a:rPr>
              <a:t>длина прямоугольника</a:t>
            </a:r>
            <a:endParaRPr lang="ru-RU" sz="4000" i="1" dirty="0" smtClean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i.pinimg.com/736x/16/10/2f/16102fae07fe479a56426838e1adf845--back-to-schoo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500166" y="0"/>
            <a:ext cx="507209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Учебник с.116 </a:t>
            </a:r>
            <a:r>
              <a:rPr lang="ru-RU" sz="2800" dirty="0" smtClean="0"/>
              <a:t>№6</a:t>
            </a:r>
          </a:p>
          <a:p>
            <a:pPr algn="ctr"/>
            <a:r>
              <a:rPr lang="ru-RU" sz="2800" dirty="0" smtClean="0"/>
              <a:t>Задача</a:t>
            </a:r>
            <a:endParaRPr lang="ru-RU" sz="2800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1357290" y="1714488"/>
            <a:ext cx="200026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 </a:t>
            </a:r>
            <a:endParaRPr lang="ru-RU" sz="4400" u="sng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214414" y="1643050"/>
            <a:ext cx="5429288" cy="1714512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6786578" y="2214554"/>
            <a:ext cx="857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12 см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785918" y="1214422"/>
            <a:ext cx="22145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20 см</a:t>
            </a:r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858016" y="214290"/>
            <a:ext cx="264320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chemeClr val="accent5">
                    <a:lumMod val="75000"/>
                  </a:schemeClr>
                </a:solidFill>
              </a:rPr>
              <a:t>S=</a:t>
            </a:r>
            <a:r>
              <a:rPr lang="ru-RU" sz="4000" dirty="0" smtClean="0">
                <a:solidFill>
                  <a:schemeClr val="accent5">
                    <a:lumMod val="75000"/>
                  </a:schemeClr>
                </a:solidFill>
              </a:rPr>
              <a:t>?</a:t>
            </a:r>
          </a:p>
          <a:p>
            <a:r>
              <a:rPr lang="ru-RU" sz="4000" dirty="0" smtClean="0">
                <a:solidFill>
                  <a:schemeClr val="accent5">
                    <a:lumMod val="75000"/>
                  </a:schemeClr>
                </a:solidFill>
              </a:rPr>
              <a:t>Р=?</a:t>
            </a:r>
            <a:endParaRPr lang="ru-RU" sz="40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85786" y="3571876"/>
            <a:ext cx="8143932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indent="-742950">
              <a:buAutoNum type="arabicParenR"/>
            </a:pPr>
            <a:r>
              <a:rPr lang="ru-RU" sz="4000" dirty="0" smtClean="0">
                <a:solidFill>
                  <a:schemeClr val="accent2">
                    <a:lumMod val="75000"/>
                  </a:schemeClr>
                </a:solidFill>
              </a:rPr>
              <a:t>12+8=20(см)-</a:t>
            </a:r>
            <a:r>
              <a:rPr lang="ru-RU" sz="3200" i="1" dirty="0" smtClean="0">
                <a:solidFill>
                  <a:schemeClr val="accent2">
                    <a:lumMod val="75000"/>
                  </a:schemeClr>
                </a:solidFill>
              </a:rPr>
              <a:t>длина прямоугольника</a:t>
            </a:r>
            <a:r>
              <a:rPr lang="ru-RU" sz="3200" i="1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endParaRPr lang="ru-RU" sz="3200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marL="742950" indent="-742950">
              <a:buAutoNum type="arabicParenR"/>
            </a:pPr>
            <a:r>
              <a:rPr lang="ru-RU" sz="3200" dirty="0" smtClean="0">
                <a:solidFill>
                  <a:schemeClr val="accent5">
                    <a:lumMod val="75000"/>
                  </a:schemeClr>
                </a:solidFill>
              </a:rPr>
              <a:t>.12</a:t>
            </a:r>
          </a:p>
          <a:p>
            <a:pPr marL="742950" indent="-742950"/>
            <a:r>
              <a:rPr lang="ru-RU" sz="3200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u-RU" sz="3200" dirty="0" smtClean="0">
                <a:solidFill>
                  <a:schemeClr val="accent5">
                    <a:lumMod val="75000"/>
                  </a:schemeClr>
                </a:solidFill>
              </a:rPr>
              <a:t>       </a:t>
            </a:r>
            <a:r>
              <a:rPr lang="ru-RU" sz="3200" u="sng" dirty="0" smtClean="0">
                <a:solidFill>
                  <a:schemeClr val="accent5">
                    <a:lumMod val="75000"/>
                  </a:schemeClr>
                </a:solidFill>
              </a:rPr>
              <a:t>   20</a:t>
            </a:r>
          </a:p>
          <a:p>
            <a:pPr marL="742950" indent="-742950"/>
            <a:r>
              <a:rPr lang="ru-RU" sz="3200" i="1" dirty="0" smtClean="0">
                <a:solidFill>
                  <a:schemeClr val="accent5">
                    <a:lumMod val="75000"/>
                  </a:schemeClr>
                </a:solidFill>
              </a:rPr>
              <a:t>             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i.pinimg.com/736x/16/10/2f/16102fae07fe479a56426838e1adf845--back-to-schoo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500166" y="0"/>
            <a:ext cx="507209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Учебник с.116 </a:t>
            </a:r>
            <a:r>
              <a:rPr lang="ru-RU" sz="2800" dirty="0" smtClean="0"/>
              <a:t>№6</a:t>
            </a:r>
          </a:p>
          <a:p>
            <a:pPr algn="ctr"/>
            <a:r>
              <a:rPr lang="ru-RU" sz="2800" dirty="0" smtClean="0"/>
              <a:t>Задача</a:t>
            </a:r>
            <a:endParaRPr lang="ru-RU" sz="2800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1357290" y="1714488"/>
            <a:ext cx="200026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 </a:t>
            </a:r>
            <a:endParaRPr lang="ru-RU" sz="4400" u="sng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214414" y="1643050"/>
            <a:ext cx="5429288" cy="1714512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6786578" y="2214554"/>
            <a:ext cx="857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12 см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785918" y="1214422"/>
            <a:ext cx="22145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20 см</a:t>
            </a:r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858016" y="214290"/>
            <a:ext cx="264320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chemeClr val="accent5">
                    <a:lumMod val="75000"/>
                  </a:schemeClr>
                </a:solidFill>
              </a:rPr>
              <a:t>S=</a:t>
            </a:r>
            <a:r>
              <a:rPr lang="ru-RU" sz="4000" dirty="0" smtClean="0">
                <a:solidFill>
                  <a:schemeClr val="accent5">
                    <a:lumMod val="75000"/>
                  </a:schemeClr>
                </a:solidFill>
              </a:rPr>
              <a:t>?</a:t>
            </a:r>
          </a:p>
          <a:p>
            <a:r>
              <a:rPr lang="ru-RU" sz="4000" dirty="0" smtClean="0">
                <a:solidFill>
                  <a:schemeClr val="accent5">
                    <a:lumMod val="75000"/>
                  </a:schemeClr>
                </a:solidFill>
              </a:rPr>
              <a:t>Р=?</a:t>
            </a:r>
            <a:endParaRPr lang="ru-RU" sz="40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85786" y="3571876"/>
            <a:ext cx="814393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indent="-742950">
              <a:buAutoNum type="arabicParenR"/>
            </a:pPr>
            <a:r>
              <a:rPr lang="ru-RU" sz="4000" dirty="0" smtClean="0">
                <a:solidFill>
                  <a:schemeClr val="accent2">
                    <a:lumMod val="75000"/>
                  </a:schemeClr>
                </a:solidFill>
              </a:rPr>
              <a:t>12+8=20(см)-</a:t>
            </a:r>
            <a:r>
              <a:rPr lang="ru-RU" sz="3200" i="1" dirty="0" smtClean="0">
                <a:solidFill>
                  <a:schemeClr val="accent2">
                    <a:lumMod val="75000"/>
                  </a:schemeClr>
                </a:solidFill>
              </a:rPr>
              <a:t>длина прямоугольника </a:t>
            </a:r>
            <a:endParaRPr lang="ru-RU" sz="3200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marL="742950" indent="-742950">
              <a:buAutoNum type="arabicParenR"/>
            </a:pPr>
            <a:r>
              <a:rPr lang="ru-RU" sz="3200" dirty="0" smtClean="0">
                <a:solidFill>
                  <a:schemeClr val="accent5">
                    <a:lumMod val="75000"/>
                  </a:schemeClr>
                </a:solidFill>
              </a:rPr>
              <a:t>.12</a:t>
            </a:r>
          </a:p>
          <a:p>
            <a:pPr marL="742950" indent="-742950"/>
            <a:r>
              <a:rPr lang="ru-RU" sz="3200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u-RU" sz="3200" dirty="0" smtClean="0">
                <a:solidFill>
                  <a:schemeClr val="accent5">
                    <a:lumMod val="75000"/>
                  </a:schemeClr>
                </a:solidFill>
              </a:rPr>
              <a:t>       </a:t>
            </a:r>
            <a:r>
              <a:rPr lang="ru-RU" sz="3200" u="sng" dirty="0" smtClean="0">
                <a:solidFill>
                  <a:schemeClr val="accent5">
                    <a:lumMod val="75000"/>
                  </a:schemeClr>
                </a:solidFill>
              </a:rPr>
              <a:t>   20</a:t>
            </a:r>
          </a:p>
          <a:p>
            <a:pPr marL="742950" indent="-742950"/>
            <a:r>
              <a:rPr lang="ru-RU" sz="3200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u-RU" sz="3200" dirty="0" smtClean="0">
                <a:solidFill>
                  <a:schemeClr val="accent5">
                    <a:lumMod val="75000"/>
                  </a:schemeClr>
                </a:solidFill>
              </a:rPr>
              <a:t>        240 (см ) – </a:t>
            </a:r>
            <a:r>
              <a:rPr lang="ru-RU" sz="3200" i="1" dirty="0" smtClean="0">
                <a:solidFill>
                  <a:schemeClr val="accent5">
                    <a:lumMod val="75000"/>
                  </a:schemeClr>
                </a:solidFill>
              </a:rPr>
              <a:t>площадь прямоугольника </a:t>
            </a:r>
            <a:endParaRPr lang="ru-RU" sz="3200" i="1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marL="742950" indent="-742950"/>
            <a:r>
              <a:rPr lang="ru-RU" sz="3200" i="1" dirty="0" smtClean="0">
                <a:solidFill>
                  <a:schemeClr val="accent5">
                    <a:lumMod val="75000"/>
                  </a:schemeClr>
                </a:solidFill>
              </a:rPr>
              <a:t>            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000364" y="5072074"/>
            <a:ext cx="285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2</a:t>
            </a:r>
            <a:endParaRPr lang="ru-RU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i.pinimg.com/736x/16/10/2f/16102fae07fe479a56426838e1adf845--back-to-schoo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500166" y="0"/>
            <a:ext cx="507209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Учебник с.116 </a:t>
            </a:r>
            <a:r>
              <a:rPr lang="ru-RU" sz="2800" dirty="0" smtClean="0"/>
              <a:t>№6</a:t>
            </a:r>
          </a:p>
          <a:p>
            <a:pPr algn="ctr"/>
            <a:r>
              <a:rPr lang="ru-RU" sz="2800" dirty="0" smtClean="0"/>
              <a:t>Задача</a:t>
            </a:r>
            <a:endParaRPr lang="ru-RU" sz="2800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1357290" y="1714488"/>
            <a:ext cx="200026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 </a:t>
            </a:r>
            <a:endParaRPr lang="ru-RU" sz="4400" u="sng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214414" y="1643050"/>
            <a:ext cx="5429288" cy="1714512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6786578" y="2214554"/>
            <a:ext cx="857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12 см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785918" y="1214422"/>
            <a:ext cx="22145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20 см</a:t>
            </a:r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858016" y="214290"/>
            <a:ext cx="264320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chemeClr val="accent5">
                    <a:lumMod val="75000"/>
                  </a:schemeClr>
                </a:solidFill>
              </a:rPr>
              <a:t>S=</a:t>
            </a:r>
            <a:r>
              <a:rPr lang="ru-RU" sz="4000" dirty="0" smtClean="0">
                <a:solidFill>
                  <a:schemeClr val="accent5">
                    <a:lumMod val="75000"/>
                  </a:schemeClr>
                </a:solidFill>
              </a:rPr>
              <a:t>?</a:t>
            </a:r>
          </a:p>
          <a:p>
            <a:r>
              <a:rPr lang="ru-RU" sz="4000" dirty="0" smtClean="0">
                <a:solidFill>
                  <a:schemeClr val="accent5">
                    <a:lumMod val="75000"/>
                  </a:schemeClr>
                </a:solidFill>
              </a:rPr>
              <a:t>Р=?</a:t>
            </a:r>
            <a:endParaRPr lang="ru-RU" sz="40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85786" y="3571876"/>
            <a:ext cx="8143932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indent="-742950">
              <a:buAutoNum type="arabicParenR"/>
            </a:pPr>
            <a:r>
              <a:rPr lang="ru-RU" sz="4000" dirty="0" smtClean="0">
                <a:solidFill>
                  <a:schemeClr val="accent2">
                    <a:lumMod val="75000"/>
                  </a:schemeClr>
                </a:solidFill>
              </a:rPr>
              <a:t>12+8=20(см)-</a:t>
            </a:r>
            <a:r>
              <a:rPr lang="ru-RU" sz="3200" i="1" dirty="0" smtClean="0">
                <a:solidFill>
                  <a:schemeClr val="accent2">
                    <a:lumMod val="75000"/>
                  </a:schemeClr>
                </a:solidFill>
              </a:rPr>
              <a:t>длина прямоугольника </a:t>
            </a:r>
            <a:endParaRPr lang="ru-RU" sz="3200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marL="742950" indent="-742950">
              <a:buAutoNum type="arabicParenR"/>
            </a:pPr>
            <a:r>
              <a:rPr lang="ru-RU" sz="3200" dirty="0" smtClean="0">
                <a:solidFill>
                  <a:schemeClr val="accent5">
                    <a:lumMod val="75000"/>
                  </a:schemeClr>
                </a:solidFill>
              </a:rPr>
              <a:t>.12</a:t>
            </a:r>
          </a:p>
          <a:p>
            <a:pPr marL="742950" indent="-742950"/>
            <a:r>
              <a:rPr lang="ru-RU" sz="3200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u-RU" sz="3200" dirty="0" smtClean="0">
                <a:solidFill>
                  <a:schemeClr val="accent5">
                    <a:lumMod val="75000"/>
                  </a:schemeClr>
                </a:solidFill>
              </a:rPr>
              <a:t>       </a:t>
            </a:r>
            <a:r>
              <a:rPr lang="ru-RU" sz="3200" u="sng" dirty="0" smtClean="0">
                <a:solidFill>
                  <a:schemeClr val="accent5">
                    <a:lumMod val="75000"/>
                  </a:schemeClr>
                </a:solidFill>
              </a:rPr>
              <a:t>   20</a:t>
            </a:r>
          </a:p>
          <a:p>
            <a:pPr marL="742950" indent="-742950"/>
            <a:r>
              <a:rPr lang="ru-RU" sz="3200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u-RU" sz="3200" dirty="0" smtClean="0">
                <a:solidFill>
                  <a:schemeClr val="accent5">
                    <a:lumMod val="75000"/>
                  </a:schemeClr>
                </a:solidFill>
              </a:rPr>
              <a:t>        240 (см ) – </a:t>
            </a:r>
            <a:r>
              <a:rPr lang="ru-RU" sz="3200" i="1" dirty="0" smtClean="0">
                <a:solidFill>
                  <a:schemeClr val="accent5">
                    <a:lumMod val="75000"/>
                  </a:schemeClr>
                </a:solidFill>
              </a:rPr>
              <a:t>площадь прямоугольника </a:t>
            </a:r>
          </a:p>
          <a:p>
            <a:pPr marL="742950" indent="-742950"/>
            <a:r>
              <a:rPr lang="ru-RU" sz="3200" dirty="0" smtClean="0">
                <a:solidFill>
                  <a:schemeClr val="accent3">
                    <a:lumMod val="75000"/>
                  </a:schemeClr>
                </a:solidFill>
              </a:rPr>
              <a:t>3)(12+20)*2= </a:t>
            </a:r>
            <a:endParaRPr lang="ru-RU" sz="3200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marL="742950" indent="-742950"/>
            <a:r>
              <a:rPr lang="ru-RU" sz="3200" i="1" dirty="0" smtClean="0">
                <a:solidFill>
                  <a:schemeClr val="accent5">
                    <a:lumMod val="75000"/>
                  </a:schemeClr>
                </a:solidFill>
              </a:rPr>
              <a:t>            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000364" y="5072074"/>
            <a:ext cx="285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2</a:t>
            </a:r>
            <a:endParaRPr lang="ru-RU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i.pinimg.com/736x/16/10/2f/16102fae07fe479a56426838e1adf845--back-to-schoo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500166" y="0"/>
            <a:ext cx="507209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Учебник с.116 </a:t>
            </a:r>
            <a:r>
              <a:rPr lang="ru-RU" sz="2800" dirty="0" smtClean="0"/>
              <a:t>№6</a:t>
            </a:r>
          </a:p>
          <a:p>
            <a:pPr algn="ctr"/>
            <a:r>
              <a:rPr lang="ru-RU" sz="2800" dirty="0" smtClean="0"/>
              <a:t>Задача</a:t>
            </a:r>
            <a:endParaRPr lang="ru-RU" sz="2800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1357290" y="1714488"/>
            <a:ext cx="200026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 </a:t>
            </a:r>
            <a:endParaRPr lang="ru-RU" sz="4400" u="sng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214414" y="1643050"/>
            <a:ext cx="5429288" cy="1714512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6786578" y="2214554"/>
            <a:ext cx="857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12 см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785918" y="1214422"/>
            <a:ext cx="22145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20 см</a:t>
            </a:r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858016" y="214290"/>
            <a:ext cx="264320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chemeClr val="accent5">
                    <a:lumMod val="75000"/>
                  </a:schemeClr>
                </a:solidFill>
              </a:rPr>
              <a:t>S=</a:t>
            </a:r>
            <a:r>
              <a:rPr lang="ru-RU" sz="4000" dirty="0" smtClean="0">
                <a:solidFill>
                  <a:schemeClr val="accent5">
                    <a:lumMod val="75000"/>
                  </a:schemeClr>
                </a:solidFill>
              </a:rPr>
              <a:t>?</a:t>
            </a:r>
          </a:p>
          <a:p>
            <a:r>
              <a:rPr lang="ru-RU" sz="4000" dirty="0" smtClean="0">
                <a:solidFill>
                  <a:schemeClr val="accent5">
                    <a:lumMod val="75000"/>
                  </a:schemeClr>
                </a:solidFill>
              </a:rPr>
              <a:t>Р=?</a:t>
            </a:r>
            <a:endParaRPr lang="ru-RU" sz="40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85786" y="3571876"/>
            <a:ext cx="8143932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indent="-742950">
              <a:buAutoNum type="arabicParenR"/>
            </a:pPr>
            <a:r>
              <a:rPr lang="ru-RU" sz="4000" dirty="0" smtClean="0">
                <a:solidFill>
                  <a:schemeClr val="accent2">
                    <a:lumMod val="75000"/>
                  </a:schemeClr>
                </a:solidFill>
              </a:rPr>
              <a:t>12+8=20(см)-</a:t>
            </a:r>
            <a:r>
              <a:rPr lang="ru-RU" sz="3200" i="1" dirty="0" smtClean="0">
                <a:solidFill>
                  <a:schemeClr val="accent2">
                    <a:lumMod val="75000"/>
                  </a:schemeClr>
                </a:solidFill>
              </a:rPr>
              <a:t>длина прямоугольника </a:t>
            </a:r>
            <a:endParaRPr lang="ru-RU" sz="3200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marL="742950" indent="-742950">
              <a:buAutoNum type="arabicParenR"/>
            </a:pPr>
            <a:r>
              <a:rPr lang="ru-RU" sz="3200" dirty="0" smtClean="0">
                <a:solidFill>
                  <a:schemeClr val="accent5">
                    <a:lumMod val="75000"/>
                  </a:schemeClr>
                </a:solidFill>
              </a:rPr>
              <a:t>.12</a:t>
            </a:r>
          </a:p>
          <a:p>
            <a:pPr marL="742950" indent="-742950"/>
            <a:r>
              <a:rPr lang="ru-RU" sz="3200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u-RU" sz="3200" dirty="0" smtClean="0">
                <a:solidFill>
                  <a:schemeClr val="accent5">
                    <a:lumMod val="75000"/>
                  </a:schemeClr>
                </a:solidFill>
              </a:rPr>
              <a:t>       </a:t>
            </a:r>
            <a:r>
              <a:rPr lang="ru-RU" sz="3200" u="sng" dirty="0" smtClean="0">
                <a:solidFill>
                  <a:schemeClr val="accent5">
                    <a:lumMod val="75000"/>
                  </a:schemeClr>
                </a:solidFill>
              </a:rPr>
              <a:t>   20</a:t>
            </a:r>
          </a:p>
          <a:p>
            <a:pPr marL="742950" indent="-742950"/>
            <a:r>
              <a:rPr lang="ru-RU" sz="3200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u-RU" sz="3200" dirty="0" smtClean="0">
                <a:solidFill>
                  <a:schemeClr val="accent5">
                    <a:lumMod val="75000"/>
                  </a:schemeClr>
                </a:solidFill>
              </a:rPr>
              <a:t>        240 (см ) – </a:t>
            </a:r>
            <a:r>
              <a:rPr lang="ru-RU" sz="3200" i="1" dirty="0" smtClean="0">
                <a:solidFill>
                  <a:schemeClr val="accent5">
                    <a:lumMod val="75000"/>
                  </a:schemeClr>
                </a:solidFill>
              </a:rPr>
              <a:t>площадь прямоугольника </a:t>
            </a:r>
          </a:p>
          <a:p>
            <a:pPr marL="742950" indent="-742950"/>
            <a:r>
              <a:rPr lang="ru-RU" sz="3200" dirty="0" smtClean="0">
                <a:solidFill>
                  <a:schemeClr val="accent3">
                    <a:lumMod val="75000"/>
                  </a:schemeClr>
                </a:solidFill>
              </a:rPr>
              <a:t>3)(12+20)*2= 64 (см) </a:t>
            </a:r>
            <a:r>
              <a:rPr lang="ru-RU" sz="3200" i="1" dirty="0" smtClean="0">
                <a:solidFill>
                  <a:schemeClr val="accent3">
                    <a:lumMod val="75000"/>
                  </a:schemeClr>
                </a:solidFill>
              </a:rPr>
              <a:t>периметр</a:t>
            </a:r>
            <a:r>
              <a:rPr lang="ru-RU" sz="3200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endParaRPr lang="ru-RU" sz="3200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marL="742950" indent="-742950"/>
            <a:r>
              <a:rPr lang="ru-RU" sz="3200" i="1" dirty="0" smtClean="0">
                <a:solidFill>
                  <a:schemeClr val="accent5">
                    <a:lumMod val="75000"/>
                  </a:schemeClr>
                </a:solidFill>
              </a:rPr>
              <a:t>            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000364" y="5072074"/>
            <a:ext cx="285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2</a:t>
            </a:r>
            <a:endParaRPr lang="ru-RU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i.pinimg.com/736x/16/10/2f/16102fae07fe479a56426838e1adf845--back-to-schoo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500166" y="428604"/>
            <a:ext cx="507209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Учебник с.116 </a:t>
            </a:r>
            <a:r>
              <a:rPr lang="ru-RU" sz="2800" dirty="0" smtClean="0"/>
              <a:t>№4,с.117 №13 (первый столбик)</a:t>
            </a:r>
            <a:endParaRPr lang="ru-RU" sz="2800" dirty="0" smtClean="0"/>
          </a:p>
        </p:txBody>
      </p:sp>
      <p:pic>
        <p:nvPicPr>
          <p:cNvPr id="1030" name="Picture 6" descr="https://avatars.mds.yandex.net/get-zen_doc/1866101/pub_5dc592d1b18b3938187fb068_5dc592e61877c954d6c7635a/scale_120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4" y="2071678"/>
            <a:ext cx="4119916" cy="46291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рямоугольник 13"/>
          <p:cNvSpPr/>
          <p:nvPr/>
        </p:nvSpPr>
        <p:spPr>
          <a:xfrm>
            <a:off x="0" y="4293096"/>
            <a:ext cx="1728192" cy="136815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352</a:t>
            </a:r>
            <a:endParaRPr lang="ru-RU" sz="7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1" name="Группа 17"/>
          <p:cNvGrpSpPr/>
          <p:nvPr/>
        </p:nvGrpSpPr>
        <p:grpSpPr>
          <a:xfrm>
            <a:off x="539552" y="-99392"/>
            <a:ext cx="1512168" cy="3969224"/>
            <a:chOff x="539552" y="119168"/>
            <a:chExt cx="1512168" cy="3969224"/>
          </a:xfrm>
        </p:grpSpPr>
        <p:grpSp>
          <p:nvGrpSpPr>
            <p:cNvPr id="12" name="Группа 12"/>
            <p:cNvGrpSpPr/>
            <p:nvPr/>
          </p:nvGrpSpPr>
          <p:grpSpPr>
            <a:xfrm>
              <a:off x="539552" y="992048"/>
              <a:ext cx="1512168" cy="3096344"/>
              <a:chOff x="683568" y="1086209"/>
              <a:chExt cx="720080" cy="2173948"/>
            </a:xfrm>
          </p:grpSpPr>
          <p:sp>
            <p:nvSpPr>
              <p:cNvPr id="2" name="Прямоугольник 1"/>
              <p:cNvSpPr/>
              <p:nvPr/>
            </p:nvSpPr>
            <p:spPr>
              <a:xfrm>
                <a:off x="683568" y="1819997"/>
                <a:ext cx="720080" cy="720080"/>
              </a:xfrm>
              <a:prstGeom prst="rect">
                <a:avLst/>
              </a:prstGeom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8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</a:t>
                </a:r>
                <a:endParaRPr lang="ru-RU" sz="8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" name="Прямоугольник 2"/>
              <p:cNvSpPr/>
              <p:nvPr/>
            </p:nvSpPr>
            <p:spPr>
              <a:xfrm>
                <a:off x="683568" y="1086209"/>
                <a:ext cx="720080" cy="720080"/>
              </a:xfrm>
              <a:prstGeom prst="rect">
                <a:avLst/>
              </a:prstGeom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8000" dirty="0" smtClean="0">
                    <a:solidFill>
                      <a:schemeClr val="bg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12</a:t>
                </a:r>
                <a:endParaRPr lang="ru-RU" sz="8000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" name="Прямоугольник 3"/>
              <p:cNvSpPr/>
              <p:nvPr/>
            </p:nvSpPr>
            <p:spPr>
              <a:xfrm>
                <a:off x="683568" y="2540077"/>
                <a:ext cx="720080" cy="72008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8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10</a:t>
                </a:r>
                <a:endParaRPr lang="ru-RU" sz="8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15" name="TextBox 14"/>
            <p:cNvSpPr txBox="1"/>
            <p:nvPr/>
          </p:nvSpPr>
          <p:spPr>
            <a:xfrm>
              <a:off x="863588" y="119168"/>
              <a:ext cx="108012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8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№1</a:t>
              </a:r>
              <a:endParaRPr lang="ru-RU" sz="48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3" name="Группа 18"/>
          <p:cNvGrpSpPr/>
          <p:nvPr/>
        </p:nvGrpSpPr>
        <p:grpSpPr>
          <a:xfrm>
            <a:off x="3851920" y="-57509"/>
            <a:ext cx="1512168" cy="3956336"/>
            <a:chOff x="3851920" y="161051"/>
            <a:chExt cx="1512168" cy="3956336"/>
          </a:xfrm>
        </p:grpSpPr>
        <p:grpSp>
          <p:nvGrpSpPr>
            <p:cNvPr id="18" name="Группа 11"/>
            <p:cNvGrpSpPr/>
            <p:nvPr/>
          </p:nvGrpSpPr>
          <p:grpSpPr>
            <a:xfrm>
              <a:off x="3851920" y="992048"/>
              <a:ext cx="1512168" cy="3125339"/>
              <a:chOff x="3275856" y="1168655"/>
              <a:chExt cx="720080" cy="2160240"/>
            </a:xfrm>
          </p:grpSpPr>
          <p:sp>
            <p:nvSpPr>
              <p:cNvPr id="5" name="Прямоугольник 4"/>
              <p:cNvSpPr/>
              <p:nvPr/>
            </p:nvSpPr>
            <p:spPr>
              <a:xfrm>
                <a:off x="3275856" y="1888735"/>
                <a:ext cx="720080" cy="720080"/>
              </a:xfrm>
              <a:prstGeom prst="rect">
                <a:avLst/>
              </a:prstGeom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8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</a:t>
                </a:r>
                <a:endParaRPr lang="ru-RU" sz="8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" name="Прямоугольник 5"/>
              <p:cNvSpPr/>
              <p:nvPr/>
            </p:nvSpPr>
            <p:spPr>
              <a:xfrm>
                <a:off x="3275856" y="1168655"/>
                <a:ext cx="720080" cy="720080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8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15</a:t>
                </a:r>
                <a:endParaRPr lang="ru-RU" sz="8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" name="Прямоугольник 6"/>
              <p:cNvSpPr/>
              <p:nvPr/>
            </p:nvSpPr>
            <p:spPr>
              <a:xfrm>
                <a:off x="3275856" y="2608815"/>
                <a:ext cx="720080" cy="720080"/>
              </a:xfrm>
              <a:prstGeom prst="rect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8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10</a:t>
                </a:r>
                <a:endParaRPr lang="ru-RU" sz="8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16" name="TextBox 15"/>
            <p:cNvSpPr txBox="1"/>
            <p:nvPr/>
          </p:nvSpPr>
          <p:spPr>
            <a:xfrm>
              <a:off x="4067944" y="161051"/>
              <a:ext cx="108012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8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№2</a:t>
              </a:r>
              <a:endParaRPr lang="ru-RU" sz="48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9" name="Группа 19"/>
          <p:cNvGrpSpPr/>
          <p:nvPr/>
        </p:nvGrpSpPr>
        <p:grpSpPr>
          <a:xfrm>
            <a:off x="7164288" y="-57510"/>
            <a:ext cx="1511036" cy="3962330"/>
            <a:chOff x="7164288" y="161050"/>
            <a:chExt cx="1511036" cy="3962330"/>
          </a:xfrm>
        </p:grpSpPr>
        <p:grpSp>
          <p:nvGrpSpPr>
            <p:cNvPr id="20" name="Группа 10"/>
            <p:cNvGrpSpPr/>
            <p:nvPr/>
          </p:nvGrpSpPr>
          <p:grpSpPr>
            <a:xfrm>
              <a:off x="7164288" y="992048"/>
              <a:ext cx="1511036" cy="3131332"/>
              <a:chOff x="5940152" y="1168655"/>
              <a:chExt cx="720080" cy="2160240"/>
            </a:xfrm>
          </p:grpSpPr>
          <p:sp>
            <p:nvSpPr>
              <p:cNvPr id="8" name="Прямоугольник 7"/>
              <p:cNvSpPr/>
              <p:nvPr/>
            </p:nvSpPr>
            <p:spPr>
              <a:xfrm>
                <a:off x="5940152" y="1888735"/>
                <a:ext cx="720080" cy="720080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8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</a:t>
                </a:r>
                <a:endParaRPr lang="ru-RU" sz="8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" name="Прямоугольник 8"/>
              <p:cNvSpPr/>
              <p:nvPr/>
            </p:nvSpPr>
            <p:spPr>
              <a:xfrm>
                <a:off x="5940152" y="1168655"/>
                <a:ext cx="720080" cy="720080"/>
              </a:xfrm>
              <a:prstGeom prst="rect">
                <a:avLst/>
              </a:prstGeom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8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13</a:t>
                </a:r>
                <a:endParaRPr lang="ru-RU" sz="8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" name="Прямоугольник 9"/>
              <p:cNvSpPr/>
              <p:nvPr/>
            </p:nvSpPr>
            <p:spPr>
              <a:xfrm>
                <a:off x="5940152" y="2608815"/>
                <a:ext cx="720080" cy="720080"/>
              </a:xfrm>
              <a:prstGeom prst="rect">
                <a:avLst/>
              </a:prstGeom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8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10</a:t>
                </a:r>
                <a:endParaRPr lang="ru-RU" sz="8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17" name="TextBox 16"/>
            <p:cNvSpPr txBox="1"/>
            <p:nvPr/>
          </p:nvSpPr>
          <p:spPr>
            <a:xfrm>
              <a:off x="7379746" y="161050"/>
              <a:ext cx="108012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8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№3</a:t>
              </a:r>
              <a:endParaRPr lang="ru-RU" sz="48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21" name="Прямоугольник 20"/>
          <p:cNvSpPr/>
          <p:nvPr/>
        </p:nvSpPr>
        <p:spPr>
          <a:xfrm>
            <a:off x="1835696" y="5373216"/>
            <a:ext cx="1728192" cy="136815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600</a:t>
            </a:r>
            <a:endParaRPr lang="ru-RU" sz="7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3658045" y="4509120"/>
            <a:ext cx="1728192" cy="136815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360</a:t>
            </a:r>
            <a:endParaRPr lang="ru-RU" sz="7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7379746" y="4296219"/>
            <a:ext cx="1728192" cy="136815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550</a:t>
            </a:r>
            <a:endParaRPr lang="ru-RU" sz="7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5508104" y="5373216"/>
            <a:ext cx="1728192" cy="136815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650</a:t>
            </a:r>
            <a:endParaRPr lang="ru-RU" sz="7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37044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рямоугольник 13"/>
          <p:cNvSpPr/>
          <p:nvPr/>
        </p:nvSpPr>
        <p:spPr>
          <a:xfrm>
            <a:off x="0" y="4293096"/>
            <a:ext cx="1728192" cy="136815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352</a:t>
            </a:r>
            <a:endParaRPr lang="ru-RU" sz="7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1" name="Группа 17"/>
          <p:cNvGrpSpPr/>
          <p:nvPr/>
        </p:nvGrpSpPr>
        <p:grpSpPr>
          <a:xfrm>
            <a:off x="539552" y="-99392"/>
            <a:ext cx="1512168" cy="3969224"/>
            <a:chOff x="539552" y="119168"/>
            <a:chExt cx="1512168" cy="3969224"/>
          </a:xfrm>
        </p:grpSpPr>
        <p:grpSp>
          <p:nvGrpSpPr>
            <p:cNvPr id="12" name="Группа 12"/>
            <p:cNvGrpSpPr/>
            <p:nvPr/>
          </p:nvGrpSpPr>
          <p:grpSpPr>
            <a:xfrm>
              <a:off x="539552" y="992048"/>
              <a:ext cx="1512168" cy="3096344"/>
              <a:chOff x="683568" y="1086209"/>
              <a:chExt cx="720080" cy="2173948"/>
            </a:xfrm>
          </p:grpSpPr>
          <p:sp>
            <p:nvSpPr>
              <p:cNvPr id="2" name="Прямоугольник 1"/>
              <p:cNvSpPr/>
              <p:nvPr/>
            </p:nvSpPr>
            <p:spPr>
              <a:xfrm>
                <a:off x="683568" y="1819997"/>
                <a:ext cx="720080" cy="720080"/>
              </a:xfrm>
              <a:prstGeom prst="rect">
                <a:avLst/>
              </a:prstGeom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8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</a:t>
                </a:r>
                <a:endParaRPr lang="ru-RU" sz="8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" name="Прямоугольник 2"/>
              <p:cNvSpPr/>
              <p:nvPr/>
            </p:nvSpPr>
            <p:spPr>
              <a:xfrm>
                <a:off x="683568" y="1086209"/>
                <a:ext cx="720080" cy="720080"/>
              </a:xfrm>
              <a:prstGeom prst="rect">
                <a:avLst/>
              </a:prstGeom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8000" dirty="0" smtClean="0">
                    <a:solidFill>
                      <a:schemeClr val="bg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12</a:t>
                </a:r>
                <a:endParaRPr lang="ru-RU" sz="8000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" name="Прямоугольник 3"/>
              <p:cNvSpPr/>
              <p:nvPr/>
            </p:nvSpPr>
            <p:spPr>
              <a:xfrm>
                <a:off x="683568" y="2540077"/>
                <a:ext cx="720080" cy="72008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8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10</a:t>
                </a:r>
                <a:endParaRPr lang="ru-RU" sz="8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15" name="TextBox 14"/>
            <p:cNvSpPr txBox="1"/>
            <p:nvPr/>
          </p:nvSpPr>
          <p:spPr>
            <a:xfrm>
              <a:off x="863588" y="119168"/>
              <a:ext cx="108012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8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№1</a:t>
              </a:r>
              <a:endParaRPr lang="ru-RU" sz="48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3" name="Группа 18"/>
          <p:cNvGrpSpPr/>
          <p:nvPr/>
        </p:nvGrpSpPr>
        <p:grpSpPr>
          <a:xfrm>
            <a:off x="3851920" y="-57509"/>
            <a:ext cx="1512168" cy="3956336"/>
            <a:chOff x="3851920" y="161051"/>
            <a:chExt cx="1512168" cy="3956336"/>
          </a:xfrm>
        </p:grpSpPr>
        <p:grpSp>
          <p:nvGrpSpPr>
            <p:cNvPr id="18" name="Группа 11"/>
            <p:cNvGrpSpPr/>
            <p:nvPr/>
          </p:nvGrpSpPr>
          <p:grpSpPr>
            <a:xfrm>
              <a:off x="3851920" y="992048"/>
              <a:ext cx="1512168" cy="3125339"/>
              <a:chOff x="3275856" y="1168655"/>
              <a:chExt cx="720080" cy="2160240"/>
            </a:xfrm>
          </p:grpSpPr>
          <p:sp>
            <p:nvSpPr>
              <p:cNvPr id="5" name="Прямоугольник 4"/>
              <p:cNvSpPr/>
              <p:nvPr/>
            </p:nvSpPr>
            <p:spPr>
              <a:xfrm>
                <a:off x="3275856" y="1888735"/>
                <a:ext cx="720080" cy="720080"/>
              </a:xfrm>
              <a:prstGeom prst="rect">
                <a:avLst/>
              </a:prstGeom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8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</a:t>
                </a:r>
                <a:endParaRPr lang="ru-RU" sz="8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" name="Прямоугольник 5"/>
              <p:cNvSpPr/>
              <p:nvPr/>
            </p:nvSpPr>
            <p:spPr>
              <a:xfrm>
                <a:off x="3275856" y="1168655"/>
                <a:ext cx="720080" cy="720080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8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15</a:t>
                </a:r>
                <a:endParaRPr lang="ru-RU" sz="8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" name="Прямоугольник 6"/>
              <p:cNvSpPr/>
              <p:nvPr/>
            </p:nvSpPr>
            <p:spPr>
              <a:xfrm>
                <a:off x="3275856" y="2608815"/>
                <a:ext cx="720080" cy="720080"/>
              </a:xfrm>
              <a:prstGeom prst="rect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8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10</a:t>
                </a:r>
                <a:endParaRPr lang="ru-RU" sz="8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16" name="TextBox 15"/>
            <p:cNvSpPr txBox="1"/>
            <p:nvPr/>
          </p:nvSpPr>
          <p:spPr>
            <a:xfrm>
              <a:off x="4067944" y="161051"/>
              <a:ext cx="108012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8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№2</a:t>
              </a:r>
              <a:endParaRPr lang="ru-RU" sz="48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9" name="Группа 19"/>
          <p:cNvGrpSpPr/>
          <p:nvPr/>
        </p:nvGrpSpPr>
        <p:grpSpPr>
          <a:xfrm>
            <a:off x="7164288" y="-57510"/>
            <a:ext cx="1511036" cy="3962330"/>
            <a:chOff x="7164288" y="161050"/>
            <a:chExt cx="1511036" cy="3962330"/>
          </a:xfrm>
        </p:grpSpPr>
        <p:grpSp>
          <p:nvGrpSpPr>
            <p:cNvPr id="20" name="Группа 10"/>
            <p:cNvGrpSpPr/>
            <p:nvPr/>
          </p:nvGrpSpPr>
          <p:grpSpPr>
            <a:xfrm>
              <a:off x="7164288" y="992048"/>
              <a:ext cx="1511036" cy="3131332"/>
              <a:chOff x="5940152" y="1168655"/>
              <a:chExt cx="720080" cy="2160240"/>
            </a:xfrm>
          </p:grpSpPr>
          <p:sp>
            <p:nvSpPr>
              <p:cNvPr id="8" name="Прямоугольник 7"/>
              <p:cNvSpPr/>
              <p:nvPr/>
            </p:nvSpPr>
            <p:spPr>
              <a:xfrm>
                <a:off x="5940152" y="1888735"/>
                <a:ext cx="720080" cy="720080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8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</a:t>
                </a:r>
                <a:endParaRPr lang="ru-RU" sz="8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" name="Прямоугольник 8"/>
              <p:cNvSpPr/>
              <p:nvPr/>
            </p:nvSpPr>
            <p:spPr>
              <a:xfrm>
                <a:off x="5940152" y="1168655"/>
                <a:ext cx="720080" cy="720080"/>
              </a:xfrm>
              <a:prstGeom prst="rect">
                <a:avLst/>
              </a:prstGeom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8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13</a:t>
                </a:r>
                <a:endParaRPr lang="ru-RU" sz="8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" name="Прямоугольник 9"/>
              <p:cNvSpPr/>
              <p:nvPr/>
            </p:nvSpPr>
            <p:spPr>
              <a:xfrm>
                <a:off x="5940152" y="2608815"/>
                <a:ext cx="720080" cy="720080"/>
              </a:xfrm>
              <a:prstGeom prst="rect">
                <a:avLst/>
              </a:prstGeom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8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10</a:t>
                </a:r>
                <a:endParaRPr lang="ru-RU" sz="8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17" name="TextBox 16"/>
            <p:cNvSpPr txBox="1"/>
            <p:nvPr/>
          </p:nvSpPr>
          <p:spPr>
            <a:xfrm>
              <a:off x="7379746" y="161050"/>
              <a:ext cx="108012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8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№3</a:t>
              </a:r>
              <a:endParaRPr lang="ru-RU" sz="48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21" name="Прямоугольник 20"/>
          <p:cNvSpPr/>
          <p:nvPr/>
        </p:nvSpPr>
        <p:spPr>
          <a:xfrm>
            <a:off x="1835696" y="5373216"/>
            <a:ext cx="1728192" cy="136815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600</a:t>
            </a:r>
            <a:endParaRPr lang="ru-RU" sz="7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3658045" y="4509120"/>
            <a:ext cx="1728192" cy="136815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360</a:t>
            </a:r>
            <a:endParaRPr lang="ru-RU" sz="7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7379746" y="4296219"/>
            <a:ext cx="1728192" cy="136815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550</a:t>
            </a:r>
            <a:endParaRPr lang="ru-RU" sz="7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5508104" y="5373216"/>
            <a:ext cx="1728192" cy="136815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650</a:t>
            </a:r>
            <a:endParaRPr lang="ru-RU" sz="7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8" name="Прямая со стрелкой 27"/>
          <p:cNvCxnSpPr/>
          <p:nvPr/>
        </p:nvCxnSpPr>
        <p:spPr>
          <a:xfrm>
            <a:off x="2051720" y="3869832"/>
            <a:ext cx="1606325" cy="92732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4370445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рямоугольник 13"/>
          <p:cNvSpPr/>
          <p:nvPr/>
        </p:nvSpPr>
        <p:spPr>
          <a:xfrm>
            <a:off x="0" y="4293096"/>
            <a:ext cx="1728192" cy="136815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352</a:t>
            </a:r>
            <a:endParaRPr lang="ru-RU" sz="7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1" name="Группа 17"/>
          <p:cNvGrpSpPr/>
          <p:nvPr/>
        </p:nvGrpSpPr>
        <p:grpSpPr>
          <a:xfrm>
            <a:off x="539552" y="-99392"/>
            <a:ext cx="1512168" cy="3969224"/>
            <a:chOff x="539552" y="119168"/>
            <a:chExt cx="1512168" cy="3969224"/>
          </a:xfrm>
        </p:grpSpPr>
        <p:grpSp>
          <p:nvGrpSpPr>
            <p:cNvPr id="12" name="Группа 12"/>
            <p:cNvGrpSpPr/>
            <p:nvPr/>
          </p:nvGrpSpPr>
          <p:grpSpPr>
            <a:xfrm>
              <a:off x="539552" y="992048"/>
              <a:ext cx="1512168" cy="3096344"/>
              <a:chOff x="683568" y="1086209"/>
              <a:chExt cx="720080" cy="2173948"/>
            </a:xfrm>
          </p:grpSpPr>
          <p:sp>
            <p:nvSpPr>
              <p:cNvPr id="2" name="Прямоугольник 1"/>
              <p:cNvSpPr/>
              <p:nvPr/>
            </p:nvSpPr>
            <p:spPr>
              <a:xfrm>
                <a:off x="683568" y="1819997"/>
                <a:ext cx="720080" cy="720080"/>
              </a:xfrm>
              <a:prstGeom prst="rect">
                <a:avLst/>
              </a:prstGeom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8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</a:t>
                </a:r>
                <a:endParaRPr lang="ru-RU" sz="8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" name="Прямоугольник 2"/>
              <p:cNvSpPr/>
              <p:nvPr/>
            </p:nvSpPr>
            <p:spPr>
              <a:xfrm>
                <a:off x="683568" y="1086209"/>
                <a:ext cx="720080" cy="720080"/>
              </a:xfrm>
              <a:prstGeom prst="rect">
                <a:avLst/>
              </a:prstGeom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8000" dirty="0" smtClean="0">
                    <a:solidFill>
                      <a:schemeClr val="bg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12</a:t>
                </a:r>
                <a:endParaRPr lang="ru-RU" sz="8000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" name="Прямоугольник 3"/>
              <p:cNvSpPr/>
              <p:nvPr/>
            </p:nvSpPr>
            <p:spPr>
              <a:xfrm>
                <a:off x="683568" y="2540077"/>
                <a:ext cx="720080" cy="72008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8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10</a:t>
                </a:r>
                <a:endParaRPr lang="ru-RU" sz="8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15" name="TextBox 14"/>
            <p:cNvSpPr txBox="1"/>
            <p:nvPr/>
          </p:nvSpPr>
          <p:spPr>
            <a:xfrm>
              <a:off x="863588" y="119168"/>
              <a:ext cx="108012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8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№1</a:t>
              </a:r>
              <a:endParaRPr lang="ru-RU" sz="48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3" name="Группа 18"/>
          <p:cNvGrpSpPr/>
          <p:nvPr/>
        </p:nvGrpSpPr>
        <p:grpSpPr>
          <a:xfrm>
            <a:off x="3851920" y="-57509"/>
            <a:ext cx="1512168" cy="3956336"/>
            <a:chOff x="3851920" y="161051"/>
            <a:chExt cx="1512168" cy="3956336"/>
          </a:xfrm>
        </p:grpSpPr>
        <p:grpSp>
          <p:nvGrpSpPr>
            <p:cNvPr id="18" name="Группа 11"/>
            <p:cNvGrpSpPr/>
            <p:nvPr/>
          </p:nvGrpSpPr>
          <p:grpSpPr>
            <a:xfrm>
              <a:off x="3851920" y="992048"/>
              <a:ext cx="1512168" cy="3125339"/>
              <a:chOff x="3275856" y="1168655"/>
              <a:chExt cx="720080" cy="2160240"/>
            </a:xfrm>
          </p:grpSpPr>
          <p:sp>
            <p:nvSpPr>
              <p:cNvPr id="5" name="Прямоугольник 4"/>
              <p:cNvSpPr/>
              <p:nvPr/>
            </p:nvSpPr>
            <p:spPr>
              <a:xfrm>
                <a:off x="3275856" y="1888735"/>
                <a:ext cx="720080" cy="720080"/>
              </a:xfrm>
              <a:prstGeom prst="rect">
                <a:avLst/>
              </a:prstGeom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8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</a:t>
                </a:r>
                <a:endParaRPr lang="ru-RU" sz="8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" name="Прямоугольник 5"/>
              <p:cNvSpPr/>
              <p:nvPr/>
            </p:nvSpPr>
            <p:spPr>
              <a:xfrm>
                <a:off x="3275856" y="1168655"/>
                <a:ext cx="720080" cy="720080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8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15</a:t>
                </a:r>
                <a:endParaRPr lang="ru-RU" sz="8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" name="Прямоугольник 6"/>
              <p:cNvSpPr/>
              <p:nvPr/>
            </p:nvSpPr>
            <p:spPr>
              <a:xfrm>
                <a:off x="3275856" y="2608815"/>
                <a:ext cx="720080" cy="720080"/>
              </a:xfrm>
              <a:prstGeom prst="rect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8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10</a:t>
                </a:r>
                <a:endParaRPr lang="ru-RU" sz="8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16" name="TextBox 15"/>
            <p:cNvSpPr txBox="1"/>
            <p:nvPr/>
          </p:nvSpPr>
          <p:spPr>
            <a:xfrm>
              <a:off x="4067944" y="161051"/>
              <a:ext cx="108012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8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№2</a:t>
              </a:r>
              <a:endParaRPr lang="ru-RU" sz="48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9" name="Группа 19"/>
          <p:cNvGrpSpPr/>
          <p:nvPr/>
        </p:nvGrpSpPr>
        <p:grpSpPr>
          <a:xfrm>
            <a:off x="7164288" y="-57510"/>
            <a:ext cx="1511036" cy="3962330"/>
            <a:chOff x="7164288" y="161050"/>
            <a:chExt cx="1511036" cy="3962330"/>
          </a:xfrm>
        </p:grpSpPr>
        <p:grpSp>
          <p:nvGrpSpPr>
            <p:cNvPr id="20" name="Группа 10"/>
            <p:cNvGrpSpPr/>
            <p:nvPr/>
          </p:nvGrpSpPr>
          <p:grpSpPr>
            <a:xfrm>
              <a:off x="7164288" y="992048"/>
              <a:ext cx="1511036" cy="3131332"/>
              <a:chOff x="5940152" y="1168655"/>
              <a:chExt cx="720080" cy="2160240"/>
            </a:xfrm>
          </p:grpSpPr>
          <p:sp>
            <p:nvSpPr>
              <p:cNvPr id="8" name="Прямоугольник 7"/>
              <p:cNvSpPr/>
              <p:nvPr/>
            </p:nvSpPr>
            <p:spPr>
              <a:xfrm>
                <a:off x="5940152" y="1888735"/>
                <a:ext cx="720080" cy="720080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8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</a:t>
                </a:r>
                <a:endParaRPr lang="ru-RU" sz="8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" name="Прямоугольник 8"/>
              <p:cNvSpPr/>
              <p:nvPr/>
            </p:nvSpPr>
            <p:spPr>
              <a:xfrm>
                <a:off x="5940152" y="1168655"/>
                <a:ext cx="720080" cy="720080"/>
              </a:xfrm>
              <a:prstGeom prst="rect">
                <a:avLst/>
              </a:prstGeom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8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13</a:t>
                </a:r>
                <a:endParaRPr lang="ru-RU" sz="8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" name="Прямоугольник 9"/>
              <p:cNvSpPr/>
              <p:nvPr/>
            </p:nvSpPr>
            <p:spPr>
              <a:xfrm>
                <a:off x="5940152" y="2608815"/>
                <a:ext cx="720080" cy="720080"/>
              </a:xfrm>
              <a:prstGeom prst="rect">
                <a:avLst/>
              </a:prstGeom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8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10</a:t>
                </a:r>
                <a:endParaRPr lang="ru-RU" sz="8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17" name="TextBox 16"/>
            <p:cNvSpPr txBox="1"/>
            <p:nvPr/>
          </p:nvSpPr>
          <p:spPr>
            <a:xfrm>
              <a:off x="7379746" y="161050"/>
              <a:ext cx="108012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8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№3</a:t>
              </a:r>
              <a:endParaRPr lang="ru-RU" sz="48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21" name="Прямоугольник 20"/>
          <p:cNvSpPr/>
          <p:nvPr/>
        </p:nvSpPr>
        <p:spPr>
          <a:xfrm>
            <a:off x="1835696" y="5373216"/>
            <a:ext cx="1728192" cy="136815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600</a:t>
            </a:r>
            <a:endParaRPr lang="ru-RU" sz="7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3658045" y="4509120"/>
            <a:ext cx="1728192" cy="136815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360</a:t>
            </a:r>
            <a:endParaRPr lang="ru-RU" sz="7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7379746" y="4296219"/>
            <a:ext cx="1728192" cy="136815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550</a:t>
            </a:r>
            <a:endParaRPr lang="ru-RU" sz="7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5508104" y="5373216"/>
            <a:ext cx="1728192" cy="136815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650</a:t>
            </a:r>
            <a:endParaRPr lang="ru-RU" sz="7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6" name="Прямая со стрелкой 25"/>
          <p:cNvCxnSpPr>
            <a:endCxn id="21" idx="0"/>
          </p:cNvCxnSpPr>
          <p:nvPr/>
        </p:nvCxnSpPr>
        <p:spPr>
          <a:xfrm flipH="1">
            <a:off x="2699792" y="3904820"/>
            <a:ext cx="1152128" cy="146839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>
            <a:off x="2051720" y="3869832"/>
            <a:ext cx="1606325" cy="92732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4370445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рямоугольник 13"/>
          <p:cNvSpPr/>
          <p:nvPr/>
        </p:nvSpPr>
        <p:spPr>
          <a:xfrm>
            <a:off x="0" y="4293096"/>
            <a:ext cx="1728192" cy="136815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352</a:t>
            </a:r>
            <a:endParaRPr lang="ru-RU" sz="7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1" name="Группа 17"/>
          <p:cNvGrpSpPr/>
          <p:nvPr/>
        </p:nvGrpSpPr>
        <p:grpSpPr>
          <a:xfrm>
            <a:off x="539552" y="-99392"/>
            <a:ext cx="1512168" cy="3969224"/>
            <a:chOff x="539552" y="119168"/>
            <a:chExt cx="1512168" cy="3969224"/>
          </a:xfrm>
        </p:grpSpPr>
        <p:grpSp>
          <p:nvGrpSpPr>
            <p:cNvPr id="12" name="Группа 12"/>
            <p:cNvGrpSpPr/>
            <p:nvPr/>
          </p:nvGrpSpPr>
          <p:grpSpPr>
            <a:xfrm>
              <a:off x="539552" y="992048"/>
              <a:ext cx="1512168" cy="3096344"/>
              <a:chOff x="683568" y="1086209"/>
              <a:chExt cx="720080" cy="2173948"/>
            </a:xfrm>
          </p:grpSpPr>
          <p:sp>
            <p:nvSpPr>
              <p:cNvPr id="2" name="Прямоугольник 1"/>
              <p:cNvSpPr/>
              <p:nvPr/>
            </p:nvSpPr>
            <p:spPr>
              <a:xfrm>
                <a:off x="683568" y="1819997"/>
                <a:ext cx="720080" cy="720080"/>
              </a:xfrm>
              <a:prstGeom prst="rect">
                <a:avLst/>
              </a:prstGeom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8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3</a:t>
                </a:r>
                <a:endParaRPr lang="ru-RU" sz="8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3" name="Прямоугольник 2"/>
              <p:cNvSpPr/>
              <p:nvPr/>
            </p:nvSpPr>
            <p:spPr>
              <a:xfrm>
                <a:off x="683568" y="1086209"/>
                <a:ext cx="720080" cy="720080"/>
              </a:xfrm>
              <a:prstGeom prst="rect">
                <a:avLst/>
              </a:prstGeom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8000" dirty="0" smtClean="0">
                    <a:solidFill>
                      <a:schemeClr val="bg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12</a:t>
                </a:r>
                <a:endParaRPr lang="ru-RU" sz="8000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" name="Прямоугольник 3"/>
              <p:cNvSpPr/>
              <p:nvPr/>
            </p:nvSpPr>
            <p:spPr>
              <a:xfrm>
                <a:off x="683568" y="2540077"/>
                <a:ext cx="720080" cy="72008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8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10</a:t>
                </a:r>
                <a:endParaRPr lang="ru-RU" sz="8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15" name="TextBox 14"/>
            <p:cNvSpPr txBox="1"/>
            <p:nvPr/>
          </p:nvSpPr>
          <p:spPr>
            <a:xfrm>
              <a:off x="863588" y="119168"/>
              <a:ext cx="108012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8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№1</a:t>
              </a:r>
              <a:endParaRPr lang="ru-RU" sz="48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3" name="Группа 18"/>
          <p:cNvGrpSpPr/>
          <p:nvPr/>
        </p:nvGrpSpPr>
        <p:grpSpPr>
          <a:xfrm>
            <a:off x="3851920" y="-57509"/>
            <a:ext cx="1512168" cy="3956336"/>
            <a:chOff x="3851920" y="161051"/>
            <a:chExt cx="1512168" cy="3956336"/>
          </a:xfrm>
        </p:grpSpPr>
        <p:grpSp>
          <p:nvGrpSpPr>
            <p:cNvPr id="18" name="Группа 11"/>
            <p:cNvGrpSpPr/>
            <p:nvPr/>
          </p:nvGrpSpPr>
          <p:grpSpPr>
            <a:xfrm>
              <a:off x="3851920" y="992048"/>
              <a:ext cx="1512168" cy="3125339"/>
              <a:chOff x="3275856" y="1168655"/>
              <a:chExt cx="720080" cy="2160240"/>
            </a:xfrm>
          </p:grpSpPr>
          <p:sp>
            <p:nvSpPr>
              <p:cNvPr id="5" name="Прямоугольник 4"/>
              <p:cNvSpPr/>
              <p:nvPr/>
            </p:nvSpPr>
            <p:spPr>
              <a:xfrm>
                <a:off x="3275856" y="1888735"/>
                <a:ext cx="720080" cy="720080"/>
              </a:xfrm>
              <a:prstGeom prst="rect">
                <a:avLst/>
              </a:prstGeom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8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</a:t>
                </a:r>
                <a:endParaRPr lang="ru-RU" sz="8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" name="Прямоугольник 5"/>
              <p:cNvSpPr/>
              <p:nvPr/>
            </p:nvSpPr>
            <p:spPr>
              <a:xfrm>
                <a:off x="3275856" y="1168655"/>
                <a:ext cx="720080" cy="720080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8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15</a:t>
                </a:r>
                <a:endParaRPr lang="ru-RU" sz="8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" name="Прямоугольник 6"/>
              <p:cNvSpPr/>
              <p:nvPr/>
            </p:nvSpPr>
            <p:spPr>
              <a:xfrm>
                <a:off x="3275856" y="2608815"/>
                <a:ext cx="720080" cy="720080"/>
              </a:xfrm>
              <a:prstGeom prst="rect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ru-RU" sz="8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10</a:t>
                </a:r>
                <a:endParaRPr lang="ru-RU" sz="8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16" name="TextBox 15"/>
            <p:cNvSpPr txBox="1"/>
            <p:nvPr/>
          </p:nvSpPr>
          <p:spPr>
            <a:xfrm>
              <a:off x="4067944" y="161051"/>
              <a:ext cx="108012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8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№2</a:t>
              </a:r>
              <a:endParaRPr lang="ru-RU" sz="48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9" name="Группа 19"/>
          <p:cNvGrpSpPr/>
          <p:nvPr/>
        </p:nvGrpSpPr>
        <p:grpSpPr>
          <a:xfrm>
            <a:off x="7164288" y="-57510"/>
            <a:ext cx="1511036" cy="3962330"/>
            <a:chOff x="7164288" y="161050"/>
            <a:chExt cx="1511036" cy="3962330"/>
          </a:xfrm>
        </p:grpSpPr>
        <p:grpSp>
          <p:nvGrpSpPr>
            <p:cNvPr id="20" name="Группа 10"/>
            <p:cNvGrpSpPr/>
            <p:nvPr/>
          </p:nvGrpSpPr>
          <p:grpSpPr>
            <a:xfrm>
              <a:off x="7164288" y="992048"/>
              <a:ext cx="1511036" cy="3131332"/>
              <a:chOff x="5940152" y="1168655"/>
              <a:chExt cx="720080" cy="2160240"/>
            </a:xfrm>
          </p:grpSpPr>
          <p:sp>
            <p:nvSpPr>
              <p:cNvPr id="8" name="Прямоугольник 7"/>
              <p:cNvSpPr/>
              <p:nvPr/>
            </p:nvSpPr>
            <p:spPr>
              <a:xfrm>
                <a:off x="5940152" y="1888735"/>
                <a:ext cx="720080" cy="720080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8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</a:t>
                </a:r>
                <a:endParaRPr lang="ru-RU" sz="8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" name="Прямоугольник 8"/>
              <p:cNvSpPr/>
              <p:nvPr/>
            </p:nvSpPr>
            <p:spPr>
              <a:xfrm>
                <a:off x="5940152" y="1168655"/>
                <a:ext cx="720080" cy="720080"/>
              </a:xfrm>
              <a:prstGeom prst="rect">
                <a:avLst/>
              </a:prstGeom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8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13</a:t>
                </a:r>
                <a:endParaRPr lang="ru-RU" sz="8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" name="Прямоугольник 9"/>
              <p:cNvSpPr/>
              <p:nvPr/>
            </p:nvSpPr>
            <p:spPr>
              <a:xfrm>
                <a:off x="5940152" y="2608815"/>
                <a:ext cx="720080" cy="720080"/>
              </a:xfrm>
              <a:prstGeom prst="rect">
                <a:avLst/>
              </a:prstGeom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8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10</a:t>
                </a:r>
                <a:endParaRPr lang="ru-RU" sz="8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17" name="TextBox 16"/>
            <p:cNvSpPr txBox="1"/>
            <p:nvPr/>
          </p:nvSpPr>
          <p:spPr>
            <a:xfrm>
              <a:off x="7379746" y="161050"/>
              <a:ext cx="108012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8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№3</a:t>
              </a:r>
              <a:endParaRPr lang="ru-RU" sz="48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21" name="Прямоугольник 20"/>
          <p:cNvSpPr/>
          <p:nvPr/>
        </p:nvSpPr>
        <p:spPr>
          <a:xfrm>
            <a:off x="1835696" y="5373216"/>
            <a:ext cx="1728192" cy="136815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600</a:t>
            </a:r>
            <a:endParaRPr lang="ru-RU" sz="7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3658045" y="4509120"/>
            <a:ext cx="1728192" cy="136815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360</a:t>
            </a:r>
            <a:endParaRPr lang="ru-RU" sz="7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7379746" y="4296219"/>
            <a:ext cx="1728192" cy="136815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550</a:t>
            </a:r>
            <a:endParaRPr lang="ru-RU" sz="7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5508104" y="5373216"/>
            <a:ext cx="1728192" cy="136815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650</a:t>
            </a:r>
            <a:endParaRPr lang="ru-RU" sz="7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6" name="Прямая со стрелкой 25"/>
          <p:cNvCxnSpPr>
            <a:endCxn id="21" idx="0"/>
          </p:cNvCxnSpPr>
          <p:nvPr/>
        </p:nvCxnSpPr>
        <p:spPr>
          <a:xfrm flipH="1">
            <a:off x="2699792" y="3904820"/>
            <a:ext cx="1152128" cy="146839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>
            <a:off x="2051720" y="3869832"/>
            <a:ext cx="1606325" cy="92732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>
            <a:endCxn id="24" idx="0"/>
          </p:cNvCxnSpPr>
          <p:nvPr/>
        </p:nvCxnSpPr>
        <p:spPr>
          <a:xfrm flipH="1">
            <a:off x="6372200" y="3904820"/>
            <a:ext cx="864096" cy="146839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4370445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i.pinimg.com/736x/16/10/2f/16102fae07fe479a56426838e1adf845--back-to-schoo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2214546" y="0"/>
            <a:ext cx="3643338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800" dirty="0" smtClean="0">
                <a:solidFill>
                  <a:schemeClr val="accent1">
                    <a:lumMod val="75000"/>
                  </a:schemeClr>
                </a:solidFill>
              </a:rPr>
              <a:t>.</a:t>
            </a:r>
            <a:r>
              <a:rPr lang="ru-RU" sz="8800" dirty="0" smtClean="0"/>
              <a:t> </a:t>
            </a:r>
            <a:r>
              <a:rPr lang="en-US" sz="8800" dirty="0" smtClean="0">
                <a:solidFill>
                  <a:schemeClr val="accent1">
                    <a:lumMod val="75000"/>
                  </a:schemeClr>
                </a:solidFill>
              </a:rPr>
              <a:t>4</a:t>
            </a:r>
            <a:r>
              <a:rPr lang="ru-RU" sz="88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8800" dirty="0" smtClean="0">
                <a:solidFill>
                  <a:schemeClr val="accent1">
                    <a:lumMod val="75000"/>
                  </a:schemeClr>
                </a:solidFill>
              </a:rPr>
              <a:t>3</a:t>
            </a:r>
          </a:p>
          <a:p>
            <a:r>
              <a:rPr lang="ru-RU" sz="8800" u="sng" dirty="0" smtClean="0">
                <a:solidFill>
                  <a:schemeClr val="accent1">
                    <a:lumMod val="75000"/>
                  </a:schemeClr>
                </a:solidFill>
              </a:rPr>
              <a:t>     </a:t>
            </a:r>
            <a:r>
              <a:rPr lang="ru-RU" sz="8800" u="sng" dirty="0" smtClean="0">
                <a:solidFill>
                  <a:schemeClr val="accent1">
                    <a:lumMod val="75000"/>
                  </a:schemeClr>
                </a:solidFill>
              </a:rPr>
              <a:t>2</a:t>
            </a:r>
            <a:r>
              <a:rPr lang="ru-RU" sz="8800" u="sng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8800" u="sng" dirty="0" smtClean="0">
                <a:solidFill>
                  <a:schemeClr val="accent1">
                    <a:lumMod val="75000"/>
                  </a:schemeClr>
                </a:solidFill>
              </a:rPr>
              <a:t>0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85786" y="5000636"/>
            <a:ext cx="81439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70C0"/>
                </a:solidFill>
              </a:rPr>
              <a:t>Записываем в столбик, смещая 0 в числе </a:t>
            </a:r>
            <a:r>
              <a:rPr lang="ru-RU" sz="2400" dirty="0" smtClean="0">
                <a:solidFill>
                  <a:srgbClr val="0070C0"/>
                </a:solidFill>
              </a:rPr>
              <a:t>2</a:t>
            </a:r>
            <a:r>
              <a:rPr lang="ru-RU" sz="2400" dirty="0" smtClean="0">
                <a:solidFill>
                  <a:srgbClr val="0070C0"/>
                </a:solidFill>
              </a:rPr>
              <a:t>0 </a:t>
            </a:r>
            <a:r>
              <a:rPr lang="ru-RU" sz="2400" dirty="0" smtClean="0">
                <a:solidFill>
                  <a:srgbClr val="0070C0"/>
                </a:solidFill>
              </a:rPr>
              <a:t>вправо , так чтобы </a:t>
            </a:r>
            <a:r>
              <a:rPr lang="ru-RU" sz="2400" dirty="0" smtClean="0">
                <a:solidFill>
                  <a:srgbClr val="0070C0"/>
                </a:solidFill>
              </a:rPr>
              <a:t>2</a:t>
            </a:r>
            <a:r>
              <a:rPr lang="ru-RU" sz="2400" dirty="0" smtClean="0">
                <a:solidFill>
                  <a:srgbClr val="0070C0"/>
                </a:solidFill>
              </a:rPr>
              <a:t> десятка  </a:t>
            </a:r>
            <a:r>
              <a:rPr lang="ru-RU" sz="2400" dirty="0" smtClean="0">
                <a:solidFill>
                  <a:srgbClr val="0070C0"/>
                </a:solidFill>
              </a:rPr>
              <a:t>оказались под  3 единицами. Теперь не обращая внимания на 0 , умножаем </a:t>
            </a:r>
            <a:r>
              <a:rPr lang="ru-RU" sz="2400" dirty="0" smtClean="0">
                <a:solidFill>
                  <a:srgbClr val="0070C0"/>
                </a:solidFill>
              </a:rPr>
              <a:t>43</a:t>
            </a:r>
            <a:r>
              <a:rPr lang="ru-RU" sz="2400" dirty="0" smtClean="0">
                <a:solidFill>
                  <a:srgbClr val="0070C0"/>
                </a:solidFill>
              </a:rPr>
              <a:t> </a:t>
            </a:r>
            <a:r>
              <a:rPr lang="ru-RU" sz="2400" dirty="0" smtClean="0">
                <a:solidFill>
                  <a:srgbClr val="0070C0"/>
                </a:solidFill>
              </a:rPr>
              <a:t>на </a:t>
            </a:r>
            <a:r>
              <a:rPr lang="ru-RU" sz="2400" dirty="0" smtClean="0">
                <a:solidFill>
                  <a:srgbClr val="0070C0"/>
                </a:solidFill>
              </a:rPr>
              <a:t>2</a:t>
            </a:r>
            <a:r>
              <a:rPr lang="ru-RU" sz="2400" dirty="0" smtClean="0">
                <a:solidFill>
                  <a:srgbClr val="0070C0"/>
                </a:solidFill>
              </a:rPr>
              <a:t>.</a:t>
            </a:r>
            <a:endParaRPr lang="ru-RU" sz="2400" dirty="0" smtClean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i.pinimg.com/736x/16/10/2f/16102fae07fe479a56426838e1adf845--back-to-schoo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2214546" y="0"/>
            <a:ext cx="3643338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800" dirty="0" smtClean="0">
                <a:solidFill>
                  <a:schemeClr val="accent1">
                    <a:lumMod val="75000"/>
                  </a:schemeClr>
                </a:solidFill>
              </a:rPr>
              <a:t>.</a:t>
            </a:r>
            <a:r>
              <a:rPr lang="ru-RU" sz="8800" dirty="0" smtClean="0"/>
              <a:t> </a:t>
            </a:r>
            <a:r>
              <a:rPr lang="en-US" sz="8800" dirty="0" smtClean="0">
                <a:solidFill>
                  <a:schemeClr val="accent1">
                    <a:lumMod val="75000"/>
                  </a:schemeClr>
                </a:solidFill>
              </a:rPr>
              <a:t>4</a:t>
            </a:r>
            <a:r>
              <a:rPr lang="ru-RU" sz="88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8800" dirty="0" smtClean="0">
                <a:solidFill>
                  <a:schemeClr val="accent1">
                    <a:lumMod val="75000"/>
                  </a:schemeClr>
                </a:solidFill>
              </a:rPr>
              <a:t>3</a:t>
            </a:r>
          </a:p>
          <a:p>
            <a:r>
              <a:rPr lang="ru-RU" sz="8800" u="sng" dirty="0" smtClean="0">
                <a:solidFill>
                  <a:schemeClr val="accent1">
                    <a:lumMod val="75000"/>
                  </a:schemeClr>
                </a:solidFill>
              </a:rPr>
              <a:t>     </a:t>
            </a:r>
            <a:r>
              <a:rPr lang="ru-RU" sz="8800" u="sng" dirty="0" smtClean="0">
                <a:solidFill>
                  <a:schemeClr val="accent1">
                    <a:lumMod val="75000"/>
                  </a:schemeClr>
                </a:solidFill>
              </a:rPr>
              <a:t>2</a:t>
            </a:r>
            <a:r>
              <a:rPr lang="ru-RU" sz="8800" u="sng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8800" u="sng" dirty="0" smtClean="0">
                <a:solidFill>
                  <a:schemeClr val="accent1">
                    <a:lumMod val="75000"/>
                  </a:schemeClr>
                </a:solidFill>
              </a:rPr>
              <a:t>0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571736" y="2643182"/>
            <a:ext cx="314327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800" dirty="0" smtClean="0">
                <a:solidFill>
                  <a:schemeClr val="accent1">
                    <a:lumMod val="75000"/>
                  </a:schemeClr>
                </a:solidFill>
              </a:rPr>
              <a:t>8 6</a:t>
            </a:r>
            <a:endParaRPr lang="ru-RU" sz="8800" dirty="0" smtClean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i.pinimg.com/736x/16/10/2f/16102fae07fe479a56426838e1adf845--back-to-schoo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2214546" y="0"/>
            <a:ext cx="3643338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800" dirty="0" smtClean="0">
                <a:solidFill>
                  <a:schemeClr val="accent1">
                    <a:lumMod val="75000"/>
                  </a:schemeClr>
                </a:solidFill>
              </a:rPr>
              <a:t>.</a:t>
            </a:r>
            <a:r>
              <a:rPr lang="ru-RU" sz="8800" dirty="0" smtClean="0"/>
              <a:t> </a:t>
            </a:r>
            <a:r>
              <a:rPr lang="en-US" sz="8800" dirty="0" smtClean="0">
                <a:solidFill>
                  <a:schemeClr val="accent1">
                    <a:lumMod val="75000"/>
                  </a:schemeClr>
                </a:solidFill>
              </a:rPr>
              <a:t>4</a:t>
            </a:r>
            <a:r>
              <a:rPr lang="ru-RU" sz="88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8800" dirty="0" smtClean="0">
                <a:solidFill>
                  <a:schemeClr val="accent1">
                    <a:lumMod val="75000"/>
                  </a:schemeClr>
                </a:solidFill>
              </a:rPr>
              <a:t>3</a:t>
            </a:r>
          </a:p>
          <a:p>
            <a:r>
              <a:rPr lang="ru-RU" sz="8800" u="sng" dirty="0" smtClean="0">
                <a:solidFill>
                  <a:schemeClr val="accent1">
                    <a:lumMod val="75000"/>
                  </a:schemeClr>
                </a:solidFill>
              </a:rPr>
              <a:t>     </a:t>
            </a:r>
            <a:r>
              <a:rPr lang="ru-RU" sz="8800" u="sng" dirty="0" smtClean="0">
                <a:solidFill>
                  <a:schemeClr val="accent1">
                    <a:lumMod val="75000"/>
                  </a:schemeClr>
                </a:solidFill>
              </a:rPr>
              <a:t>2</a:t>
            </a:r>
            <a:r>
              <a:rPr lang="ru-RU" sz="8800" u="sng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8800" u="sng" dirty="0" smtClean="0">
                <a:solidFill>
                  <a:schemeClr val="accent1">
                    <a:lumMod val="75000"/>
                  </a:schemeClr>
                </a:solidFill>
              </a:rPr>
              <a:t>0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571736" y="2643182"/>
            <a:ext cx="314327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800" dirty="0" smtClean="0">
                <a:solidFill>
                  <a:schemeClr val="accent1">
                    <a:lumMod val="75000"/>
                  </a:schemeClr>
                </a:solidFill>
              </a:rPr>
              <a:t>8 6 0</a:t>
            </a:r>
            <a:endParaRPr lang="ru-RU" sz="8800" dirty="0" smtClean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6" name="Picture 2" descr="https://img2.freepng.ru/20180420/ykq/kisspng-incandescent-light-bulb-led-lamp-clip-art-poster-set-5ada8ea6706311.881419121524272806460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86446" y="3857628"/>
            <a:ext cx="3143240" cy="279399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i.pinimg.com/736x/16/10/2f/16102fae07fe479a56426838e1adf845--back-to-schoo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500166" y="0"/>
            <a:ext cx="507209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Учебник с.116 </a:t>
            </a:r>
            <a:r>
              <a:rPr lang="ru-RU" sz="2800" dirty="0" smtClean="0"/>
              <a:t>№6</a:t>
            </a:r>
          </a:p>
          <a:p>
            <a:pPr algn="ctr"/>
            <a:r>
              <a:rPr lang="ru-RU" sz="2800" dirty="0" smtClean="0"/>
              <a:t>Задача</a:t>
            </a:r>
            <a:endParaRPr lang="ru-RU" sz="2800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1357290" y="1714488"/>
            <a:ext cx="200026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 </a:t>
            </a:r>
            <a:endParaRPr lang="ru-RU" sz="4400" u="sng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214414" y="1643050"/>
            <a:ext cx="5429288" cy="1714512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6786578" y="2214554"/>
            <a:ext cx="857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12 см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785918" y="1214422"/>
            <a:ext cx="22145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? На 8 см больше</a:t>
            </a:r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500166" y="3571876"/>
            <a:ext cx="264320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chemeClr val="accent5">
                    <a:lumMod val="75000"/>
                  </a:schemeClr>
                </a:solidFill>
              </a:rPr>
              <a:t>S=</a:t>
            </a:r>
            <a:r>
              <a:rPr lang="ru-RU" sz="4000" dirty="0" smtClean="0">
                <a:solidFill>
                  <a:schemeClr val="accent5">
                    <a:lumMod val="75000"/>
                  </a:schemeClr>
                </a:solidFill>
              </a:rPr>
              <a:t>?</a:t>
            </a:r>
          </a:p>
          <a:p>
            <a:r>
              <a:rPr lang="ru-RU" sz="4000" dirty="0" smtClean="0">
                <a:solidFill>
                  <a:schemeClr val="accent5">
                    <a:lumMod val="75000"/>
                  </a:schemeClr>
                </a:solidFill>
              </a:rPr>
              <a:t>Р=?</a:t>
            </a:r>
            <a:endParaRPr lang="ru-RU" sz="4000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587</TotalTime>
  <Words>343</Words>
  <Application>Microsoft Office PowerPoint</Application>
  <PresentationFormat>Экран (4:3)</PresentationFormat>
  <Paragraphs>150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Исполнительная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Company>diakov.net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Анечка</dc:creator>
  <cp:lastModifiedBy>Елена</cp:lastModifiedBy>
  <cp:revision>46</cp:revision>
  <dcterms:created xsi:type="dcterms:W3CDTF">2016-10-16T10:17:35Z</dcterms:created>
  <dcterms:modified xsi:type="dcterms:W3CDTF">2020-04-29T12:42:46Z</dcterms:modified>
</cp:coreProperties>
</file>