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7" r:id="rId4"/>
    <p:sldId id="267" r:id="rId5"/>
    <p:sldId id="266" r:id="rId6"/>
    <p:sldId id="258" r:id="rId7"/>
    <p:sldId id="263" r:id="rId8"/>
    <p:sldId id="268" r:id="rId9"/>
    <p:sldId id="269" r:id="rId10"/>
    <p:sldId id="271" r:id="rId11"/>
    <p:sldId id="272" r:id="rId12"/>
    <p:sldId id="264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68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A24BE-FE58-4E90-A5C4-88ABCF14407B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696B-E4F7-46E3-9F5A-D2932CF36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A24BE-FE58-4E90-A5C4-88ABCF14407B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696B-E4F7-46E3-9F5A-D2932CF36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A24BE-FE58-4E90-A5C4-88ABCF14407B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696B-E4F7-46E3-9F5A-D2932CF36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A24BE-FE58-4E90-A5C4-88ABCF14407B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696B-E4F7-46E3-9F5A-D2932CF36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A24BE-FE58-4E90-A5C4-88ABCF14407B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696B-E4F7-46E3-9F5A-D2932CF36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A24BE-FE58-4E90-A5C4-88ABCF14407B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696B-E4F7-46E3-9F5A-D2932CF36A7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A24BE-FE58-4E90-A5C4-88ABCF14407B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696B-E4F7-46E3-9F5A-D2932CF36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A24BE-FE58-4E90-A5C4-88ABCF14407B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696B-E4F7-46E3-9F5A-D2932CF36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A24BE-FE58-4E90-A5C4-88ABCF14407B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696B-E4F7-46E3-9F5A-D2932CF36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A24BE-FE58-4E90-A5C4-88ABCF14407B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C4696B-E4F7-46E3-9F5A-D2932CF36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A24BE-FE58-4E90-A5C4-88ABCF14407B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696B-E4F7-46E3-9F5A-D2932CF36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CA24BE-FE58-4E90-A5C4-88ABCF14407B}" type="datetimeFigureOut">
              <a:rPr lang="ru-RU" smtClean="0"/>
              <a:t>03.02.2020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7C4696B-E4F7-46E3-9F5A-D2932CF36A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619937" y="1203035"/>
            <a:ext cx="5648623" cy="1805395"/>
          </a:xfrm>
        </p:spPr>
        <p:txBody>
          <a:bodyPr/>
          <a:lstStyle/>
          <a:p>
            <a:r>
              <a:rPr lang="ru-RU" dirty="0" smtClean="0"/>
              <a:t>ПАТРИОТИЧЕСКОЕ ВОСПИТАНИЕ ДЕТЕЙ,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Как психолого-педагогическая проблема дошкольного образования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651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9289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4-</a:t>
            </a:r>
            <a:r>
              <a:rPr lang="ru-RU" b="1" dirty="0"/>
              <a:t>й этап</a:t>
            </a:r>
            <a:r>
              <a:rPr lang="en-US" i="1" dirty="0"/>
              <a:t>. </a:t>
            </a:r>
            <a:r>
              <a:rPr lang="ru-RU" i="1" dirty="0"/>
              <a:t>Привязанность к духовной среде: народному творчеству, литературе, искусству, науке и т. д. Важнейшей составляющей патриотизма является также знание и уважительное отношение к родному </a:t>
            </a:r>
            <a:r>
              <a:rPr lang="ru-RU" i="1" dirty="0" smtClean="0"/>
              <a:t>языку.</a:t>
            </a:r>
          </a:p>
          <a:p>
            <a:endParaRPr lang="ru-RU" i="1" dirty="0" smtClean="0"/>
          </a:p>
          <a:p>
            <a:r>
              <a:rPr lang="ru-RU" b="1" i="1" dirty="0"/>
              <a:t>5-й этап. </a:t>
            </a:r>
            <a:r>
              <a:rPr lang="ru-RU" i="1" dirty="0"/>
              <a:t>Объективная оценка родного. </a:t>
            </a:r>
            <a:r>
              <a:rPr lang="ru-RU" dirty="0"/>
              <a:t>Для данного этапа характерно воспитание гражданственности как высшего проявления патриотизма. Важна постановка вопроса о гармонизации прав детей и взрослых в семье. Равноправие членов семьи достигается в том случае, если они живут общей жизнью, знают и сообща делят радости и горести. Общие интересы будничной жизни обеспечивают нравственную связь членов семьи. </a:t>
            </a:r>
            <a:endParaRPr lang="ru-RU" dirty="0" smtClean="0"/>
          </a:p>
          <a:p>
            <a:endParaRPr lang="ru-RU" dirty="0" smtClean="0"/>
          </a:p>
          <a:p>
            <a:r>
              <a:rPr lang="ru-RU" b="1" i="1" dirty="0"/>
              <a:t>6-й этап. </a:t>
            </a:r>
            <a:r>
              <a:rPr lang="ru-RU" i="1" dirty="0"/>
              <a:t>Изучение историко-культурного развития других народов в переход от идеи своего народа к идее народа и государства вообще. </a:t>
            </a:r>
            <a:r>
              <a:rPr lang="ru-RU" dirty="0"/>
              <a:t>На данном этапе происходит органическая взаимосвязь патриотического и интернационального воспитания подрастающего поколения. Особенностью патриотизма становится исключение вражды к другим народам и готовность человека трудиться для всего человечества, если он может принести ему пользу. </a:t>
            </a:r>
            <a:endParaRPr lang="ru-RU" dirty="0" smtClean="0"/>
          </a:p>
          <a:p>
            <a:endParaRPr lang="ru-RU" dirty="0" smtClean="0"/>
          </a:p>
          <a:p>
            <a:r>
              <a:rPr lang="ru-RU" b="1" i="1" dirty="0"/>
              <a:t>7-й этап. </a:t>
            </a:r>
            <a:r>
              <a:rPr lang="ru-RU" i="1" dirty="0"/>
              <a:t>Активный характер патриотизма, проявляющийся в практической деятельности на благо Отечества </a:t>
            </a:r>
            <a:endParaRPr lang="ru-RU" i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345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1"/>
            <a:ext cx="87849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В структуре патриотизма детей дошкольного возраста </a:t>
            </a:r>
            <a:r>
              <a:rPr lang="ru-RU" b="1" i="1" dirty="0" smtClean="0"/>
              <a:t>выделяются следующие </a:t>
            </a:r>
            <a:r>
              <a:rPr lang="ru-RU" b="1" i="1" dirty="0"/>
              <a:t>компоненты: </a:t>
            </a:r>
            <a:endParaRPr lang="ru-RU" b="1" i="1" dirty="0" smtClean="0"/>
          </a:p>
          <a:p>
            <a:pPr algn="ctr"/>
            <a:endParaRPr lang="ru-RU" b="1" i="1" dirty="0" smtClean="0"/>
          </a:p>
          <a:p>
            <a:pPr algn="ctr"/>
            <a:r>
              <a:rPr lang="ru-RU" i="1" dirty="0" smtClean="0">
                <a:sym typeface="Symbol"/>
              </a:rPr>
              <a:t></a:t>
            </a:r>
            <a:r>
              <a:rPr lang="ru-RU" i="1" dirty="0" smtClean="0"/>
              <a:t> </a:t>
            </a:r>
            <a:r>
              <a:rPr lang="ru-RU" i="1" u="sng" dirty="0"/>
              <a:t>содержательный (когнитивный) компонент </a:t>
            </a:r>
            <a:r>
              <a:rPr lang="ru-RU" i="1" dirty="0"/>
              <a:t>– </a:t>
            </a:r>
            <a:r>
              <a:rPr lang="ru-RU" dirty="0"/>
              <a:t>овладение детьми доступным их возрасту объемом представлений и понятий об окружающем мире: социальном устройстве общества, жизни народа, истории страны, культуре, традициях народа, природе родного края, выработку правильных взглядов на факты общественной жизни страны; </a:t>
            </a:r>
            <a:endParaRPr lang="ru-RU" dirty="0" smtClean="0"/>
          </a:p>
          <a:p>
            <a:pPr marL="285750" indent="-285750" algn="ctr">
              <a:buFont typeface="Symbol"/>
              <a:buChar char="-"/>
            </a:pPr>
            <a:r>
              <a:rPr lang="ru-RU" i="1" u="sng" dirty="0" smtClean="0"/>
              <a:t>эмоционально-побудительный </a:t>
            </a:r>
            <a:r>
              <a:rPr lang="ru-RU" i="1" dirty="0"/>
              <a:t>– </a:t>
            </a:r>
            <a:r>
              <a:rPr lang="ru-RU" dirty="0"/>
              <a:t>переживание личностью положительного эмоционального отношения к усваиваемым знаниям, окружающему миру, любви к родному городу (селу), краю, стране, гордости за трудовые и боевые успехи народа, уважения к историческому прошлому родной страны, </a:t>
            </a:r>
            <a:r>
              <a:rPr lang="ru-RU" dirty="0" smtClean="0"/>
              <a:t>восхищения </a:t>
            </a:r>
            <a:r>
              <a:rPr lang="ru-RU" dirty="0"/>
              <a:t>народным творчеством, любви к родному языку, природе родного края, проявление интереса к этим сведениям, потребности расширить свой кругозор, стремления участвовать в общественно полезном труде; </a:t>
            </a:r>
            <a:endParaRPr lang="ru-RU" dirty="0" smtClean="0"/>
          </a:p>
          <a:p>
            <a:pPr algn="ctr"/>
            <a:r>
              <a:rPr lang="ru-RU" i="1" dirty="0" smtClean="0">
                <a:sym typeface="Symbol"/>
              </a:rPr>
              <a:t></a:t>
            </a:r>
            <a:r>
              <a:rPr lang="ru-RU" i="1" dirty="0" smtClean="0"/>
              <a:t> </a:t>
            </a:r>
            <a:r>
              <a:rPr lang="ru-RU" i="1" u="sng" dirty="0"/>
              <a:t>деятельный компонент </a:t>
            </a:r>
            <a:r>
              <a:rPr lang="ru-RU" i="1" dirty="0"/>
              <a:t>– </a:t>
            </a:r>
            <a:r>
              <a:rPr lang="ru-RU" dirty="0"/>
              <a:t>реализация эмоционально прочувствованных и осознанных знаний в деятельности (оказание помощи взрослым, проявление заботы о них, готовность выполнить задание взрослого, бережное отношение к природе, вещам, общественному имуществу, умение отразить полученные знания в творческой деятельности), наличие комплекса нравственно-волевых качеств, развитие которых обеспечивает действенное отношение к окружающему </a:t>
            </a:r>
          </a:p>
        </p:txBody>
      </p:sp>
    </p:spTree>
    <p:extLst>
      <p:ext uri="{BB962C8B-B14F-4D97-AF65-F5344CB8AC3E}">
        <p14:creationId xmlns:p14="http://schemas.microsoft.com/office/powerpoint/2010/main" val="1942619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8640"/>
            <a:ext cx="86409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Развитие  </a:t>
            </a:r>
            <a:r>
              <a:rPr lang="ru-RU" dirty="0"/>
              <a:t>патриотического воспитания </a:t>
            </a:r>
            <a:r>
              <a:rPr lang="ru-RU" dirty="0" smtClean="0"/>
              <a:t>нашего детского сада задействовано  </a:t>
            </a:r>
            <a:r>
              <a:rPr lang="ru-RU" dirty="0"/>
              <a:t>в различных </a:t>
            </a:r>
            <a:r>
              <a:rPr lang="ru-RU" dirty="0" smtClean="0"/>
              <a:t>видах деятельности</a:t>
            </a:r>
            <a:r>
              <a:rPr lang="ru-RU" dirty="0"/>
              <a:t>: двигательной, продуктивной, </a:t>
            </a:r>
            <a:r>
              <a:rPr lang="ru-RU" dirty="0" smtClean="0"/>
              <a:t>коммуникативной</a:t>
            </a:r>
            <a:r>
              <a:rPr lang="ru-RU" dirty="0"/>
              <a:t>, трудовой, музыкально-художественной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В </a:t>
            </a:r>
            <a:r>
              <a:rPr lang="ru-RU" dirty="0"/>
              <a:t>продуктивной деятельности мы </a:t>
            </a:r>
            <a:r>
              <a:rPr lang="ru-RU" dirty="0" smtClean="0"/>
              <a:t>используем  детское творчество. </a:t>
            </a:r>
            <a:r>
              <a:rPr lang="ru-RU" dirty="0"/>
              <a:t>М</a:t>
            </a:r>
            <a:r>
              <a:rPr lang="ru-RU" dirty="0" smtClean="0"/>
              <a:t>ы </a:t>
            </a:r>
            <a:r>
              <a:rPr lang="ru-RU" dirty="0"/>
              <a:t>занимаемся аппликацией, </a:t>
            </a:r>
            <a:r>
              <a:rPr lang="ru-RU" dirty="0" smtClean="0"/>
              <a:t>рисованием</a:t>
            </a:r>
            <a:r>
              <a:rPr lang="ru-RU" dirty="0"/>
              <a:t>, лепкой, </a:t>
            </a:r>
            <a:r>
              <a:rPr lang="ru-RU" dirty="0" smtClean="0"/>
              <a:t> </a:t>
            </a:r>
            <a:r>
              <a:rPr lang="ru-RU" dirty="0"/>
              <a:t>можем сделать аппликацию в </a:t>
            </a:r>
            <a:r>
              <a:rPr lang="ru-RU" dirty="0" smtClean="0"/>
              <a:t>виде нашего </a:t>
            </a:r>
            <a:r>
              <a:rPr lang="ru-RU" dirty="0"/>
              <a:t>герба или флага, нарисовать свой дом, семью</a:t>
            </a:r>
            <a:r>
              <a:rPr lang="ru-RU" dirty="0" smtClean="0"/>
              <a:t>, город </a:t>
            </a:r>
            <a:r>
              <a:rPr lang="ru-RU" dirty="0"/>
              <a:t>(по желанию ребенка), изучить и изобразить </a:t>
            </a:r>
            <a:r>
              <a:rPr lang="ru-RU" dirty="0" smtClean="0"/>
              <a:t>росписи</a:t>
            </a:r>
            <a:r>
              <a:rPr lang="ru-RU" dirty="0"/>
              <a:t>: гжель, хохлома, городецкая роспись. </a:t>
            </a:r>
            <a:r>
              <a:rPr lang="ru-RU" dirty="0" smtClean="0"/>
              <a:t>Можем слепить  </a:t>
            </a:r>
            <a:r>
              <a:rPr lang="ru-RU" dirty="0" err="1" smtClean="0"/>
              <a:t>филимоновскую</a:t>
            </a:r>
            <a:r>
              <a:rPr lang="ru-RU" dirty="0" smtClean="0"/>
              <a:t> </a:t>
            </a:r>
            <a:r>
              <a:rPr lang="ru-RU" dirty="0"/>
              <a:t>или дымковскую игрушку</a:t>
            </a:r>
            <a:r>
              <a:rPr lang="ru-RU" dirty="0" smtClean="0"/>
              <a:t>.</a:t>
            </a:r>
          </a:p>
          <a:p>
            <a:r>
              <a:rPr lang="ru-RU" dirty="0"/>
              <a:t>В коммуникативной </a:t>
            </a:r>
            <a:r>
              <a:rPr lang="ru-RU" dirty="0" smtClean="0"/>
              <a:t>деятельности проводятся беседы </a:t>
            </a:r>
            <a:r>
              <a:rPr lang="ru-RU" dirty="0"/>
              <a:t>с детьми. Здесь можно использовать </a:t>
            </a:r>
            <a:r>
              <a:rPr lang="ru-RU" dirty="0" smtClean="0"/>
              <a:t> наглядный </a:t>
            </a:r>
            <a:r>
              <a:rPr lang="ru-RU" dirty="0"/>
              <a:t>материал, показать, как выглядел наш </a:t>
            </a:r>
            <a:r>
              <a:rPr lang="ru-RU" dirty="0" smtClean="0"/>
              <a:t>поселок</a:t>
            </a:r>
            <a:endParaRPr lang="ru-RU" dirty="0"/>
          </a:p>
          <a:p>
            <a:r>
              <a:rPr lang="ru-RU" dirty="0"/>
              <a:t>несколько лет назад, каким он был, когда только </a:t>
            </a:r>
            <a:r>
              <a:rPr lang="ru-RU" dirty="0" smtClean="0"/>
              <a:t>начинал </a:t>
            </a:r>
            <a:r>
              <a:rPr lang="ru-RU" dirty="0"/>
              <a:t>строиться. </a:t>
            </a:r>
            <a:r>
              <a:rPr lang="ru-RU" dirty="0" smtClean="0"/>
              <a:t>Также ведутся познавательные занятия о нашей стране, </a:t>
            </a:r>
            <a:r>
              <a:rPr lang="ru-RU" dirty="0"/>
              <a:t>как зовут </a:t>
            </a:r>
            <a:r>
              <a:rPr lang="ru-RU" dirty="0" smtClean="0"/>
              <a:t>нашего </a:t>
            </a:r>
            <a:r>
              <a:rPr lang="ru-RU" dirty="0"/>
              <a:t>президента, из каких цветов состоит наш </a:t>
            </a:r>
            <a:r>
              <a:rPr lang="ru-RU" dirty="0" smtClean="0"/>
              <a:t>флаг</a:t>
            </a:r>
            <a:r>
              <a:rPr lang="ru-RU" dirty="0"/>
              <a:t>,</a:t>
            </a:r>
            <a:r>
              <a:rPr lang="ru-RU" dirty="0" smtClean="0"/>
              <a:t> рассказываем </a:t>
            </a:r>
            <a:r>
              <a:rPr lang="ru-RU" dirty="0"/>
              <a:t>о правах </a:t>
            </a:r>
            <a:r>
              <a:rPr lang="ru-RU" dirty="0" smtClean="0"/>
              <a:t>детей. </a:t>
            </a:r>
            <a:r>
              <a:rPr lang="ru-RU" dirty="0"/>
              <a:t>В такой работе </a:t>
            </a:r>
            <a:r>
              <a:rPr lang="ru-RU" dirty="0" smtClean="0"/>
              <a:t>расширяется словарный запас.</a:t>
            </a:r>
          </a:p>
          <a:p>
            <a:r>
              <a:rPr lang="ru-RU" dirty="0" smtClean="0"/>
              <a:t>В трудовой деятельности мы продолжаем знакомить детей с инструментами труда (серп, молот, веретено и т. д.) Рассказываем о том, как и для чего, использовались эти инструменты, в какое время ими пользовались.  Показываем картинки с профессиями, спрашиваем, кем работают их родители, кем бы они сами хотели стать в будущем.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644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Чтобы найти верный путь воспитания многогранного чувства любви к Родине, сначала следует представить, на базе каких чувств эта любовь может сформироваться и без какой эмоционально-познавательной основы она не сможет появиться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7672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12" y="515193"/>
            <a:ext cx="8978332" cy="464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1300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В Федеральном государственном образовательном стандарте дошкольного образования определены цели патриотического воспитания: создание условий для становления основ патриотического сознания детей, возможности позитивной социализации ребенка, его всестороннего личностного, морально-нравственного и познавательного развития, развития инициативы и творческих способностей на основе соответствующих дошкольному возрасту видов деятельности.</a:t>
            </a:r>
          </a:p>
          <a:p>
            <a:endParaRPr lang="ru-RU" i="1" dirty="0" smtClean="0"/>
          </a:p>
          <a:p>
            <a:r>
              <a:rPr lang="ru-RU" b="1" dirty="0" smtClean="0"/>
              <a:t>Чувство патриотизма – это сложное чувство. Оно возникает еще в дошкольном детстве, когда закладываются основы ценностного отношения к окружающему миру, и формируется в ребёнке постепенно, в ходе воспитания любви к своим ближним, к детскому саду, к родным местам, родной стране. </a:t>
            </a:r>
          </a:p>
          <a:p>
            <a:endParaRPr lang="ru-RU" b="1" dirty="0" smtClean="0"/>
          </a:p>
          <a:p>
            <a:r>
              <a:rPr lang="ru-RU" b="0" i="1" u="none" strike="noStrike" baseline="0" dirty="0" smtClean="0">
                <a:latin typeface="Literaturnaya-Regular"/>
              </a:rPr>
              <a:t>Патриотизм олицетворяет любовь к своему Отечеству, неразрывность с его историей, культурой, достижениями, проблемами, притягательными и неотделимыми в силу своей неповторимости и незаменимости, составляющими духовно-нравственную основу личности, формирующими ее гражданскую позицию и потребность в достойном, самоотверженном, вплоть до самопожертвования, служении Родине.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586610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129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1" u="none" strike="noStrike" baseline="0" dirty="0" smtClean="0">
                <a:latin typeface="Literaturnaya-Regular"/>
              </a:rPr>
              <a:t>Важной психолого-педагогической проблемой сегодняшнего дня является патриотическое воспитание детей дошкольного возраста. </a:t>
            </a:r>
          </a:p>
          <a:p>
            <a:pPr algn="ctr"/>
            <a:endParaRPr lang="ru-RU" b="0" i="1" u="none" strike="noStrike" baseline="0" dirty="0" smtClean="0">
              <a:latin typeface="Literaturnaya-Regular"/>
            </a:endParaRPr>
          </a:p>
          <a:p>
            <a:r>
              <a:rPr lang="ru-RU" b="1" i="1" dirty="0" smtClean="0"/>
              <a:t>Особенности воспитания патриотизма у старших дошкольников — это воспитание положительного отношения детей к истории и современности родного края, к людям, его населяющим, его культуре и традициям, к своей Родине.</a:t>
            </a:r>
          </a:p>
          <a:p>
            <a:endParaRPr lang="ru-RU" b="1" i="1" dirty="0" smtClean="0"/>
          </a:p>
          <a:p>
            <a:r>
              <a:rPr lang="ru-RU" b="0" i="0" u="none" strike="noStrike" baseline="0" dirty="0" smtClean="0">
                <a:latin typeface="Literaturnaya-Regular"/>
              </a:rPr>
              <a:t>Педагог Л. Е. Никонова дает такое определение </a:t>
            </a:r>
            <a:r>
              <a:rPr lang="ru-RU" b="1" i="0" u="none" strike="noStrike" baseline="0" dirty="0" smtClean="0">
                <a:latin typeface="Literaturnaya-Regular"/>
              </a:rPr>
              <a:t>патриотическому воспитанию </a:t>
            </a:r>
            <a:r>
              <a:rPr lang="ru-RU" b="0" i="1" u="none" strike="noStrike" baseline="0" dirty="0" smtClean="0">
                <a:latin typeface="Literaturnaya-Regular"/>
              </a:rPr>
              <a:t>— это процесс освоения наследия традиционной отечественной культуры, формирование отношения к стране и государству, где живёт человек.</a:t>
            </a:r>
          </a:p>
          <a:p>
            <a:endParaRPr lang="ru-RU" b="0" i="1" u="none" strike="noStrike" baseline="0" dirty="0" smtClean="0">
              <a:latin typeface="Literaturnaya-Regular"/>
            </a:endParaRPr>
          </a:p>
          <a:p>
            <a:r>
              <a:rPr lang="ru-RU" b="1" i="1" u="none" strike="noStrike" baseline="0" dirty="0" smtClean="0">
                <a:latin typeface="Literaturnaya-Regular"/>
              </a:rPr>
              <a:t>Целью патриотического воспитания </a:t>
            </a:r>
            <a:r>
              <a:rPr lang="ru-RU" b="0" i="0" u="none" strike="noStrike" baseline="0" dirty="0" smtClean="0">
                <a:latin typeface="Literaturnaya-Regular"/>
              </a:rPr>
              <a:t>является </a:t>
            </a:r>
            <a:r>
              <a:rPr lang="ru-RU" b="0" i="0" u="none" strike="noStrike" baseline="0" dirty="0" err="1" smtClean="0">
                <a:latin typeface="Literaturnaya-Regular"/>
              </a:rPr>
              <a:t>сформированность</a:t>
            </a:r>
            <a:r>
              <a:rPr lang="ru-RU" b="0" i="0" u="none" strike="noStrike" baseline="0" dirty="0" smtClean="0">
                <a:latin typeface="Literaturnaya-Regular"/>
              </a:rPr>
              <a:t> основ патриотизма как нравственного качества личности, развитие в личности высокой социальной активности, гражданской ответственности, духовности,</a:t>
            </a:r>
          </a:p>
          <a:p>
            <a:r>
              <a:rPr lang="ru-RU" b="0" i="0" u="none" strike="noStrike" baseline="0" dirty="0" smtClean="0">
                <a:latin typeface="Literaturnaya-Regular"/>
              </a:rPr>
              <a:t>становление личности, обладающей позитивными ценностями и качествами, способной проявить их в созидательном процессе в интересах Отечества.</a:t>
            </a:r>
            <a:endParaRPr lang="ru-RU" i="1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28947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856984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Развитие  патриотических чувств, это результат длительного целенаправленного воспитательного воздействия на человека, начиная с раннего возраста, который формируется под влиянием образа жизни, воспитательной работы в семье и дошкольном учреждении, в школе, в трудовом коллективе. </a:t>
            </a:r>
            <a:r>
              <a:rPr lang="ru-RU" sz="1600" b="0" i="0" u="none" strike="noStrike" baseline="0" dirty="0" smtClean="0">
                <a:latin typeface="Literaturnaya-Regular"/>
              </a:rPr>
              <a:t>Поэтому именно с </a:t>
            </a:r>
            <a:r>
              <a:rPr lang="ru-RU" sz="1600" b="0" i="1" u="none" strike="noStrike" baseline="0" dirty="0" smtClean="0">
                <a:latin typeface="Literaturnaya-Regular"/>
              </a:rPr>
              <a:t>дошкольного возраста </a:t>
            </a:r>
            <a:r>
              <a:rPr lang="ru-RU" sz="1600" b="0" i="0" u="none" strike="noStrike" baseline="0" dirty="0" smtClean="0">
                <a:latin typeface="Literaturnaya-Regular"/>
              </a:rPr>
              <a:t>следует воспитывать в детях чувство достоинства и гордости, ответственности и надежды, раскрыть им истинные ценности семьи, нации, Родины.</a:t>
            </a:r>
          </a:p>
          <a:p>
            <a:r>
              <a:rPr lang="ru-RU" sz="1600" b="0" i="0" u="none" strike="noStrike" baseline="0" dirty="0" smtClean="0">
                <a:latin typeface="Literaturnaya-Regular"/>
              </a:rPr>
              <a:t>Период дошкольного возраста по своим психологическим характеристикам наиболее благоприятен для воспитания патриотизма, так как дошкольника отличает доверие взрослому, ему присуща подражательность, внушаемость, эмоциональная отзывчивость, искренность чувств. Знания, впечатления, пережитые в детстве, остаются с человеком на всю жизнь.</a:t>
            </a:r>
          </a:p>
          <a:p>
            <a:endParaRPr lang="ru-RU" dirty="0" smtClean="0"/>
          </a:p>
          <a:p>
            <a:r>
              <a:rPr lang="ru-RU" sz="1600" i="1" dirty="0" smtClean="0"/>
              <a:t>Отечественный педагог В. А. Сухомлинский утверждал, что детство — каждодневное открытие мира и поэтому надо сделать так, чтоб оно стало, прежде всего, познанием</a:t>
            </a:r>
          </a:p>
          <a:p>
            <a:r>
              <a:rPr lang="ru-RU" sz="1600" i="1" dirty="0" smtClean="0"/>
              <a:t>человека и Отечества, их красоты и величия. </a:t>
            </a:r>
          </a:p>
          <a:p>
            <a:endParaRPr lang="ru-RU" dirty="0"/>
          </a:p>
          <a:p>
            <a:r>
              <a:rPr lang="ru-RU" i="1" dirty="0" smtClean="0"/>
              <a:t>Базовым этапом </a:t>
            </a:r>
            <a:r>
              <a:rPr lang="ru-RU" dirty="0" smtClean="0"/>
              <a:t>формирования у детей любви к Родине следует считать накопление ими социального опыта жизни в своем городе (селе, поселке), усвоение принятых в нем норм поведения, взаимоотношений, приобщение к миру его культуры. Любовь к Отчизне начинается с любви к своей малой родине — месту, где родился человек. Сегодня как никогда становится ясно, что без воспитания патриотизма у подрастающего поколения ни в экономике, ни в культуре, ни в образовании нельзя уверенно двигаться вперед, так как наше будущее должно иметь свою духовно-нравственную основу, свой духовно-нравственный стержень — Любовь к Отечеству, к своей Родине.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374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60648"/>
            <a:ext cx="87849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 старшему дошкольному возрасту у детей увеличивается общая произвольность поведения на основе активного развития волевых процессов. Развивается способность сдерживать непосредственные побуждения, подчинять свои поступки выдвигаемым требованиям. Деятельность ребенка начинает определяться общественными целями. Складываются действенные отношения к родине, проявляющиеся в умении заботиться о родных и близких людях, делать нужное для других, беречь то, что создано трудом человека, ответственно относиться к порученному делу, бережно обращаться с природой.</a:t>
            </a:r>
          </a:p>
          <a:p>
            <a:endParaRPr lang="ru-RU" dirty="0"/>
          </a:p>
          <a:p>
            <a:r>
              <a:rPr lang="ru-RU" dirty="0" smtClean="0"/>
              <a:t>Кроме того, в этом возрасте у ребенка появляется соподчинение мотивов, на основе чего формируются общественные мотивы различных видов деятельности. Это имеет большое значение для воспитания патриотизма у дошкольников, поскольку появление социальных мотивов деятельности является основой развития нравственных качеств личности.</a:t>
            </a:r>
          </a:p>
          <a:p>
            <a:endParaRPr lang="ru-RU" dirty="0"/>
          </a:p>
          <a:p>
            <a:r>
              <a:rPr lang="ru-RU" dirty="0" smtClean="0"/>
              <a:t>За последнее время всё большее распространение приобретает взгляд на патриотическое воспитание как на важнейшую ценность, интегрирующую не только духовно-нравственный, идеологический, военно-исторический компонент, но и социально-культурный, гражданственный.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9686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04664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Воспитание </a:t>
            </a:r>
            <a:r>
              <a:rPr lang="ru-RU" dirty="0"/>
              <a:t>патриотизма </a:t>
            </a:r>
            <a:r>
              <a:rPr lang="ru-RU" dirty="0" smtClean="0"/>
              <a:t>как интегративного </a:t>
            </a:r>
            <a:r>
              <a:rPr lang="ru-RU" dirty="0"/>
              <a:t>нравственного качества личности </a:t>
            </a:r>
            <a:r>
              <a:rPr lang="ru-RU" dirty="0" smtClean="0"/>
              <a:t>должно осуществляться </a:t>
            </a:r>
            <a:r>
              <a:rPr lang="ru-RU" dirty="0"/>
              <a:t>комплексно через развитие и </a:t>
            </a:r>
            <a:r>
              <a:rPr lang="ru-RU" dirty="0" smtClean="0"/>
              <a:t>обогащение эмоциональной</a:t>
            </a:r>
            <a:r>
              <a:rPr lang="ru-RU" dirty="0"/>
              <a:t>, когнитивной и </a:t>
            </a:r>
            <a:r>
              <a:rPr lang="ru-RU" dirty="0" smtClean="0"/>
              <a:t>мотивационно-</a:t>
            </a:r>
            <a:r>
              <a:rPr lang="ru-RU" dirty="0" err="1" smtClean="0"/>
              <a:t>потребностной</a:t>
            </a:r>
            <a:r>
              <a:rPr lang="ru-RU" dirty="0" smtClean="0"/>
              <a:t> </a:t>
            </a:r>
            <a:r>
              <a:rPr lang="ru-RU" dirty="0"/>
              <a:t>сфер психики дошкольника.</a:t>
            </a:r>
          </a:p>
          <a:p>
            <a:r>
              <a:rPr lang="ru-RU" dirty="0"/>
              <a:t>В воспитании дошкольников большое значение </a:t>
            </a:r>
            <a:r>
              <a:rPr lang="ru-RU" dirty="0" smtClean="0"/>
              <a:t>имеет пример </a:t>
            </a:r>
            <a:r>
              <a:rPr lang="ru-RU" dirty="0"/>
              <a:t>эмоционального отношения взрослых к </a:t>
            </a:r>
            <a:r>
              <a:rPr lang="ru-RU" dirty="0" smtClean="0"/>
              <a:t>действительности</a:t>
            </a:r>
            <a:r>
              <a:rPr lang="ru-RU" dirty="0"/>
              <a:t>. От богатства проявлений чувств взрослых </a:t>
            </a:r>
            <a:r>
              <a:rPr lang="ru-RU" dirty="0" smtClean="0"/>
              <a:t>зависит </a:t>
            </a:r>
            <a:r>
              <a:rPr lang="ru-RU" dirty="0"/>
              <a:t>эмоциональное восприятие детьми того или </a:t>
            </a:r>
            <a:r>
              <a:rPr lang="ru-RU" dirty="0" smtClean="0"/>
              <a:t>иного явления  действительности.</a:t>
            </a:r>
          </a:p>
          <a:p>
            <a:r>
              <a:rPr lang="ru-RU" dirty="0"/>
              <a:t>Если ребёнок в </a:t>
            </a:r>
            <a:r>
              <a:rPr lang="ru-RU" dirty="0" smtClean="0"/>
              <a:t>детстве испытал </a:t>
            </a:r>
            <a:r>
              <a:rPr lang="ru-RU" dirty="0"/>
              <a:t>чувство жалости к другому человеку, радость от</a:t>
            </a:r>
          </a:p>
          <a:p>
            <a:r>
              <a:rPr lang="ru-RU" dirty="0"/>
              <a:t>хорошего поступка, гордость за своих родителей, </a:t>
            </a:r>
            <a:r>
              <a:rPr lang="ru-RU" dirty="0" smtClean="0"/>
              <a:t>уважение к </a:t>
            </a:r>
            <a:r>
              <a:rPr lang="ru-RU" dirty="0"/>
              <a:t>трудящемуся человеку, восхищение подвигом, подъём </a:t>
            </a:r>
            <a:r>
              <a:rPr lang="ru-RU" dirty="0" smtClean="0"/>
              <a:t>от соприкосновения </a:t>
            </a:r>
            <a:r>
              <a:rPr lang="ru-RU" dirty="0"/>
              <a:t>с прекрасным, он тем самым </a:t>
            </a:r>
            <a:r>
              <a:rPr lang="ru-RU" dirty="0" smtClean="0"/>
              <a:t>приобрёл «</a:t>
            </a:r>
            <a:r>
              <a:rPr lang="ru-RU" dirty="0"/>
              <a:t>эмоциональный опыт», «фонд эмоциональных </a:t>
            </a:r>
            <a:r>
              <a:rPr lang="ru-RU" dirty="0" smtClean="0"/>
              <a:t>переживаний</a:t>
            </a:r>
            <a:r>
              <a:rPr lang="ru-RU" dirty="0"/>
              <a:t>», который будет иметь громадное значение для </a:t>
            </a:r>
            <a:r>
              <a:rPr lang="ru-RU" dirty="0" smtClean="0"/>
              <a:t>его дальнейшего </a:t>
            </a:r>
            <a:r>
              <a:rPr lang="ru-RU" dirty="0"/>
              <a:t>развития. Тем самым будут «проторены </a:t>
            </a:r>
            <a:r>
              <a:rPr lang="ru-RU" dirty="0" smtClean="0"/>
              <a:t>пути для </a:t>
            </a:r>
            <a:r>
              <a:rPr lang="ru-RU" dirty="0"/>
              <a:t>ассоциаций эмоционального характера», а это </a:t>
            </a:r>
            <a:r>
              <a:rPr lang="ru-RU" dirty="0" smtClean="0"/>
              <a:t>является </a:t>
            </a:r>
            <a:r>
              <a:rPr lang="ru-RU" dirty="0"/>
              <a:t>основой, фундаментом более глубоких чувств, </a:t>
            </a:r>
            <a:r>
              <a:rPr lang="ru-RU" dirty="0" smtClean="0"/>
              <a:t>условием </a:t>
            </a:r>
            <a:r>
              <a:rPr lang="ru-RU" dirty="0"/>
              <a:t>полноценного эмоционального развития </a:t>
            </a:r>
            <a:r>
              <a:rPr lang="ru-RU" dirty="0" smtClean="0"/>
              <a:t>человека.</a:t>
            </a:r>
          </a:p>
          <a:p>
            <a:r>
              <a:rPr lang="ru-RU" dirty="0" smtClean="0"/>
              <a:t>Нравственные </a:t>
            </a:r>
            <a:r>
              <a:rPr lang="ru-RU" dirty="0"/>
              <a:t>чувства не могут возникнуть путём </a:t>
            </a:r>
            <a:r>
              <a:rPr lang="ru-RU" dirty="0" smtClean="0"/>
              <a:t>естественного </a:t>
            </a:r>
            <a:r>
              <a:rPr lang="ru-RU" dirty="0"/>
              <a:t>вызревания. Их развитие зависит от </a:t>
            </a:r>
            <a:r>
              <a:rPr lang="ru-RU" dirty="0" smtClean="0"/>
              <a:t>средств и </a:t>
            </a:r>
            <a:r>
              <a:rPr lang="ru-RU" dirty="0"/>
              <a:t>методов воспитания, от условий, в которых живёт ре-</a:t>
            </a:r>
          </a:p>
          <a:p>
            <a:r>
              <a:rPr lang="ru-RU" dirty="0" err="1"/>
              <a:t>бёнок</a:t>
            </a:r>
            <a:r>
              <a:rPr lang="ru-RU" dirty="0"/>
              <a:t>. При целенаправленном воспитании чувства </a:t>
            </a:r>
            <a:r>
              <a:rPr lang="ru-RU" dirty="0" smtClean="0"/>
              <a:t>ребёнка гораздо </a:t>
            </a:r>
            <a:r>
              <a:rPr lang="ru-RU" dirty="0"/>
              <a:t>богаче, разнообразнее и проявляются они раньше</a:t>
            </a:r>
            <a:r>
              <a:rPr lang="ru-RU" dirty="0" smtClean="0"/>
              <a:t>, чем </a:t>
            </a:r>
            <a:r>
              <a:rPr lang="ru-RU" dirty="0"/>
              <a:t>у детей, не получивших правильного воспитания.</a:t>
            </a:r>
          </a:p>
        </p:txBody>
      </p:sp>
    </p:spTree>
    <p:extLst>
      <p:ext uri="{BB962C8B-B14F-4D97-AF65-F5344CB8AC3E}">
        <p14:creationId xmlns:p14="http://schemas.microsoft.com/office/powerpoint/2010/main" val="2668374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35335"/>
            <a:ext cx="87849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В дошкольном детстве чувства проявляются в разнообразной деятельности. Одним из видов деятельности, в которых ребёнок выражает своё отношение к окружающему, является творческая изобразительная деятельность (рисование, аппликация, лепка). Отображая события и явления окружающего мира, ребёнок передаёт не только зрительные впечатления, но и, то отношение к действительности, которое сформировалось у него под влиянием социальной среды, воспитания. В этом смысле рисунок каждого ребёнка отражает его восприятие мира, интересы, его оценки различных явлений и событий. Изображая те или иные события, ребёнок тем самым уже оценивает их как важные и неважные для него. Эмоциональное отношение к изображаемому событию передаётся ребёнком с помощью основных средств </a:t>
            </a:r>
            <a:r>
              <a:rPr lang="ru-RU" i="1" dirty="0" smtClean="0"/>
              <a:t>выразительности</a:t>
            </a:r>
            <a:r>
              <a:rPr lang="ru-RU" i="1" dirty="0"/>
              <a:t>: композиции, цвета, линий. Всё красивое, хорошее, доброе прорисовывается ребёнком тщательно и подробно, изображается на переднем плане крупно, яркими красками.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953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В развитии патриотизма можно выделить этапы, которые следует учитывать при воспитании детей. </a:t>
            </a:r>
            <a:endParaRPr lang="ru-RU" i="1" dirty="0" smtClean="0"/>
          </a:p>
          <a:p>
            <a:r>
              <a:rPr lang="ru-RU" b="1" i="1" dirty="0" smtClean="0"/>
              <a:t>1-й </a:t>
            </a:r>
            <a:r>
              <a:rPr lang="ru-RU" b="1" i="1" dirty="0"/>
              <a:t>этап. </a:t>
            </a:r>
            <a:r>
              <a:rPr lang="ru-RU" i="1" dirty="0"/>
              <a:t>Инстинктивный патриотизм, </a:t>
            </a:r>
            <a:r>
              <a:rPr lang="ru-RU" dirty="0"/>
              <a:t>выраженный в словах: «люблю я родину, за что не знаю сам». Инстинктивный характер патриотизма отражен в идее народности К.Д. Ушинского: «как нет человека без самолюбия, так нет человека без любви к отечеству, и эта любовь дает верный ключ к сердцу человека и могущественную опору для борьбы с его дурными природными, личными, семейными и родовыми наклонностями», опора на инстинктивный характер патриотизма в воспитании детей очень важна, поскольку является базой для развития у детей патриотизма сознательного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b="1" i="1" dirty="0"/>
              <a:t>2-й этап. </a:t>
            </a:r>
            <a:r>
              <a:rPr lang="ru-RU" i="1" dirty="0"/>
              <a:t>Потребность в любви к ближним. </a:t>
            </a:r>
            <a:r>
              <a:rPr lang="ru-RU" dirty="0"/>
              <a:t>Данный этап можно характеризовать как привязанность к социальной среде – окружающим людям с их менталитетом, обычаями, взаимоотношениями, законами и т. д. Необходимо также отметить, что Родина – это не только страна с ее языком, историей, обычаями, это еще и люди, населяющие ее. Поэтому отношение к родным и близким, всему народу в целом является важным компонентом содержания патриотизма. </a:t>
            </a:r>
            <a:endParaRPr lang="ru-RU" dirty="0" smtClean="0"/>
          </a:p>
          <a:p>
            <a:endParaRPr lang="ru-RU" dirty="0" smtClean="0"/>
          </a:p>
          <a:p>
            <a:r>
              <a:rPr lang="ru-RU" b="1" i="1" dirty="0"/>
              <a:t>3-й этап. </a:t>
            </a:r>
            <a:r>
              <a:rPr lang="ru-RU" i="1" dirty="0"/>
              <a:t>Привязанность к физической среде с ее реками, теплым или холодным климатом, проявляющаяся в пристрастии к окружающей природе, играм с первых лет жизни, вызывающем приятные воспоминания о детстве у взрослого человека.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5427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123</TotalTime>
  <Words>1835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Углы</vt:lpstr>
      <vt:lpstr>ПАТРИОТИЧЕСКОЕ ВОСПИТАНИЕ ДЕТЕЙ,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ДЕТЕЙ,</dc:title>
  <dc:creator>Home</dc:creator>
  <cp:lastModifiedBy>Home</cp:lastModifiedBy>
  <cp:revision>10</cp:revision>
  <dcterms:created xsi:type="dcterms:W3CDTF">2020-02-03T04:36:13Z</dcterms:created>
  <dcterms:modified xsi:type="dcterms:W3CDTF">2020-02-03T06:39:41Z</dcterms:modified>
</cp:coreProperties>
</file>