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handoutMasterIdLst>
    <p:handoutMasterId r:id="rId18"/>
  </p:handoutMasterIdLst>
  <p:sldIdLst>
    <p:sldId id="256" r:id="rId4"/>
    <p:sldId id="257" r:id="rId6"/>
    <p:sldId id="260" r:id="rId7"/>
    <p:sldId id="263" r:id="rId8"/>
    <p:sldId id="261" r:id="rId9"/>
    <p:sldId id="265" r:id="rId10"/>
    <p:sldId id="266" r:id="rId11"/>
    <p:sldId id="264" r:id="rId12"/>
    <p:sldId id="259" r:id="rId13"/>
    <p:sldId id="273" r:id="rId14"/>
    <p:sldId id="274" r:id="rId15"/>
    <p:sldId id="258" r:id="rId16"/>
    <p:sldId id="275"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us" initials="A"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1" autoAdjust="0"/>
    <p:restoredTop sz="94673" autoAdjust="0"/>
  </p:normalViewPr>
  <p:slideViewPr>
    <p:cSldViewPr snapToGrid="0">
      <p:cViewPr>
        <p:scale>
          <a:sx n="101" d="100"/>
          <a:sy n="101" d="100"/>
        </p:scale>
        <p:origin x="-108" y="-64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 Type="http://schemas.openxmlformats.org/officeDocument/2006/relationships/slideMaster" Target="slideMasters/slideMaster2.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handoutMaster" Target="handoutMasters/handoutMaster1.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844C77A-A194-497C-B051-8C9D3B65C950}" type="datetimeFigureOut">
              <a:rPr lang="ru-RU" smtClean="0"/>
            </a:fld>
            <a:endParaRPr lang="ru-RU"/>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r>
              <a:rPr lang="ru-RU" smtClean="0"/>
              <a:t>Авторы презентации Ратова Н. Н.  Гальцева Е. А.</a:t>
            </a:r>
            <a:endParaRPr lang="ru-RU"/>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312B184-7162-48EE-8031-A7EBA2A9D1F8}" type="slidenum">
              <a:rPr lang="ru-RU" smtClean="0"/>
            </a:fld>
            <a:endParaRPr lang="ru-RU"/>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2CF486-449C-4168-A5BD-0C66B5CBDF38}" type="datetimeFigureOut">
              <a:rPr lang="ru-RU" smtClean="0"/>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r>
              <a:rPr lang="ru-RU" smtClean="0"/>
              <a:t>Авторы презентации Ратова Н. Н.  Гальцева Е. А.</a:t>
            </a:r>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8E4D1D-5D5C-4700-9802-64B8822FBD42}" type="slidenum">
              <a:rPr lang="ru-RU" smtClean="0"/>
            </a:fld>
            <a:endParaRPr lang="ru-RU"/>
          </a:p>
        </p:txBody>
      </p:sp>
    </p:spTree>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7" name="Номер слайда 6"/>
          <p:cNvSpPr>
            <a:spLocks noGrp="1"/>
          </p:cNvSpPr>
          <p:nvPr>
            <p:ph type="sldNum" sz="quarter" idx="10"/>
          </p:nvPr>
        </p:nvSpPr>
        <p:spPr/>
        <p:txBody>
          <a:bodyPr/>
          <a:lstStyle/>
          <a:p>
            <a:fld id="{7F8E4D1D-5D5C-4700-9802-64B8822FBD42}" type="slidenum">
              <a:rPr lang="ru-RU" smtClean="0"/>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7F8E4D1D-5D5C-4700-9802-64B8822FBD42}" type="slidenum">
              <a:rPr lang="ru-RU" smtClean="0"/>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D87377F-F585-4015-A161-C0B16177EE9B}"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6" name="Slide Number Placeholder 5"/>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3AE65C5-ADDA-4690-A9D2-B87D390AD3A3}"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6" name="Slide Number Placeholder 5"/>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26DB56A-036A-4AC8-8A4B-0FD300A48B22}"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6" name="Slide Number Placeholder 5"/>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1A7124A-ECBB-4E3E-950B-47F311F36148}"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23120B5E-B7C7-4DB8-B027-AA95D57A433A}" type="slidenum">
              <a:rPr lang="ru-RU" smtClean="0"/>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8F22CA0-FFC0-4B76-8BDD-99F57F330BC7}"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C90190E8-1C98-4B1F-ABD1-073A701ADFE6}"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3120B5E-B7C7-4DB8-B027-AA95D57A433A}" type="slidenum">
              <a:rPr lang="ru-RU" smtClean="0"/>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86476F8-073F-4F49-8BA5-7AEBFB063613}" type="datetime1">
              <a:rPr lang="ru-RU" smtClean="0"/>
            </a:fld>
            <a:endParaRPr lang="ru-RU"/>
          </a:p>
        </p:txBody>
      </p:sp>
      <p:sp>
        <p:nvSpPr>
          <p:cNvPr id="6" name="Footer Placeholder 5"/>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23120B5E-B7C7-4DB8-B027-AA95D57A433A}" type="slidenum">
              <a:rPr lang="ru-RU" smtClean="0"/>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B4DEA63-E085-4581-BD36-D94FF77A2A1C}" type="datetime1">
              <a:rPr lang="ru-RU" smtClean="0"/>
            </a:fld>
            <a:endParaRPr lang="ru-RU"/>
          </a:p>
        </p:txBody>
      </p:sp>
      <p:sp>
        <p:nvSpPr>
          <p:cNvPr id="8" name="Footer Placeholder 7"/>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23120B5E-B7C7-4DB8-B027-AA95D57A433A}" type="slidenum">
              <a:rPr lang="ru-RU" smtClean="0"/>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D4FF61EF-75F1-447E-AEC5-32287FAB25D1}" type="datetime1">
              <a:rPr lang="ru-RU" smtClean="0"/>
            </a:fld>
            <a:endParaRPr lang="ru-RU"/>
          </a:p>
        </p:txBody>
      </p:sp>
      <p:sp>
        <p:nvSpPr>
          <p:cNvPr id="4" name="Footer Placeholder 3"/>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ACAD42-D32D-436B-83B3-F73BC599874F}" type="datetime1">
              <a:rPr lang="ru-RU" smtClean="0"/>
            </a:fld>
            <a:endParaRPr lang="ru-RU"/>
          </a:p>
        </p:txBody>
      </p:sp>
      <p:sp>
        <p:nvSpPr>
          <p:cNvPr id="3" name="Footer Placeholder 2"/>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endParaRPr lang="ru-RU" smtClean="0"/>
          </a:p>
        </p:txBody>
      </p:sp>
      <p:sp>
        <p:nvSpPr>
          <p:cNvPr id="5" name="Date Placeholder 4"/>
          <p:cNvSpPr>
            <a:spLocks noGrp="1"/>
          </p:cNvSpPr>
          <p:nvPr>
            <p:ph type="dt" sz="half" idx="10"/>
          </p:nvPr>
        </p:nvSpPr>
        <p:spPr/>
        <p:txBody>
          <a:bodyPr/>
          <a:lstStyle/>
          <a:p>
            <a:fld id="{502AFC22-50BF-4212-82B7-8D7D7EF86968}" type="datetime1">
              <a:rPr lang="ru-RU" smtClean="0"/>
            </a:fld>
            <a:endParaRPr lang="ru-RU"/>
          </a:p>
        </p:txBody>
      </p:sp>
      <p:sp>
        <p:nvSpPr>
          <p:cNvPr id="6" name="Footer Placeholder 5"/>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B65F709-9268-47CF-A92E-89D7B00C99DE}"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6" name="Slide Number Placeholder 5"/>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endParaRPr lang="ru-RU" smtClean="0"/>
          </a:p>
        </p:txBody>
      </p:sp>
      <p:sp>
        <p:nvSpPr>
          <p:cNvPr id="5" name="Date Placeholder 4"/>
          <p:cNvSpPr>
            <a:spLocks noGrp="1"/>
          </p:cNvSpPr>
          <p:nvPr>
            <p:ph type="dt" sz="half" idx="10"/>
          </p:nvPr>
        </p:nvSpPr>
        <p:spPr/>
        <p:txBody>
          <a:bodyPr/>
          <a:lstStyle/>
          <a:p>
            <a:fld id="{3C56CEA8-0E15-4322-AF72-4A1F027A6200}" type="datetime1">
              <a:rPr lang="ru-RU" smtClean="0"/>
            </a:fld>
            <a:endParaRPr lang="ru-RU"/>
          </a:p>
        </p:txBody>
      </p:sp>
      <p:sp>
        <p:nvSpPr>
          <p:cNvPr id="6" name="Footer Placeholder 5"/>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120B5E-B7C7-4DB8-B027-AA95D57A433A}" type="slidenum">
              <a:rPr lang="ru-RU" smtClean="0"/>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3A6506C7-2990-4B1C-AF1E-0A7EF113B9F1}"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3120B5E-B7C7-4DB8-B027-AA95D57A433A}" type="slidenum">
              <a:rPr lang="ru-RU" smtClean="0"/>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endParaRPr lang="ru-RU" smtClean="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8B52C15C-8B34-451D-BCB2-B80B6ABC83A3}"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23120B5E-B7C7-4DB8-B027-AA95D57A433A}" type="slidenum">
              <a:rPr lang="ru-RU" smtClean="0"/>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endParaRPr lang="ru-RU" smtClean="0"/>
          </a:p>
        </p:txBody>
      </p:sp>
      <p:sp>
        <p:nvSpPr>
          <p:cNvPr id="5" name="Date Placeholder 4"/>
          <p:cNvSpPr>
            <a:spLocks noGrp="1"/>
          </p:cNvSpPr>
          <p:nvPr>
            <p:ph type="dt" sz="half" idx="10"/>
          </p:nvPr>
        </p:nvSpPr>
        <p:spPr/>
        <p:txBody>
          <a:bodyPr/>
          <a:lstStyle/>
          <a:p>
            <a:fld id="{571D29C3-8D5A-45F6-8B9E-7BDDA7CD8083}" type="datetime1">
              <a:rPr lang="ru-RU" smtClean="0"/>
            </a:fld>
            <a:endParaRPr lang="ru-RU"/>
          </a:p>
        </p:txBody>
      </p:sp>
      <p:sp>
        <p:nvSpPr>
          <p:cNvPr id="6" name="Footer Placeholder 5"/>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120B5E-B7C7-4DB8-B027-AA95D57A433A}" type="slidenum">
              <a:rPr lang="ru-RU" smtClean="0"/>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endParaRPr lang="ru-RU" smtClean="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endParaRPr lang="ru-RU" smtClean="0"/>
          </a:p>
        </p:txBody>
      </p:sp>
      <p:sp>
        <p:nvSpPr>
          <p:cNvPr id="5" name="Date Placeholder 4"/>
          <p:cNvSpPr>
            <a:spLocks noGrp="1"/>
          </p:cNvSpPr>
          <p:nvPr>
            <p:ph type="dt" sz="half" idx="10"/>
          </p:nvPr>
        </p:nvSpPr>
        <p:spPr/>
        <p:txBody>
          <a:bodyPr/>
          <a:lstStyle/>
          <a:p>
            <a:fld id="{884491BE-E4EF-4421-BECC-294210C76EE1}" type="datetime1">
              <a:rPr lang="ru-RU" smtClean="0"/>
            </a:fld>
            <a:endParaRPr lang="ru-RU"/>
          </a:p>
        </p:txBody>
      </p:sp>
      <p:sp>
        <p:nvSpPr>
          <p:cNvPr id="6" name="Footer Placeholder 5"/>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120B5E-B7C7-4DB8-B027-AA95D57A433A}" type="slidenum">
              <a:rPr lang="ru-RU" smtClean="0"/>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panose="020B0604020202020204"/>
              </a:rPr>
              <a:t>”</a:t>
            </a:r>
            <a:endParaRPr lang="en-US" sz="8000" baseline="0" dirty="0">
              <a:ln w="3175" cmpd="sng">
                <a:noFill/>
              </a:ln>
              <a:solidFill>
                <a:schemeClr val="accent1"/>
              </a:solidFill>
              <a:effectLst/>
              <a:latin typeface="Arial" panose="020B0604020202020204"/>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endParaRPr lang="ru-RU" smtClean="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endParaRPr lang="ru-RU" smtClean="0"/>
          </a:p>
        </p:txBody>
      </p:sp>
      <p:sp>
        <p:nvSpPr>
          <p:cNvPr id="5" name="Date Placeholder 4"/>
          <p:cNvSpPr>
            <a:spLocks noGrp="1"/>
          </p:cNvSpPr>
          <p:nvPr>
            <p:ph type="dt" sz="half" idx="10"/>
          </p:nvPr>
        </p:nvSpPr>
        <p:spPr/>
        <p:txBody>
          <a:bodyPr/>
          <a:lstStyle/>
          <a:p>
            <a:fld id="{E5B38F5A-C5A4-4077-A564-5C016BEEBAA3}" type="datetime1">
              <a:rPr lang="ru-RU" smtClean="0"/>
            </a:fld>
            <a:endParaRPr lang="ru-RU"/>
          </a:p>
        </p:txBody>
      </p:sp>
      <p:sp>
        <p:nvSpPr>
          <p:cNvPr id="6" name="Footer Placeholder 5"/>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23120B5E-B7C7-4DB8-B027-AA95D57A433A}" type="slidenum">
              <a:rPr lang="ru-RU" smtClean="0"/>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4179698-7D30-4161-BEE2-07CE8BE56EDA}"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B8A284F-87C0-403D-AEFA-1BDE454E79E2}"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endParaRPr lang="ru-RU" smtClean="0"/>
          </a:p>
        </p:txBody>
      </p:sp>
      <p:sp>
        <p:nvSpPr>
          <p:cNvPr id="4" name="Date Placeholder 3"/>
          <p:cNvSpPr>
            <a:spLocks noGrp="1"/>
          </p:cNvSpPr>
          <p:nvPr>
            <p:ph type="dt" sz="half" idx="10"/>
          </p:nvPr>
        </p:nvSpPr>
        <p:spPr/>
        <p:txBody>
          <a:bodyPr/>
          <a:lstStyle/>
          <a:p>
            <a:fld id="{C8FE0D75-E078-4A95-8785-18C94CA7FCD9}" type="datetime1">
              <a:rPr lang="ru-RU" smtClean="0"/>
            </a:fld>
            <a:endParaRPr lang="ru-RU"/>
          </a:p>
        </p:txBody>
      </p:sp>
      <p:sp>
        <p:nvSpPr>
          <p:cNvPr id="5" name="Footer Placeholder 4"/>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6" name="Slide Number Placeholder 5"/>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2936A45F-CDA7-442F-B8BD-5B7B128A2FBF}" type="datetime1">
              <a:rPr lang="ru-RU" smtClean="0"/>
            </a:fld>
            <a:endParaRPr lang="ru-RU"/>
          </a:p>
        </p:txBody>
      </p:sp>
      <p:sp>
        <p:nvSpPr>
          <p:cNvPr id="6" name="Footer Placeholder 5"/>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7" name="Slide Number Placeholder 6"/>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4" name="Content Placeholder 3"/>
          <p:cNvSpPr>
            <a:spLocks noGrp="1"/>
          </p:cNvSpPr>
          <p:nvPr>
            <p:ph sz="half" idx="2"/>
          </p:nvPr>
        </p:nvSpPr>
        <p:spPr>
          <a:xfrm>
            <a:off x="839788" y="2505075"/>
            <a:ext cx="5157787" cy="3684588"/>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endParaRPr lang="ru-RU" smtClean="0"/>
          </a:p>
        </p:txBody>
      </p:sp>
      <p:sp>
        <p:nvSpPr>
          <p:cNvPr id="6" name="Content Placeholder 5"/>
          <p:cNvSpPr>
            <a:spLocks noGrp="1"/>
          </p:cNvSpPr>
          <p:nvPr>
            <p:ph sz="quarter" idx="4"/>
          </p:nvPr>
        </p:nvSpPr>
        <p:spPr>
          <a:xfrm>
            <a:off x="6172200" y="2505075"/>
            <a:ext cx="5183188" cy="3684588"/>
          </a:xfrm>
        </p:spPr>
        <p:txBody>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D1183F-D3C2-4299-9646-3DD2BB9ECAEA}" type="datetime1">
              <a:rPr lang="ru-RU" smtClean="0"/>
            </a:fld>
            <a:endParaRPr lang="ru-RU"/>
          </a:p>
        </p:txBody>
      </p:sp>
      <p:sp>
        <p:nvSpPr>
          <p:cNvPr id="8" name="Footer Placeholder 7"/>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9" name="Slide Number Placeholder 8"/>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B5E12C8-BCB0-482B-B269-610F47A90091}" type="datetime1">
              <a:rPr lang="ru-RU" smtClean="0"/>
            </a:fld>
            <a:endParaRPr lang="ru-RU"/>
          </a:p>
        </p:txBody>
      </p:sp>
      <p:sp>
        <p:nvSpPr>
          <p:cNvPr id="4" name="Footer Placeholder 3"/>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5" name="Slide Number Placeholder 4"/>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1D7EB5B-E043-4E2A-8BE1-E240D93D2E47}" type="datetime1">
              <a:rPr lang="ru-RU" smtClean="0"/>
            </a:fld>
            <a:endParaRPr lang="ru-RU"/>
          </a:p>
        </p:txBody>
      </p:sp>
      <p:sp>
        <p:nvSpPr>
          <p:cNvPr id="3" name="Footer Placeholder 2"/>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4" name="Slide Number Placeholder 3"/>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endParaRPr lang="ru-RU" smtClean="0"/>
          </a:p>
        </p:txBody>
      </p:sp>
      <p:sp>
        <p:nvSpPr>
          <p:cNvPr id="5" name="Date Placeholder 4"/>
          <p:cNvSpPr>
            <a:spLocks noGrp="1"/>
          </p:cNvSpPr>
          <p:nvPr>
            <p:ph type="dt" sz="half" idx="10"/>
          </p:nvPr>
        </p:nvSpPr>
        <p:spPr/>
        <p:txBody>
          <a:bodyPr/>
          <a:lstStyle/>
          <a:p>
            <a:fld id="{D7060252-120E-4FDB-AEB3-D21CF76C0E00}" type="datetime1">
              <a:rPr lang="ru-RU" smtClean="0"/>
            </a:fld>
            <a:endParaRPr lang="ru-RU"/>
          </a:p>
        </p:txBody>
      </p:sp>
      <p:sp>
        <p:nvSpPr>
          <p:cNvPr id="6" name="Footer Placeholder 5"/>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7" name="Slide Number Placeholder 6"/>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endParaRPr lang="ru-RU" smtClean="0"/>
          </a:p>
        </p:txBody>
      </p:sp>
      <p:sp>
        <p:nvSpPr>
          <p:cNvPr id="5" name="Date Placeholder 4"/>
          <p:cNvSpPr>
            <a:spLocks noGrp="1"/>
          </p:cNvSpPr>
          <p:nvPr>
            <p:ph type="dt" sz="half" idx="10"/>
          </p:nvPr>
        </p:nvSpPr>
        <p:spPr/>
        <p:txBody>
          <a:bodyPr/>
          <a:lstStyle/>
          <a:p>
            <a:fld id="{4CCD09F8-BBB3-45B8-9206-994F9C523483}" type="datetime1">
              <a:rPr lang="ru-RU" smtClean="0"/>
            </a:fld>
            <a:endParaRPr lang="ru-RU"/>
          </a:p>
        </p:txBody>
      </p:sp>
      <p:sp>
        <p:nvSpPr>
          <p:cNvPr id="6" name="Footer Placeholder 5"/>
          <p:cNvSpPr>
            <a:spLocks noGrp="1"/>
          </p:cNvSpPr>
          <p:nvPr>
            <p:ph type="ftr" sz="quarter" idx="11"/>
          </p:nvPr>
        </p:nvSpPr>
        <p:spPr/>
        <p:txBody>
          <a:bodyPr/>
          <a:lstStyle/>
          <a:p>
            <a:r>
              <a:rPr lang="ru-RU" smtClean="0"/>
              <a:t>Авторы презентации Ратова Н.Н. Гальцева Е.А.</a:t>
            </a:r>
            <a:endParaRPr lang="ru-RU"/>
          </a:p>
        </p:txBody>
      </p:sp>
      <p:sp>
        <p:nvSpPr>
          <p:cNvPr id="7" name="Slide Number Placeholder 6"/>
          <p:cNvSpPr>
            <a:spLocks noGrp="1"/>
          </p:cNvSpPr>
          <p:nvPr>
            <p:ph type="sldNum" sz="quarter" idx="12"/>
          </p:nvPr>
        </p:nvSpPr>
        <p:spPr/>
        <p:txBody>
          <a:bodyPr/>
          <a:lstStyle/>
          <a:p>
            <a:fld id="{23120B5E-B7C7-4DB8-B027-AA95D57A433A}" type="slidenum">
              <a:rPr lang="ru-RU" smtClean="0"/>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7" Type="http://schemas.openxmlformats.org/officeDocument/2006/relationships/theme" Target="../theme/theme2.xml"/><Relationship Id="rId16" Type="http://schemas.openxmlformats.org/officeDocument/2006/relationships/slideLayout" Target="../slideLayouts/slideLayout27.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6B8DB7-7C85-4088-8858-58814693EAEC}" type="datetime1">
              <a:rPr lang="ru-RU" smtClean="0"/>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ru-RU" smtClean="0"/>
              <a:t>Авторы презентации Ратова Н.Н. Гальцева Е.А.</a:t>
            </a:r>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3120B5E-B7C7-4DB8-B027-AA95D57A433A}" type="slidenum">
              <a:rPr lang="ru-RU" smtClean="0"/>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endParaRPr lang="ru-RU" smtClean="0"/>
          </a:p>
          <a:p>
            <a:pPr lvl="1"/>
            <a:r>
              <a:rPr lang="ru-RU" smtClean="0"/>
              <a:t>Второй уровень</a:t>
            </a:r>
            <a:endParaRPr lang="ru-RU" smtClean="0"/>
          </a:p>
          <a:p>
            <a:pPr lvl="2"/>
            <a:r>
              <a:rPr lang="ru-RU" smtClean="0"/>
              <a:t>Третий уровень</a:t>
            </a:r>
            <a:endParaRPr lang="ru-RU" smtClean="0"/>
          </a:p>
          <a:p>
            <a:pPr lvl="3"/>
            <a:r>
              <a:rPr lang="ru-RU" smtClean="0"/>
              <a:t>Четвертый уровень</a:t>
            </a:r>
            <a:endParaRPr lang="ru-RU" smtClean="0"/>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2B699F29-13A6-4DBE-8D9B-8F72DC4D53EB}" type="datetime1">
              <a:rPr lang="ru-RU" smtClean="0"/>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ru-RU" smtClean="0"/>
              <a:t>Авторы презентации Ратова Н.Н. Гальцева Е.А.</a:t>
            </a:r>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23120B5E-B7C7-4DB8-B027-AA95D57A433A}" type="slidenum">
              <a:rPr lang="ru-RU" smtClean="0"/>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sldNum="0" hd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panose="05040102010807070707"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panose="05040102010807070707"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panose="05040102010807070707"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panose="05040102010807070707"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jpeg"/><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2263" y="212726"/>
            <a:ext cx="10317708" cy="494684"/>
          </a:xfrm>
        </p:spPr>
        <p:txBody>
          <a:bodyPr>
            <a:noAutofit/>
          </a:bodyPr>
          <a:lstStyle/>
          <a:p>
            <a:pPr algn="ctr"/>
            <a:br>
              <a:rPr lang="ru-RU" sz="3200" b="1" i="1" dirty="0" smtClean="0">
                <a:solidFill>
                  <a:schemeClr val="accent4">
                    <a:lumMod val="75000"/>
                  </a:schemeClr>
                </a:solidFill>
                <a:latin typeface="Times New Roman" panose="02020603050405020304" pitchFamily="18" charset="0"/>
                <a:cs typeface="Times New Roman" panose="02020603050405020304" pitchFamily="18" charset="0"/>
              </a:rPr>
            </a:br>
            <a:r>
              <a:rPr lang="ru-RU" sz="3200" b="1" dirty="0" smtClean="0">
                <a:solidFill>
                  <a:schemeClr val="accent4">
                    <a:lumMod val="75000"/>
                  </a:schemeClr>
                </a:solidFill>
                <a:latin typeface="Times New Roman" panose="02020603050405020304" pitchFamily="18" charset="0"/>
                <a:cs typeface="Times New Roman" panose="02020603050405020304" pitchFamily="18" charset="0"/>
              </a:rPr>
              <a:t> </a:t>
            </a:r>
            <a:r>
              <a:rPr lang="ru-RU" sz="3200" b="1" u="sng" dirty="0" smtClean="0">
                <a:solidFill>
                  <a:schemeClr val="accent6">
                    <a:lumMod val="75000"/>
                  </a:schemeClr>
                </a:solidFill>
                <a:latin typeface="Times New Roman" panose="02020603050405020304" pitchFamily="18" charset="0"/>
                <a:cs typeface="Times New Roman" panose="02020603050405020304" pitchFamily="18" charset="0"/>
              </a:rPr>
              <a:t>Содержание уголков безопасности </a:t>
            </a:r>
            <a:br>
              <a:rPr lang="ru-RU" sz="3200" b="1" u="sng" dirty="0" smtClean="0">
                <a:solidFill>
                  <a:schemeClr val="accent6">
                    <a:lumMod val="75000"/>
                  </a:schemeClr>
                </a:solidFill>
                <a:latin typeface="Times New Roman" panose="02020603050405020304" pitchFamily="18" charset="0"/>
                <a:cs typeface="Times New Roman" panose="02020603050405020304" pitchFamily="18" charset="0"/>
              </a:rPr>
            </a:br>
            <a:r>
              <a:rPr lang="ru-RU" sz="3200" b="1" u="sng" dirty="0" smtClean="0">
                <a:solidFill>
                  <a:schemeClr val="accent6">
                    <a:lumMod val="75000"/>
                  </a:schemeClr>
                </a:solidFill>
                <a:latin typeface="Times New Roman" panose="02020603050405020304" pitchFamily="18" charset="0"/>
                <a:cs typeface="Times New Roman" panose="02020603050405020304" pitchFamily="18" charset="0"/>
              </a:rPr>
              <a:t>дорожного движения в  группах </a:t>
            </a:r>
            <a:endParaRPr lang="ru-RU" sz="3200" u="sng" dirty="0">
              <a:solidFill>
                <a:schemeClr val="accent6">
                  <a:lumMod val="75000"/>
                </a:schemeClr>
              </a:solidFill>
              <a:latin typeface="Times New Roman" panose="02020603050405020304" pitchFamily="18" charset="0"/>
              <a:cs typeface="Times New Roman" panose="02020603050405020304" pitchFamily="18" charset="0"/>
            </a:endParaRPr>
          </a:p>
        </p:txBody>
      </p:sp>
      <p:pic>
        <p:nvPicPr>
          <p:cNvPr id="3074" name="Picture 2" descr="Наименование учебного заведния - &quot;Москвичи с рождения - за безопасность дорожного движения&quot;"/>
          <p:cNvPicPr>
            <a:picLocks noGrp="1" noChangeAspect="1" noChangeArrowheads="1"/>
          </p:cNvPicPr>
          <p:nvPr>
            <p:ph idx="1"/>
          </p:nvPr>
        </p:nvPicPr>
        <p:blipFill>
          <a:blip r:embed="rId1"/>
          <a:srcRect/>
          <a:stretch>
            <a:fillRect/>
          </a:stretch>
        </p:blipFill>
        <p:spPr bwMode="auto">
          <a:xfrm>
            <a:off x="2292824" y="1760365"/>
            <a:ext cx="5708318" cy="422838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5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500"/>
                            </p:stCondLst>
                            <p:childTnLst>
                              <p:par>
                                <p:cTn id="11" presetID="14" presetClass="entr" presetSubtype="10" fill="hold" nodeType="afterEffect">
                                  <p:stCondLst>
                                    <p:cond delay="1000"/>
                                  </p:stCondLst>
                                  <p:childTnLst>
                                    <p:set>
                                      <p:cBhvr>
                                        <p:cTn id="12" dur="1" fill="hold">
                                          <p:stCondLst>
                                            <p:cond delay="0"/>
                                          </p:stCondLst>
                                        </p:cTn>
                                        <p:tgtEl>
                                          <p:spTgt spid="3074"/>
                                        </p:tgtEl>
                                        <p:attrNameLst>
                                          <p:attrName>style.visibility</p:attrName>
                                        </p:attrNameLst>
                                      </p:cBhvr>
                                      <p:to>
                                        <p:strVal val="visible"/>
                                      </p:to>
                                    </p:set>
                                    <p:animEffect transition="in" filter="randombar(horizontal)">
                                      <p:cBhvr>
                                        <p:cTn id="13"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240632" y="299092"/>
            <a:ext cx="11951368" cy="5991384"/>
          </a:xfrm>
          <a:prstGeom prst="rect">
            <a:avLst/>
          </a:prstGeom>
        </p:spPr>
        <p:txBody>
          <a:bodyPr wrap="square">
            <a:spAutoFit/>
          </a:bodyPr>
          <a:lstStyle/>
          <a:p>
            <a:pPr algn="ctr">
              <a:lnSpc>
                <a:spcPts val="1350"/>
              </a:lnSpc>
            </a:pPr>
            <a:r>
              <a:rPr lang="ru-RU" sz="2400" b="1" dirty="0">
                <a:solidFill>
                  <a:srgbClr val="000000"/>
                </a:solidFill>
                <a:latin typeface="Verdana" panose="020B0604030504040204" pitchFamily="34" charset="0"/>
              </a:rPr>
              <a:t>«Причины детского дорожно-транспортного травматизма</a:t>
            </a:r>
            <a:r>
              <a:rPr lang="ru-RU" sz="2400" b="1" dirty="0" smtClean="0">
                <a:solidFill>
                  <a:srgbClr val="000000"/>
                </a:solidFill>
                <a:latin typeface="Verdana" panose="020B0604030504040204" pitchFamily="34" charset="0"/>
              </a:rPr>
              <a:t>».</a:t>
            </a:r>
            <a:endParaRPr lang="ru-RU" sz="2400" b="1" dirty="0" smtClean="0">
              <a:solidFill>
                <a:srgbClr val="000000"/>
              </a:solidFill>
              <a:latin typeface="Verdana" panose="020B0604030504040204" pitchFamily="34" charset="0"/>
            </a:endParaRPr>
          </a:p>
          <a:p>
            <a:pPr algn="ctr">
              <a:lnSpc>
                <a:spcPts val="1350"/>
              </a:lnSpc>
            </a:pPr>
            <a:endParaRPr lang="ru-RU" sz="2400" b="1" dirty="0">
              <a:latin typeface="Times New Roman" panose="02020603050405020304" pitchFamily="18" charset="0"/>
            </a:endParaRPr>
          </a:p>
          <a:p>
            <a:pPr>
              <a:spcAft>
                <a:spcPts val="0"/>
              </a:spcAft>
            </a:pPr>
            <a:r>
              <a:rPr lang="ru-RU" sz="2400" b="1" dirty="0">
                <a:solidFill>
                  <a:srgbClr val="000000"/>
                </a:solidFill>
                <a:latin typeface="Verdana" panose="020B0604030504040204" pitchFamily="34" charset="0"/>
                <a:ea typeface="MS Mincho" panose="02020609040205080304" pitchFamily="49" charset="-128"/>
              </a:rPr>
              <a:t>1.</a:t>
            </a:r>
            <a:r>
              <a:rPr lang="ru-RU" sz="2400" dirty="0">
                <a:latin typeface="Times New Roman" panose="02020603050405020304" pitchFamily="18" charset="0"/>
                <a:ea typeface="MS Mincho" panose="02020609040205080304" pitchFamily="49" charset="-128"/>
              </a:rPr>
              <a:t>   Переход дороги в неположенном месте, перед близко идущим транспортом.</a:t>
            </a:r>
            <a:br>
              <a:rPr lang="ru-RU" sz="2400" dirty="0">
                <a:latin typeface="Times New Roman" panose="02020603050405020304" pitchFamily="18" charset="0"/>
                <a:ea typeface="MS Mincho" panose="02020609040205080304" pitchFamily="49" charset="-128"/>
              </a:rPr>
            </a:br>
            <a:r>
              <a:rPr lang="ru-RU" sz="2400" b="1" dirty="0">
                <a:solidFill>
                  <a:srgbClr val="000000"/>
                </a:solidFill>
                <a:latin typeface="Verdana" panose="020B0604030504040204" pitchFamily="34" charset="0"/>
                <a:ea typeface="MS Mincho" panose="02020609040205080304" pitchFamily="49" charset="-128"/>
              </a:rPr>
              <a:t>2.</a:t>
            </a:r>
            <a:r>
              <a:rPr lang="ru-RU" sz="2400" dirty="0">
                <a:latin typeface="Times New Roman" panose="02020603050405020304" pitchFamily="18" charset="0"/>
                <a:ea typeface="MS Mincho" panose="02020609040205080304" pitchFamily="49" charset="-128"/>
              </a:rPr>
              <a:t>   Игры на проезжей части и возле неё.</a:t>
            </a:r>
            <a:br>
              <a:rPr lang="ru-RU" sz="2400" dirty="0">
                <a:latin typeface="Times New Roman" panose="02020603050405020304" pitchFamily="18" charset="0"/>
                <a:ea typeface="MS Mincho" panose="02020609040205080304" pitchFamily="49" charset="-128"/>
              </a:rPr>
            </a:br>
            <a:r>
              <a:rPr lang="ru-RU" sz="2400" b="1" dirty="0">
                <a:solidFill>
                  <a:srgbClr val="000000"/>
                </a:solidFill>
                <a:latin typeface="Verdana" panose="020B0604030504040204" pitchFamily="34" charset="0"/>
                <a:ea typeface="MS Mincho" panose="02020609040205080304" pitchFamily="49" charset="-128"/>
              </a:rPr>
              <a:t>3.</a:t>
            </a:r>
            <a:r>
              <a:rPr lang="ru-RU" sz="2400" dirty="0">
                <a:latin typeface="Times New Roman" panose="02020603050405020304" pitchFamily="18" charset="0"/>
                <a:ea typeface="MS Mincho" panose="02020609040205080304" pitchFamily="49" charset="-128"/>
              </a:rPr>
              <a:t>   Катание на велосипеде, роликах, других самокатных средствах на проезжей части дороги.</a:t>
            </a:r>
            <a:br>
              <a:rPr lang="ru-RU" sz="2400" dirty="0">
                <a:latin typeface="Times New Roman" panose="02020603050405020304" pitchFamily="18" charset="0"/>
                <a:ea typeface="MS Mincho" panose="02020609040205080304" pitchFamily="49" charset="-128"/>
              </a:rPr>
            </a:br>
            <a:r>
              <a:rPr lang="ru-RU" sz="2400" b="1" dirty="0">
                <a:solidFill>
                  <a:srgbClr val="000000"/>
                </a:solidFill>
                <a:latin typeface="Verdana" panose="020B0604030504040204" pitchFamily="34" charset="0"/>
                <a:ea typeface="MS Mincho" panose="02020609040205080304" pitchFamily="49" charset="-128"/>
              </a:rPr>
              <a:t>4.</a:t>
            </a:r>
            <a:r>
              <a:rPr lang="ru-RU" sz="2400" dirty="0">
                <a:latin typeface="Times New Roman" panose="02020603050405020304" pitchFamily="18" charset="0"/>
                <a:ea typeface="MS Mincho" panose="02020609040205080304" pitchFamily="49" charset="-128"/>
              </a:rPr>
              <a:t>   Невнимание к сигналам светофора. </a:t>
            </a:r>
            <a:br>
              <a:rPr lang="ru-RU" sz="2400" dirty="0">
                <a:latin typeface="Times New Roman" panose="02020603050405020304" pitchFamily="18" charset="0"/>
                <a:ea typeface="MS Mincho" panose="02020609040205080304" pitchFamily="49" charset="-128"/>
              </a:rPr>
            </a:br>
            <a:r>
              <a:rPr lang="ru-RU" sz="2400" dirty="0">
                <a:latin typeface="Times New Roman" panose="02020603050405020304" pitchFamily="18" charset="0"/>
                <a:ea typeface="MS Mincho" panose="02020609040205080304" pitchFamily="49" charset="-128"/>
              </a:rPr>
              <a:t>Переход проезжей части на красный или жёлтый сигнал светофора.</a:t>
            </a:r>
            <a:br>
              <a:rPr lang="ru-RU" sz="2400" dirty="0">
                <a:latin typeface="Times New Roman" panose="02020603050405020304" pitchFamily="18" charset="0"/>
                <a:ea typeface="MS Mincho" panose="02020609040205080304" pitchFamily="49" charset="-128"/>
              </a:rPr>
            </a:br>
            <a:r>
              <a:rPr lang="ru-RU" sz="2400" b="1" dirty="0">
                <a:solidFill>
                  <a:srgbClr val="000000"/>
                </a:solidFill>
                <a:latin typeface="Verdana" panose="020B0604030504040204" pitchFamily="34" charset="0"/>
                <a:ea typeface="MS Mincho" panose="02020609040205080304" pitchFamily="49" charset="-128"/>
              </a:rPr>
              <a:t>5.</a:t>
            </a:r>
            <a:r>
              <a:rPr lang="ru-RU" sz="2400" dirty="0">
                <a:latin typeface="Times New Roman" panose="02020603050405020304" pitchFamily="18" charset="0"/>
                <a:ea typeface="MS Mincho" panose="02020609040205080304" pitchFamily="49" charset="-128"/>
              </a:rPr>
              <a:t>   Выход на проезжую часть из-за стоящих машин, сооружений,</a:t>
            </a:r>
            <a:br>
              <a:rPr lang="ru-RU" sz="2400" dirty="0">
                <a:latin typeface="Times New Roman" panose="02020603050405020304" pitchFamily="18" charset="0"/>
                <a:ea typeface="MS Mincho" panose="02020609040205080304" pitchFamily="49" charset="-128"/>
              </a:rPr>
            </a:br>
            <a:r>
              <a:rPr lang="ru-RU" sz="2400" dirty="0">
                <a:latin typeface="Times New Roman" panose="02020603050405020304" pitchFamily="18" charset="0"/>
                <a:ea typeface="MS Mincho" panose="02020609040205080304" pitchFamily="49" charset="-128"/>
              </a:rPr>
              <a:t>зелёных насаждений и других препятствий.</a:t>
            </a:r>
            <a:br>
              <a:rPr lang="ru-RU" sz="2400" dirty="0">
                <a:latin typeface="Times New Roman" panose="02020603050405020304" pitchFamily="18" charset="0"/>
                <a:ea typeface="MS Mincho" panose="02020609040205080304" pitchFamily="49" charset="-128"/>
              </a:rPr>
            </a:br>
            <a:r>
              <a:rPr lang="ru-RU" sz="2400" b="1" dirty="0">
                <a:solidFill>
                  <a:srgbClr val="000000"/>
                </a:solidFill>
                <a:latin typeface="Verdana" panose="020B0604030504040204" pitchFamily="34" charset="0"/>
                <a:ea typeface="MS Mincho" panose="02020609040205080304" pitchFamily="49" charset="-128"/>
              </a:rPr>
              <a:t>6.</a:t>
            </a:r>
            <a:r>
              <a:rPr lang="ru-RU" sz="2400" dirty="0">
                <a:latin typeface="Times New Roman" panose="02020603050405020304" pitchFamily="18" charset="0"/>
                <a:ea typeface="MS Mincho" panose="02020609040205080304" pitchFamily="49" charset="-128"/>
              </a:rPr>
              <a:t>   Неправильный выбор места перехода дороги при высадке из маршрутного транспорта.</a:t>
            </a:r>
            <a:br>
              <a:rPr lang="ru-RU" sz="2400" dirty="0">
                <a:latin typeface="Times New Roman" panose="02020603050405020304" pitchFamily="18" charset="0"/>
                <a:ea typeface="MS Mincho" panose="02020609040205080304" pitchFamily="49" charset="-128"/>
              </a:rPr>
            </a:br>
            <a:r>
              <a:rPr lang="ru-RU" sz="2400" dirty="0">
                <a:latin typeface="Times New Roman" panose="02020603050405020304" pitchFamily="18" charset="0"/>
                <a:ea typeface="MS Mincho" panose="02020609040205080304" pitchFamily="49" charset="-128"/>
              </a:rPr>
              <a:t>Обход транспорта спереди или сзади.</a:t>
            </a:r>
            <a:br>
              <a:rPr lang="ru-RU" sz="2400" dirty="0">
                <a:latin typeface="Times New Roman" panose="02020603050405020304" pitchFamily="18" charset="0"/>
                <a:ea typeface="MS Mincho" panose="02020609040205080304" pitchFamily="49" charset="-128"/>
              </a:rPr>
            </a:br>
            <a:r>
              <a:rPr lang="ru-RU" sz="2400" b="1" dirty="0">
                <a:solidFill>
                  <a:srgbClr val="000000"/>
                </a:solidFill>
                <a:latin typeface="Verdana" panose="020B0604030504040204" pitchFamily="34" charset="0"/>
                <a:ea typeface="MS Mincho" panose="02020609040205080304" pitchFamily="49" charset="-128"/>
              </a:rPr>
              <a:t>7.</a:t>
            </a:r>
            <a:r>
              <a:rPr lang="ru-RU" sz="2400" dirty="0">
                <a:latin typeface="Times New Roman" panose="02020603050405020304" pitchFamily="18" charset="0"/>
                <a:ea typeface="MS Mincho" panose="02020609040205080304" pitchFamily="49" charset="-128"/>
              </a:rPr>
              <a:t>   Незнание правил перехода перекрёстка.</a:t>
            </a:r>
            <a:br>
              <a:rPr lang="ru-RU" sz="2400" dirty="0">
                <a:latin typeface="Times New Roman" panose="02020603050405020304" pitchFamily="18" charset="0"/>
                <a:ea typeface="MS Mincho" panose="02020609040205080304" pitchFamily="49" charset="-128"/>
              </a:rPr>
            </a:br>
            <a:r>
              <a:rPr lang="ru-RU" sz="2400" b="1" dirty="0">
                <a:solidFill>
                  <a:srgbClr val="000000"/>
                </a:solidFill>
                <a:latin typeface="Verdana" panose="020B0604030504040204" pitchFamily="34" charset="0"/>
                <a:ea typeface="MS Mincho" panose="02020609040205080304" pitchFamily="49" charset="-128"/>
              </a:rPr>
              <a:t>8.</a:t>
            </a:r>
            <a:r>
              <a:rPr lang="ru-RU" sz="2400" dirty="0">
                <a:latin typeface="Times New Roman" panose="02020603050405020304" pitchFamily="18" charset="0"/>
                <a:ea typeface="MS Mincho" panose="02020609040205080304" pitchFamily="49" charset="-128"/>
              </a:rPr>
              <a:t>   Хождение по проезжей части при наличии тротуара.</a:t>
            </a:r>
            <a:br>
              <a:rPr lang="ru-RU" sz="2400" dirty="0">
                <a:latin typeface="Times New Roman" panose="02020603050405020304" pitchFamily="18" charset="0"/>
                <a:ea typeface="MS Mincho" panose="02020609040205080304" pitchFamily="49" charset="-128"/>
              </a:rPr>
            </a:br>
            <a:r>
              <a:rPr lang="ru-RU" sz="2400" b="1" dirty="0">
                <a:solidFill>
                  <a:srgbClr val="000000"/>
                </a:solidFill>
                <a:latin typeface="Verdana" panose="020B0604030504040204" pitchFamily="34" charset="0"/>
                <a:ea typeface="MS Mincho" panose="02020609040205080304" pitchFamily="49" charset="-128"/>
              </a:rPr>
              <a:t>9.</a:t>
            </a:r>
            <a:r>
              <a:rPr lang="ru-RU" sz="2400" dirty="0">
                <a:latin typeface="Times New Roman" panose="02020603050405020304" pitchFamily="18" charset="0"/>
                <a:ea typeface="MS Mincho" panose="02020609040205080304" pitchFamily="49" charset="-128"/>
              </a:rPr>
              <a:t>   Бегство от опасности в потоке движущегося транспорта.</a:t>
            </a:r>
            <a:br>
              <a:rPr lang="ru-RU" sz="2400" dirty="0">
                <a:latin typeface="Times New Roman" panose="02020603050405020304" pitchFamily="18" charset="0"/>
                <a:ea typeface="MS Mincho" panose="02020609040205080304" pitchFamily="49" charset="-128"/>
              </a:rPr>
            </a:br>
            <a:r>
              <a:rPr lang="ru-RU" sz="2400" b="1" dirty="0">
                <a:solidFill>
                  <a:srgbClr val="000000"/>
                </a:solidFill>
                <a:latin typeface="Verdana" panose="020B0604030504040204" pitchFamily="34" charset="0"/>
                <a:ea typeface="MS Mincho" panose="02020609040205080304" pitchFamily="49" charset="-128"/>
              </a:rPr>
              <a:t>10.</a:t>
            </a:r>
            <a:r>
              <a:rPr lang="ru-RU" sz="2400" dirty="0">
                <a:latin typeface="Times New Roman" panose="02020603050405020304" pitchFamily="18" charset="0"/>
                <a:ea typeface="MS Mincho" panose="02020609040205080304" pitchFamily="49" charset="-128"/>
              </a:rPr>
              <a:t>   Движение по загородной дороге по направлению движения транспорта.</a:t>
            </a:r>
            <a:endParaRPr lang="ru-RU" sz="2400" dirty="0">
              <a:effectLst/>
              <a:latin typeface="Times New Roman" panose="02020603050405020304" pitchFamily="18" charset="0"/>
              <a:ea typeface="MS Mincho" panose="02020609040205080304" pitchFamily="49" charset="-128"/>
            </a:endParaRPr>
          </a:p>
        </p:txBody>
      </p:sp>
      <p:sp>
        <p:nvSpPr>
          <p:cNvPr id="3" name="Нижний колонтитул 2"/>
          <p:cNvSpPr>
            <a:spLocks noGrp="1"/>
          </p:cNvSpPr>
          <p:nvPr>
            <p:ph type="ftr" sz="quarter" idx="11"/>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57956"/>
            <a:ext cx="11566358" cy="6058069"/>
          </a:xfrm>
          <a:prstGeom prst="rect">
            <a:avLst/>
          </a:prstGeom>
          <a:solidFill>
            <a:schemeClr val="accent5">
              <a:lumMod val="20000"/>
              <a:lumOff val="80000"/>
            </a:schemeClr>
          </a:solidFill>
        </p:spPr>
        <p:txBody>
          <a:bodyPr wrap="square">
            <a:spAutoFit/>
          </a:bodyPr>
          <a:lstStyle/>
          <a:p>
            <a:pPr algn="ctr">
              <a:lnSpc>
                <a:spcPts val="1350"/>
              </a:lnSpc>
            </a:pPr>
            <a:r>
              <a:rPr lang="ru-RU" b="1" dirty="0">
                <a:solidFill>
                  <a:srgbClr val="000000"/>
                </a:solidFill>
                <a:latin typeface="Verdana" panose="020B0604030504040204" pitchFamily="34" charset="0"/>
              </a:rPr>
              <a:t>«Правила поведения на остановке маршрутного транспорта</a:t>
            </a:r>
            <a:r>
              <a:rPr lang="ru-RU" b="1" dirty="0" smtClean="0">
                <a:solidFill>
                  <a:srgbClr val="000000"/>
                </a:solidFill>
                <a:latin typeface="Verdana" panose="020B0604030504040204" pitchFamily="34" charset="0"/>
              </a:rPr>
              <a:t>».</a:t>
            </a:r>
            <a:endParaRPr lang="ru-RU" b="1" dirty="0" smtClean="0">
              <a:solidFill>
                <a:srgbClr val="000000"/>
              </a:solidFill>
              <a:latin typeface="Verdana" panose="020B0604030504040204" pitchFamily="34" charset="0"/>
            </a:endParaRPr>
          </a:p>
          <a:p>
            <a:pPr algn="ctr">
              <a:lnSpc>
                <a:spcPts val="1350"/>
              </a:lnSpc>
            </a:pPr>
            <a:endParaRPr lang="ru-RU" b="1" dirty="0">
              <a:latin typeface="Times New Roman" panose="02020603050405020304" pitchFamily="18" charset="0"/>
            </a:endParaRPr>
          </a:p>
          <a:p>
            <a:pPr>
              <a:spcAft>
                <a:spcPts val="0"/>
              </a:spcAft>
            </a:pPr>
            <a:r>
              <a:rPr lang="ru-RU" b="1" dirty="0">
                <a:solidFill>
                  <a:srgbClr val="000000"/>
                </a:solidFill>
                <a:latin typeface="Verdana" panose="020B0604030504040204" pitchFamily="34" charset="0"/>
                <a:ea typeface="MS Mincho" panose="02020609040205080304" pitchFamily="49" charset="-128"/>
              </a:rPr>
              <a:t>1.</a:t>
            </a:r>
            <a:r>
              <a:rPr lang="ru-RU" dirty="0">
                <a:latin typeface="Times New Roman" panose="02020603050405020304" pitchFamily="18" charset="0"/>
                <a:ea typeface="MS Mincho" panose="02020609040205080304" pitchFamily="49" charset="-128"/>
              </a:rPr>
              <a:t>   Не ускоряйте шаг и не бегите вместе с ребёнком на остановку нужного маршрутного транспорта. Объясните ребёнку, что это опасно, лучше подождать следующий автобус (троллейбус) и т.д.</a:t>
            </a:r>
            <a:br>
              <a:rPr lang="ru-RU" dirty="0">
                <a:latin typeface="Times New Roman" panose="02020603050405020304" pitchFamily="18" charset="0"/>
                <a:ea typeface="MS Mincho" panose="02020609040205080304" pitchFamily="49" charset="-128"/>
              </a:rPr>
            </a:br>
            <a:r>
              <a:rPr lang="ru-RU" b="1" dirty="0">
                <a:solidFill>
                  <a:srgbClr val="000000"/>
                </a:solidFill>
                <a:latin typeface="Verdana" panose="020B0604030504040204" pitchFamily="34" charset="0"/>
                <a:ea typeface="MS Mincho" panose="02020609040205080304" pitchFamily="49" charset="-128"/>
              </a:rPr>
              <a:t>2.</a:t>
            </a:r>
            <a:r>
              <a:rPr lang="ru-RU" dirty="0">
                <a:latin typeface="Times New Roman" panose="02020603050405020304" pitchFamily="18" charset="0"/>
                <a:ea typeface="MS Mincho" panose="02020609040205080304" pitchFamily="49" charset="-128"/>
              </a:rPr>
              <a:t>   На остановках маршрутного транспорта держите ребёнка крепко за руку.</a:t>
            </a:r>
            <a:br>
              <a:rPr lang="ru-RU" dirty="0">
                <a:latin typeface="Times New Roman" panose="02020603050405020304" pitchFamily="18" charset="0"/>
                <a:ea typeface="MS Mincho" panose="02020609040205080304" pitchFamily="49" charset="-128"/>
              </a:rPr>
            </a:br>
            <a:r>
              <a:rPr lang="ru-RU" dirty="0">
                <a:latin typeface="Times New Roman" panose="02020603050405020304" pitchFamily="18" charset="0"/>
                <a:ea typeface="MS Mincho" panose="02020609040205080304" pitchFamily="49" charset="-128"/>
              </a:rPr>
              <a:t>Нередко случаи, когда ребёнок вырывается и выбегает на проезжую часть.</a:t>
            </a:r>
            <a:br>
              <a:rPr lang="ru-RU" dirty="0">
                <a:latin typeface="Times New Roman" panose="02020603050405020304" pitchFamily="18" charset="0"/>
                <a:ea typeface="MS Mincho" panose="02020609040205080304" pitchFamily="49" charset="-128"/>
              </a:rPr>
            </a:br>
            <a:r>
              <a:rPr lang="ru-RU" b="1" dirty="0">
                <a:solidFill>
                  <a:srgbClr val="000000"/>
                </a:solidFill>
                <a:latin typeface="Verdana" panose="020B0604030504040204" pitchFamily="34" charset="0"/>
                <a:ea typeface="MS Mincho" panose="02020609040205080304" pitchFamily="49" charset="-128"/>
              </a:rPr>
              <a:t>3.</a:t>
            </a:r>
            <a:r>
              <a:rPr lang="ru-RU" dirty="0">
                <a:latin typeface="Times New Roman" panose="02020603050405020304" pitchFamily="18" charset="0"/>
                <a:ea typeface="MS Mincho" panose="02020609040205080304" pitchFamily="49" charset="-128"/>
              </a:rPr>
              <a:t>   Переходите проезжую часть только на пешеходных переходах. </a:t>
            </a:r>
            <a:br>
              <a:rPr lang="ru-RU" dirty="0">
                <a:latin typeface="Times New Roman" panose="02020603050405020304" pitchFamily="18" charset="0"/>
                <a:ea typeface="MS Mincho" panose="02020609040205080304" pitchFamily="49" charset="-128"/>
              </a:rPr>
            </a:br>
            <a:r>
              <a:rPr lang="ru-RU" dirty="0">
                <a:latin typeface="Times New Roman" panose="02020603050405020304" pitchFamily="18" charset="0"/>
                <a:ea typeface="MS Mincho" panose="02020609040205080304" pitchFamily="49" charset="-128"/>
              </a:rPr>
              <a:t>Не обходите маршрутный транспорт спереди или сзади. Если поблизости нет пешеходного перехода, дождитесь, когда транспорт отъедет подальше, и переходите дорогу в том месте, где она хорошо просматривается в обе стороны.</a:t>
            </a:r>
            <a:br>
              <a:rPr lang="ru-RU" dirty="0">
                <a:latin typeface="Times New Roman" panose="02020603050405020304" pitchFamily="18" charset="0"/>
                <a:ea typeface="MS Mincho" panose="02020609040205080304" pitchFamily="49" charset="-128"/>
              </a:rPr>
            </a:br>
            <a:r>
              <a:rPr lang="ru-RU" b="1" dirty="0">
                <a:solidFill>
                  <a:srgbClr val="000000"/>
                </a:solidFill>
                <a:latin typeface="Verdana" panose="020B0604030504040204" pitchFamily="34" charset="0"/>
                <a:ea typeface="MS Mincho" panose="02020609040205080304" pitchFamily="49" charset="-128"/>
              </a:rPr>
              <a:t>4.</a:t>
            </a:r>
            <a:r>
              <a:rPr lang="ru-RU" dirty="0">
                <a:latin typeface="Times New Roman" panose="02020603050405020304" pitchFamily="18" charset="0"/>
                <a:ea typeface="MS Mincho" panose="02020609040205080304" pitchFamily="49" charset="-128"/>
              </a:rPr>
              <a:t>   При высадке из автобуса, трамвая, такси выходите первыми. В противном случае ребёнок может упасть или выбежать на проезжую часть дороги. </a:t>
            </a:r>
            <a:endParaRPr lang="ru-RU" dirty="0">
              <a:latin typeface="Times New Roman" panose="02020603050405020304" pitchFamily="18" charset="0"/>
              <a:ea typeface="MS Mincho" panose="02020609040205080304" pitchFamily="49" charset="-128"/>
            </a:endParaRPr>
          </a:p>
          <a:p>
            <a:pPr algn="ctr">
              <a:lnSpc>
                <a:spcPts val="1350"/>
              </a:lnSpc>
            </a:pPr>
            <a:endParaRPr lang="ru-RU" b="1" dirty="0" smtClean="0">
              <a:solidFill>
                <a:srgbClr val="000000"/>
              </a:solidFill>
              <a:latin typeface="Verdana" panose="020B0604030504040204" pitchFamily="34" charset="0"/>
            </a:endParaRPr>
          </a:p>
          <a:p>
            <a:pPr algn="ctr">
              <a:lnSpc>
                <a:spcPts val="1350"/>
              </a:lnSpc>
            </a:pPr>
            <a:endParaRPr lang="ru-RU" b="1" dirty="0">
              <a:solidFill>
                <a:srgbClr val="000000"/>
              </a:solidFill>
              <a:latin typeface="Verdana" panose="020B0604030504040204" pitchFamily="34" charset="0"/>
            </a:endParaRPr>
          </a:p>
          <a:p>
            <a:pPr algn="ctr">
              <a:lnSpc>
                <a:spcPts val="1350"/>
              </a:lnSpc>
            </a:pPr>
            <a:endParaRPr lang="ru-RU" b="1" dirty="0" smtClean="0">
              <a:solidFill>
                <a:srgbClr val="000000"/>
              </a:solidFill>
              <a:latin typeface="Verdana" panose="020B0604030504040204" pitchFamily="34" charset="0"/>
            </a:endParaRPr>
          </a:p>
          <a:p>
            <a:pPr algn="ctr">
              <a:lnSpc>
                <a:spcPts val="1350"/>
              </a:lnSpc>
            </a:pPr>
            <a:r>
              <a:rPr lang="ru-RU" b="1" dirty="0" smtClean="0">
                <a:solidFill>
                  <a:srgbClr val="000000"/>
                </a:solidFill>
                <a:latin typeface="Verdana" panose="020B0604030504040204" pitchFamily="34" charset="0"/>
              </a:rPr>
              <a:t>«</a:t>
            </a:r>
            <a:r>
              <a:rPr lang="ru-RU" b="1" dirty="0">
                <a:solidFill>
                  <a:srgbClr val="000000"/>
                </a:solidFill>
                <a:latin typeface="Verdana" panose="020B0604030504040204" pitchFamily="34" charset="0"/>
              </a:rPr>
              <a:t>Правила перевозки детей в автомобиле</a:t>
            </a:r>
            <a:r>
              <a:rPr lang="ru-RU" b="1" dirty="0" smtClean="0">
                <a:solidFill>
                  <a:srgbClr val="000000"/>
                </a:solidFill>
                <a:latin typeface="Verdana" panose="020B0604030504040204" pitchFamily="34" charset="0"/>
              </a:rPr>
              <a:t>».</a:t>
            </a:r>
            <a:endParaRPr lang="ru-RU" b="1" dirty="0" smtClean="0">
              <a:solidFill>
                <a:srgbClr val="000000"/>
              </a:solidFill>
              <a:latin typeface="Verdana" panose="020B0604030504040204" pitchFamily="34" charset="0"/>
            </a:endParaRPr>
          </a:p>
          <a:p>
            <a:pPr algn="ctr">
              <a:lnSpc>
                <a:spcPts val="1350"/>
              </a:lnSpc>
            </a:pPr>
            <a:endParaRPr lang="ru-RU" b="1" dirty="0">
              <a:latin typeface="Times New Roman" panose="02020603050405020304" pitchFamily="18" charset="0"/>
            </a:endParaRPr>
          </a:p>
          <a:p>
            <a:r>
              <a:rPr lang="ru-RU" b="1" dirty="0">
                <a:solidFill>
                  <a:srgbClr val="000000"/>
                </a:solidFill>
                <a:latin typeface="Verdana" panose="020B0604030504040204" pitchFamily="34" charset="0"/>
                <a:ea typeface="MS Mincho" panose="02020609040205080304" pitchFamily="49" charset="-128"/>
              </a:rPr>
              <a:t>1.</a:t>
            </a:r>
            <a:r>
              <a:rPr lang="ru-RU" dirty="0">
                <a:latin typeface="Times New Roman" panose="02020603050405020304" pitchFamily="18" charset="0"/>
                <a:ea typeface="MS Mincho" panose="02020609040205080304" pitchFamily="49" charset="-128"/>
              </a:rPr>
              <a:t>   Всегда пристёгивайтесь ремнями безопасности и объясняйте ребёнку, зачем это нужно делать.</a:t>
            </a:r>
            <a:br>
              <a:rPr lang="ru-RU" dirty="0">
                <a:latin typeface="Times New Roman" panose="02020603050405020304" pitchFamily="18" charset="0"/>
                <a:ea typeface="MS Mincho" panose="02020609040205080304" pitchFamily="49" charset="-128"/>
              </a:rPr>
            </a:br>
            <a:r>
              <a:rPr lang="ru-RU" dirty="0">
                <a:latin typeface="Times New Roman" panose="02020603050405020304" pitchFamily="18" charset="0"/>
                <a:ea typeface="MS Mincho" panose="02020609040205080304" pitchFamily="49" charset="-128"/>
              </a:rPr>
              <a:t>Если это правило автоматически выполняется Вами, что это будет способствовать формированию у ребёнка привычки пристёгиваться ремнём безопасности. Ремень безопасности для ребёнка иметь адаптер по его росту (чтобы ремень не был на уровне шеи).</a:t>
            </a:r>
            <a:br>
              <a:rPr lang="ru-RU" dirty="0">
                <a:latin typeface="Times New Roman" panose="02020603050405020304" pitchFamily="18" charset="0"/>
                <a:ea typeface="MS Mincho" panose="02020609040205080304" pitchFamily="49" charset="-128"/>
              </a:rPr>
            </a:br>
            <a:r>
              <a:rPr lang="ru-RU" b="1" dirty="0">
                <a:solidFill>
                  <a:srgbClr val="000000"/>
                </a:solidFill>
                <a:latin typeface="Verdana" panose="020B0604030504040204" pitchFamily="34" charset="0"/>
                <a:ea typeface="MS Mincho" panose="02020609040205080304" pitchFamily="49" charset="-128"/>
              </a:rPr>
              <a:t>2.</a:t>
            </a:r>
            <a:r>
              <a:rPr lang="ru-RU" dirty="0">
                <a:latin typeface="Times New Roman" panose="02020603050405020304" pitchFamily="18" charset="0"/>
                <a:ea typeface="MS Mincho" panose="02020609040205080304" pitchFamily="49" charset="-128"/>
              </a:rPr>
              <a:t>   Дети до 12 лет должны сидеть в специальном детском удерживающем устройстве (кресле) или занимать безопасные места в автомобиле: середину и правую часть заднего сиденья.</a:t>
            </a:r>
            <a:br>
              <a:rPr lang="ru-RU" dirty="0">
                <a:latin typeface="Times New Roman" panose="02020603050405020304" pitchFamily="18" charset="0"/>
                <a:ea typeface="MS Mincho" panose="02020609040205080304" pitchFamily="49" charset="-128"/>
              </a:rPr>
            </a:br>
            <a:r>
              <a:rPr lang="ru-RU" b="1" dirty="0">
                <a:solidFill>
                  <a:srgbClr val="000000"/>
                </a:solidFill>
                <a:latin typeface="Verdana" panose="020B0604030504040204" pitchFamily="34" charset="0"/>
                <a:ea typeface="MS Mincho" panose="02020609040205080304" pitchFamily="49" charset="-128"/>
              </a:rPr>
              <a:t>3.</a:t>
            </a:r>
            <a:r>
              <a:rPr lang="ru-RU" dirty="0">
                <a:latin typeface="Times New Roman" panose="02020603050405020304" pitchFamily="18" charset="0"/>
                <a:ea typeface="MS Mincho" panose="02020609040205080304" pitchFamily="49" charset="-128"/>
              </a:rPr>
              <a:t>   Учите ребёнка правильному выходу их автомобиля через правую дверь, которая находится сторону тротуара. </a:t>
            </a:r>
            <a:endParaRPr lang="ru-RU" dirty="0"/>
          </a:p>
        </p:txBody>
      </p:sp>
      <p:sp>
        <p:nvSpPr>
          <p:cNvPr id="3" name="Нижний колонтитул 2"/>
          <p:cNvSpPr>
            <a:spLocks noGrp="1"/>
          </p:cNvSpPr>
          <p:nvPr>
            <p:ph type="ftr" sz="quarter" idx="11"/>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out)">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79000">
              <a:srgbClr val="7030A0"/>
            </a:gs>
            <a:gs pos="67000">
              <a:schemeClr val="accent2">
                <a:lumMod val="95000"/>
                <a:lumOff val="5000"/>
                <a:alpha val="4000"/>
              </a:schemeClr>
            </a:gs>
            <a:gs pos="93000">
              <a:schemeClr val="accent2">
                <a:lumMod val="60000"/>
              </a:schemeClr>
            </a:gs>
          </a:gsLst>
          <a:path path="shape">
            <a:fillToRect l="50000" t="50000" r="50000" b="50000"/>
          </a:path>
        </a:gradFill>
        <a:effectLst/>
      </p:bgPr>
    </p:bg>
    <p:spTree>
      <p:nvGrpSpPr>
        <p:cNvPr id="1" name=""/>
        <p:cNvGrpSpPr/>
        <p:nvPr/>
      </p:nvGrpSpPr>
      <p:grpSpPr>
        <a:xfrm>
          <a:off x="0" y="0"/>
          <a:ext cx="0" cy="0"/>
          <a:chOff x="0" y="0"/>
          <a:chExt cx="0" cy="0"/>
        </a:xfrm>
      </p:grpSpPr>
      <p:pic>
        <p:nvPicPr>
          <p:cNvPr id="1026" name="Picture 2" descr="http://forum.auto35.ru/img/actions/flicker/flicker_3.jpg"/>
          <p:cNvPicPr>
            <a:picLocks noChangeAspect="1" noChangeArrowheads="1"/>
          </p:cNvPicPr>
          <p:nvPr/>
        </p:nvPicPr>
        <p:blipFill>
          <a:blip r:embed="rId1"/>
          <a:srcRect/>
          <a:stretch>
            <a:fillRect/>
          </a:stretch>
        </p:blipFill>
        <p:spPr bwMode="auto">
          <a:xfrm>
            <a:off x="2394418" y="1349649"/>
            <a:ext cx="7631661" cy="4521761"/>
          </a:xfrm>
          <a:prstGeom prst="rect">
            <a:avLst/>
          </a:prstGeom>
          <a:solidFill>
            <a:schemeClr val="accent4">
              <a:lumMod val="20000"/>
              <a:lumOff val="80000"/>
              <a:alpha val="59000"/>
            </a:schemeClr>
          </a:solidFill>
        </p:spPr>
      </p:pic>
      <p:sp>
        <p:nvSpPr>
          <p:cNvPr id="2" name="Нижний колонтитул 1"/>
          <p:cNvSpPr>
            <a:spLocks noGrp="1"/>
          </p:cNvSpPr>
          <p:nvPr>
            <p:ph type="ftr" sz="quarter" idx="11"/>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ox(out)">
                                      <p:cBhvr>
                                        <p:cTn id="7" dur="2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79000">
              <a:srgbClr val="7030A0"/>
            </a:gs>
            <a:gs pos="67000">
              <a:schemeClr val="accent2">
                <a:lumMod val="95000"/>
                <a:lumOff val="5000"/>
                <a:alpha val="4000"/>
              </a:schemeClr>
            </a:gs>
            <a:gs pos="93000">
              <a:schemeClr val="accent2">
                <a:lumMod val="6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2" name="Прямоугольник 1"/>
          <p:cNvSpPr/>
          <p:nvPr/>
        </p:nvSpPr>
        <p:spPr>
          <a:xfrm>
            <a:off x="1858684" y="1635841"/>
            <a:ext cx="8731306" cy="2021759"/>
          </a:xfrm>
          <a:prstGeom prst="rect">
            <a:avLst/>
          </a:prstGeom>
          <a:noFill/>
        </p:spPr>
        <p:txBody>
          <a:bodyPr wrap="none" lIns="91440" tIns="45720" rIns="91440" bIns="45720">
            <a:prstTxWarp prst="textDeflate">
              <a:avLst/>
            </a:prstTxWarp>
            <a:spAutoFit/>
          </a:bodyPr>
          <a:lstStyle/>
          <a:p>
            <a:pPr algn="ctr"/>
            <a:r>
              <a:rPr lang="ru-RU" sz="5400" b="1" cap="none" spc="0"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СПАСИБО ЗА ВНИМАНИЕ!</a:t>
            </a:r>
            <a:endParaRPr lang="ru-RU" sz="54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endParaRPr>
          </a:p>
        </p:txBody>
      </p:sp>
      <p:sp>
        <p:nvSpPr>
          <p:cNvPr id="3" name="Прямоугольник 2"/>
          <p:cNvSpPr/>
          <p:nvPr/>
        </p:nvSpPr>
        <p:spPr>
          <a:xfrm>
            <a:off x="1858684" y="4186990"/>
            <a:ext cx="8923811" cy="1588168"/>
          </a:xfrm>
          <a:prstGeom prst="rect">
            <a:avLst/>
          </a:prstGeom>
          <a:solidFill>
            <a:schemeClr val="bg1"/>
          </a:solidFill>
          <a:ln>
            <a:solidFill>
              <a:schemeClr val="bg1"/>
            </a:solidFill>
          </a:ln>
          <a:effectLst>
            <a:softEdge rad="419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dirty="0" smtClean="0">
                <a:solidFill>
                  <a:schemeClr val="tx1"/>
                </a:solidFill>
                <a:effectLst>
                  <a:glow rad="101600">
                    <a:schemeClr val="accent3">
                      <a:satMod val="175000"/>
                      <a:alpha val="40000"/>
                    </a:schemeClr>
                  </a:glow>
                </a:effectLst>
              </a:rPr>
              <a:t>Автор презентации: Боргоякова Е.Н.</a:t>
            </a:r>
            <a:endParaRPr lang="ru-RU" sz="2800" dirty="0" smtClean="0">
              <a:solidFill>
                <a:schemeClr val="tx1"/>
              </a:solidFill>
              <a:effectLst>
                <a:glow rad="101600">
                  <a:schemeClr val="accent3">
                    <a:satMod val="175000"/>
                    <a:alpha val="40000"/>
                  </a:schemeClr>
                </a:glow>
              </a:effectLst>
            </a:endParaRPr>
          </a:p>
          <a:p>
            <a:r>
              <a:rPr lang="ru-RU" sz="2800" dirty="0" smtClean="0">
                <a:solidFill>
                  <a:schemeClr val="tx1"/>
                </a:solidFill>
                <a:effectLst>
                  <a:glow rad="101600">
                    <a:schemeClr val="accent3">
                      <a:satMod val="175000"/>
                      <a:alpha val="40000"/>
                    </a:schemeClr>
                  </a:glow>
                </a:effectLst>
              </a:rPr>
              <a:t>воспитатель  группы № 1 «Чебурашка» </a:t>
            </a:r>
            <a:r>
              <a:rPr lang="ru-RU" dirty="0">
                <a:solidFill>
                  <a:schemeClr val="tx1"/>
                </a:solidFill>
                <a:effectLst>
                  <a:glow rad="101600">
                    <a:schemeClr val="accent3">
                      <a:satMod val="175000"/>
                      <a:alpha val="40000"/>
                    </a:schemeClr>
                  </a:glow>
                </a:effectLst>
              </a:rPr>
              <a:t>	 </a:t>
            </a:r>
            <a:r>
              <a:rPr lang="ru-RU" dirty="0" smtClean="0">
                <a:solidFill>
                  <a:schemeClr val="tx1"/>
                </a:solidFill>
                <a:effectLst>
                  <a:glow rad="101600">
                    <a:schemeClr val="accent3">
                      <a:satMod val="175000"/>
                      <a:alpha val="40000"/>
                    </a:schemeClr>
                  </a:glow>
                </a:effectLst>
              </a:rPr>
              <a:t>                     </a:t>
            </a:r>
            <a:endParaRPr lang="ru-RU" dirty="0">
              <a:solidFill>
                <a:schemeClr val="tx1"/>
              </a:solidFill>
              <a:effectLst>
                <a:glow rad="101600">
                  <a:schemeClr val="accent3">
                    <a:satMod val="175000"/>
                    <a:alpha val="40000"/>
                  </a:schemeClr>
                </a:glow>
              </a:effectLst>
            </a:endParaRPr>
          </a:p>
        </p:txBody>
      </p:sp>
      <p:sp>
        <p:nvSpPr>
          <p:cNvPr id="4" name="Нижний колонтитул 3"/>
          <p:cNvSpPr>
            <a:spLocks noGrp="1"/>
          </p:cNvSpPr>
          <p:nvPr>
            <p:ph type="ftr" sz="quarter" idx="11"/>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par>
                                <p:cTn id="8" presetID="21"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heel(8)">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40000"/>
                <a:lumOff val="60000"/>
              </a:schemeClr>
            </a:gs>
            <a:gs pos="82000">
              <a:schemeClr val="accent2">
                <a:lumMod val="95000"/>
                <a:lumOff val="5000"/>
                <a:alpha val="4000"/>
              </a:schemeClr>
            </a:gs>
            <a:gs pos="95000">
              <a:schemeClr val="accent2">
                <a:lumMod val="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1005839" y="640080"/>
            <a:ext cx="10469881" cy="5170646"/>
          </a:xfrm>
          <a:prstGeom prst="rect">
            <a:avLst/>
          </a:prstGeom>
        </p:spPr>
        <p:txBody>
          <a:bodyPr wrap="square">
            <a:spAutoFit/>
          </a:bodyPr>
          <a:lstStyle/>
          <a:p>
            <a:pPr algn="just">
              <a:lnSpc>
                <a:spcPct val="150000"/>
              </a:lnSpc>
            </a:pPr>
            <a:r>
              <a:rPr lang="ru-RU" sz="2000" b="0" i="0" dirty="0" smtClean="0">
                <a:effectLst/>
                <a:latin typeface="Times New Roman" panose="02020603050405020304" pitchFamily="18" charset="0"/>
                <a:cs typeface="Times New Roman" panose="02020603050405020304" pitchFamily="18" charset="0"/>
              </a:rPr>
              <a:t>Разработка различных методических материалов для дошкольных образовательных учреждений, в т. ч. по пропаганде безопасности дорожного движения, является одной из форм работы по профилактике детского дорожно-транспортного травматизма. Правовой основой, регламентирующей эту деятельность, являются:</a:t>
            </a:r>
            <a:endParaRPr lang="ru-RU" sz="2000" b="0" i="0" dirty="0" smtClean="0">
              <a:effectLst/>
              <a:latin typeface="Times New Roman" panose="02020603050405020304" pitchFamily="18" charset="0"/>
              <a:cs typeface="Times New Roman" panose="02020603050405020304" pitchFamily="18" charset="0"/>
            </a:endParaRPr>
          </a:p>
          <a:p>
            <a:pPr algn="just">
              <a:lnSpc>
                <a:spcPct val="150000"/>
              </a:lnSpc>
            </a:pPr>
            <a:r>
              <a:rPr lang="ru-RU" sz="2000" b="0" i="0" dirty="0" smtClean="0">
                <a:effectLst/>
                <a:latin typeface="Times New Roman" panose="02020603050405020304" pitchFamily="18" charset="0"/>
                <a:cs typeface="Times New Roman" panose="02020603050405020304" pitchFamily="18" charset="0"/>
              </a:rPr>
              <a:t>• Федеральный закон от 10.12.1995 № 196-ФЗ "О безопасности дорожного движения";</a:t>
            </a:r>
            <a:endParaRPr lang="ru-RU" sz="2000" b="0" i="0" dirty="0" smtClean="0">
              <a:effectLst/>
              <a:latin typeface="Times New Roman" panose="02020603050405020304" pitchFamily="18" charset="0"/>
              <a:cs typeface="Times New Roman" panose="02020603050405020304" pitchFamily="18" charset="0"/>
            </a:endParaRPr>
          </a:p>
          <a:p>
            <a:pPr algn="just">
              <a:lnSpc>
                <a:spcPct val="150000"/>
              </a:lnSpc>
            </a:pPr>
            <a:r>
              <a:rPr lang="ru-RU" sz="2000" b="0" i="0" dirty="0" smtClean="0">
                <a:effectLst/>
                <a:latin typeface="Times New Roman" panose="02020603050405020304" pitchFamily="18" charset="0"/>
                <a:cs typeface="Times New Roman" panose="02020603050405020304" pitchFamily="18" charset="0"/>
              </a:rPr>
              <a:t>• приказ Минобразования России от 22.08.1996 № 448 "Об утверждении документов по проведению аттестации и государственной аккредитации дошкольных образовательных учреждений" (вместе с Временными (примерными) требованиями к содержанию и методам воспитания и обучения, реализуемым в дошкольном образовательном учреждении в части формирования у детей, начиная с младшего дошкольного возраста, навыков безопасного поведения на улице) ;</a:t>
            </a:r>
            <a:endParaRPr lang="ru-RU" sz="2000" b="0" i="0" dirty="0">
              <a:effectLst/>
              <a:latin typeface="Times New Roman" panose="02020603050405020304" pitchFamily="18" charset="0"/>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1" nodeType="afterEffect">
                                  <p:stCondLst>
                                    <p:cond delay="100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alpha val="5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152399" y="200859"/>
            <a:ext cx="8821262" cy="1754326"/>
          </a:xfrm>
          <a:prstGeom prst="rect">
            <a:avLst/>
          </a:prstGeom>
          <a:ln w="57150">
            <a:solidFill>
              <a:srgbClr val="C00000"/>
            </a:solidFill>
          </a:ln>
        </p:spPr>
        <p:txBody>
          <a:bodyPr wrap="square">
            <a:spAutoFit/>
          </a:bodyPr>
          <a:lstStyle/>
          <a:p>
            <a:pPr indent="450215" algn="just">
              <a:spcAft>
                <a:spcPts val="0"/>
              </a:spcAft>
            </a:pPr>
            <a:r>
              <a:rPr lang="ru-RU" dirty="0" smtClean="0">
                <a:effectLst/>
                <a:latin typeface="Times New Roman" panose="02020603050405020304" pitchFamily="18" charset="0"/>
                <a:ea typeface="Times New Roman" panose="02020603050405020304" pitchFamily="18" charset="0"/>
              </a:rPr>
              <a:t>Дети – самая уязвимая категория участников дорожного движения. Максимально защитить их от возможной беды – обязанность родителей и воспитателей. Поэтому обучение безопасному поведению на улице нужно проводить уже в младшем возрасте. </a:t>
            </a:r>
            <a:endParaRPr lang="ru-RU" sz="1600" dirty="0" smtClean="0">
              <a:effectLst/>
              <a:latin typeface="Times New Roman" panose="02020603050405020304" pitchFamily="18" charset="0"/>
              <a:ea typeface="Times New Roman" panose="02020603050405020304" pitchFamily="18" charset="0"/>
            </a:endParaRPr>
          </a:p>
          <a:p>
            <a:pPr indent="450215" algn="just">
              <a:spcAft>
                <a:spcPts val="0"/>
              </a:spcAft>
            </a:pPr>
            <a:r>
              <a:rPr lang="ru-RU" dirty="0" smtClean="0">
                <a:effectLst/>
                <a:latin typeface="Times New Roman" panose="02020603050405020304" pitchFamily="18" charset="0"/>
                <a:ea typeface="Times New Roman" panose="02020603050405020304" pitchFamily="18" charset="0"/>
              </a:rPr>
              <a:t>Высокий уровень детского дорожно-транспортного травматизма во многом обусловлен недостатками в организации воспитания и обучения детей дошкольного возраста безопасному поведению на улице.</a:t>
            </a:r>
            <a:endParaRPr lang="ru-RU" sz="1600" dirty="0">
              <a:effectLst/>
              <a:latin typeface="Times New Roman" panose="02020603050405020304" pitchFamily="18" charset="0"/>
              <a:ea typeface="Times New Roman" panose="02020603050405020304" pitchFamily="18" charset="0"/>
            </a:endParaRPr>
          </a:p>
        </p:txBody>
      </p:sp>
      <p:sp>
        <p:nvSpPr>
          <p:cNvPr id="3" name="Прямоугольник 2"/>
          <p:cNvSpPr/>
          <p:nvPr/>
        </p:nvSpPr>
        <p:spPr>
          <a:xfrm>
            <a:off x="3276600" y="2235012"/>
            <a:ext cx="8641080" cy="2585323"/>
          </a:xfrm>
          <a:prstGeom prst="rect">
            <a:avLst/>
          </a:prstGeom>
          <a:ln w="57150">
            <a:solidFill>
              <a:srgbClr val="FFC000"/>
            </a:solidFill>
          </a:ln>
        </p:spPr>
        <p:txBody>
          <a:bodyPr wrap="square">
            <a:spAutoFit/>
          </a:bodyPr>
          <a:lstStyle/>
          <a:p>
            <a:pPr indent="450215" algn="just">
              <a:spcAft>
                <a:spcPts val="0"/>
              </a:spcAft>
            </a:pPr>
            <a:r>
              <a:rPr lang="ru-RU" dirty="0" smtClean="0">
                <a:effectLst/>
                <a:latin typeface="Times New Roman" panose="02020603050405020304" pitchFamily="18" charset="0"/>
                <a:ea typeface="Times New Roman" panose="02020603050405020304" pitchFamily="18" charset="0"/>
              </a:rPr>
              <a:t>Инновационный подход к организации дидактических занятий с дошкольниками по дорожной тематике состоит в одновременном решении следующих задач:</a:t>
            </a:r>
            <a:endParaRPr lang="ru-RU" sz="1600" dirty="0" smtClean="0">
              <a:effectLst/>
              <a:latin typeface="Times New Roman" panose="02020603050405020304" pitchFamily="18" charset="0"/>
              <a:ea typeface="Times New Roman" panose="02020603050405020304" pitchFamily="18" charset="0"/>
            </a:endParaRPr>
          </a:p>
          <a:p>
            <a:pPr indent="450215" algn="just">
              <a:spcAft>
                <a:spcPts val="0"/>
              </a:spcAft>
            </a:pPr>
            <a:r>
              <a:rPr lang="ru-RU" dirty="0" smtClean="0">
                <a:effectLst/>
                <a:latin typeface="Times New Roman" panose="02020603050405020304" pitchFamily="18" charset="0"/>
                <a:ea typeface="Times New Roman" panose="02020603050405020304" pitchFamily="18" charset="0"/>
              </a:rPr>
              <a:t>- развитие у детей познавательных процессов, необходимых им для правильной и безопасной ориентации на улице;</a:t>
            </a:r>
            <a:endParaRPr lang="ru-RU" sz="1600" dirty="0" smtClean="0">
              <a:effectLst/>
              <a:latin typeface="Times New Roman" panose="02020603050405020304" pitchFamily="18" charset="0"/>
              <a:ea typeface="Times New Roman" panose="02020603050405020304" pitchFamily="18" charset="0"/>
            </a:endParaRPr>
          </a:p>
          <a:p>
            <a:pPr indent="450215" algn="just">
              <a:spcAft>
                <a:spcPts val="0"/>
              </a:spcAft>
            </a:pPr>
            <a:r>
              <a:rPr lang="ru-RU" dirty="0" smtClean="0">
                <a:effectLst/>
                <a:latin typeface="Times New Roman" panose="02020603050405020304" pitchFamily="18" charset="0"/>
                <a:ea typeface="Times New Roman" panose="02020603050405020304" pitchFamily="18" charset="0"/>
              </a:rPr>
              <a:t>- обучение дошкольников дорожной лексике и включение их в самостоятельную творческую работу, позволяющую в процессе выполнения заданий изучать и осознавать опасность и безопасность конкретных действий на улицах и дорогах;</a:t>
            </a:r>
            <a:endParaRPr lang="ru-RU" sz="1600" dirty="0" smtClean="0">
              <a:effectLst/>
              <a:latin typeface="Times New Roman" panose="02020603050405020304" pitchFamily="18" charset="0"/>
              <a:ea typeface="Times New Roman" panose="02020603050405020304" pitchFamily="18" charset="0"/>
            </a:endParaRPr>
          </a:p>
          <a:p>
            <a:pPr indent="450215" algn="just">
              <a:spcAft>
                <a:spcPts val="0"/>
              </a:spcAft>
            </a:pPr>
            <a:r>
              <a:rPr lang="ru-RU" dirty="0" smtClean="0">
                <a:effectLst/>
                <a:latin typeface="Times New Roman" panose="02020603050405020304" pitchFamily="18" charset="0"/>
                <a:ea typeface="Times New Roman" panose="02020603050405020304" pitchFamily="18" charset="0"/>
              </a:rPr>
              <a:t>- формирование у детей навыков и устойчивых положительных привычек безопасного поведения на улице.</a:t>
            </a:r>
            <a:endParaRPr lang="ru-RU" sz="1600" dirty="0">
              <a:effectLst/>
              <a:latin typeface="Times New Roman" panose="02020603050405020304" pitchFamily="18" charset="0"/>
              <a:ea typeface="Times New Roman" panose="02020603050405020304" pitchFamily="18" charset="0"/>
            </a:endParaRPr>
          </a:p>
        </p:txBody>
      </p:sp>
      <p:sp>
        <p:nvSpPr>
          <p:cNvPr id="4" name="Прямоугольник 3"/>
          <p:cNvSpPr/>
          <p:nvPr/>
        </p:nvSpPr>
        <p:spPr>
          <a:xfrm>
            <a:off x="259080" y="5100161"/>
            <a:ext cx="11658600" cy="1200329"/>
          </a:xfrm>
          <a:prstGeom prst="rect">
            <a:avLst/>
          </a:prstGeom>
          <a:ln w="57150">
            <a:solidFill>
              <a:schemeClr val="accent1">
                <a:lumMod val="60000"/>
                <a:lumOff val="40000"/>
              </a:schemeClr>
            </a:solidFill>
          </a:ln>
        </p:spPr>
        <p:txBody>
          <a:bodyPr wrap="square">
            <a:spAutoFit/>
          </a:bodyPr>
          <a:lstStyle/>
          <a:p>
            <a:pPr indent="450215" algn="just">
              <a:spcAft>
                <a:spcPts val="0"/>
              </a:spcAft>
            </a:pPr>
            <a:r>
              <a:rPr lang="ru-RU" dirty="0" smtClean="0">
                <a:effectLst/>
                <a:latin typeface="Times New Roman" panose="02020603050405020304" pitchFamily="18" charset="0"/>
                <a:ea typeface="Times New Roman" panose="02020603050405020304" pitchFamily="18" charset="0"/>
              </a:rPr>
              <a:t>При переходе из одной возрастной группы в другую ребенок должен иметь определенные знания по основам безопасного поведения на улице. Начинать обучение необходимо уже с младшего дошкольного возраста, постепенно наращивая знания дошкольников таким образом, чтобы к школе они уже могли ориентироваться на улице и четко знали правила дорожного движения.</a:t>
            </a:r>
            <a:endParaRPr lang="ru-RU" sz="1600" dirty="0">
              <a:effectLst/>
              <a:latin typeface="Times New Roman" panose="02020603050405020304" pitchFamily="18" charset="0"/>
              <a:ea typeface="Times New Roman" panose="02020603050405020304" pitchFamily="18" charset="0"/>
            </a:endParaRPr>
          </a:p>
        </p:txBody>
      </p:sp>
      <p:pic>
        <p:nvPicPr>
          <p:cNvPr id="4098" name="Picture 2" descr="Шаблоны детских рисунков по правилам дорожного движения"/>
          <p:cNvPicPr>
            <a:picLocks noChangeAspect="1" noChangeArrowheads="1"/>
          </p:cNvPicPr>
          <p:nvPr/>
        </p:nvPicPr>
        <p:blipFill>
          <a:blip r:embed="rId1" cstate="email"/>
          <a:srcRect/>
          <a:stretch>
            <a:fillRect/>
          </a:stretch>
        </p:blipFill>
        <p:spPr bwMode="auto">
          <a:xfrm>
            <a:off x="9265920" y="200859"/>
            <a:ext cx="2651760" cy="1654929"/>
          </a:xfrm>
          <a:prstGeom prst="rect">
            <a:avLst/>
          </a:prstGeom>
          <a:noFill/>
          <a:ln w="57150">
            <a:solidFill>
              <a:schemeClr val="accent6">
                <a:lumMod val="75000"/>
              </a:schemeClr>
            </a:solidFill>
          </a:ln>
          <a:extLst>
            <a:ext uri="{909E8E84-426E-40DD-AFC4-6F175D3DCCD1}">
              <a14:hiddenFill xmlns:a14="http://schemas.microsoft.com/office/drawing/2010/main">
                <a:solidFill>
                  <a:srgbClr val="FFFFFF"/>
                </a:solidFill>
              </a14:hiddenFill>
            </a:ext>
          </a:extLst>
        </p:spPr>
      </p:pic>
      <p:pic>
        <p:nvPicPr>
          <p:cNvPr id="4102" name="Picture 6" descr="Завершился конкурс &quot;Безопасная дорога детства&quot;. - Кызыл-онлайн. Новости. Объявления. Афиша. Предприятия. Работа."/>
          <p:cNvPicPr>
            <a:picLocks noChangeAspect="1" noChangeArrowheads="1"/>
          </p:cNvPicPr>
          <p:nvPr/>
        </p:nvPicPr>
        <p:blipFill>
          <a:blip r:embed="rId2" cstate="email"/>
          <a:srcRect/>
          <a:stretch>
            <a:fillRect/>
          </a:stretch>
        </p:blipFill>
        <p:spPr bwMode="auto">
          <a:xfrm>
            <a:off x="670560" y="2235011"/>
            <a:ext cx="2204118" cy="2569824"/>
          </a:xfrm>
          <a:prstGeom prst="rect">
            <a:avLst/>
          </a:prstGeom>
          <a:noFill/>
          <a:ln w="57150">
            <a:solidFill>
              <a:schemeClr val="accent5">
                <a:lumMod val="75000"/>
              </a:schemeClr>
            </a:solidFill>
          </a:ln>
          <a:extLst>
            <a:ext uri="{909E8E84-426E-40DD-AFC4-6F175D3DCCD1}">
              <a14:hiddenFill xmlns:a14="http://schemas.microsoft.com/office/drawing/2010/main">
                <a:solidFill>
                  <a:srgbClr val="FFFFFF"/>
                </a:solidFill>
              </a14:hiddenFill>
            </a:ext>
          </a:extLst>
        </p:spPr>
      </p:pic>
      <p:sp>
        <p:nvSpPr>
          <p:cNvPr id="5" name="Нижний колонтитул 4"/>
          <p:cNvSpPr>
            <a:spLocks noGrp="1"/>
          </p:cNvSpPr>
          <p:nvPr>
            <p:ph type="ftr" sz="quarter" idx="11"/>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1000"/>
                                        <p:tgtEl>
                                          <p:spTgt spid="4098"/>
                                        </p:tgtEl>
                                      </p:cBhvr>
                                    </p:animEffect>
                                    <p:anim calcmode="lin" valueType="num">
                                      <p:cBhvr>
                                        <p:cTn id="13" dur="1000" fill="hold"/>
                                        <p:tgtEl>
                                          <p:spTgt spid="4098"/>
                                        </p:tgtEl>
                                        <p:attrNameLst>
                                          <p:attrName>ppt_x</p:attrName>
                                        </p:attrNameLst>
                                      </p:cBhvr>
                                      <p:tavLst>
                                        <p:tav tm="0">
                                          <p:val>
                                            <p:strVal val="#ppt_x"/>
                                          </p:val>
                                        </p:tav>
                                        <p:tav tm="100000">
                                          <p:val>
                                            <p:strVal val="#ppt_x"/>
                                          </p:val>
                                        </p:tav>
                                      </p:tavLst>
                                    </p:anim>
                                    <p:anim calcmode="lin" valueType="num">
                                      <p:cBhvr>
                                        <p:cTn id="14"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fade">
                                      <p:cBhvr>
                                        <p:cTn id="19" dur="1000"/>
                                        <p:tgtEl>
                                          <p:spTgt spid="3"/>
                                        </p:tgtEl>
                                      </p:cBhvr>
                                    </p:animEffect>
                                    <p:anim calcmode="lin" valueType="num">
                                      <p:cBhvr>
                                        <p:cTn id="20" dur="1000" fill="hold"/>
                                        <p:tgtEl>
                                          <p:spTgt spid="3"/>
                                        </p:tgtEl>
                                        <p:attrNameLst>
                                          <p:attrName>ppt_x</p:attrName>
                                        </p:attrNameLst>
                                      </p:cBhvr>
                                      <p:tavLst>
                                        <p:tav tm="0">
                                          <p:val>
                                            <p:strVal val="#ppt_x"/>
                                          </p:val>
                                        </p:tav>
                                        <p:tav tm="100000">
                                          <p:val>
                                            <p:strVal val="#ppt_x"/>
                                          </p:val>
                                        </p:tav>
                                      </p:tavLst>
                                    </p:anim>
                                    <p:anim calcmode="lin" valueType="num">
                                      <p:cBhvr>
                                        <p:cTn id="21" dur="1000" fill="hold"/>
                                        <p:tgtEl>
                                          <p:spTgt spid="3"/>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4102"/>
                                        </p:tgtEl>
                                        <p:attrNameLst>
                                          <p:attrName>style.visibility</p:attrName>
                                        </p:attrNameLst>
                                      </p:cBhvr>
                                      <p:to>
                                        <p:strVal val="visible"/>
                                      </p:to>
                                    </p:set>
                                    <p:animEffect transition="in" filter="fade">
                                      <p:cBhvr>
                                        <p:cTn id="24" dur="1000"/>
                                        <p:tgtEl>
                                          <p:spTgt spid="4102"/>
                                        </p:tgtEl>
                                      </p:cBhvr>
                                    </p:animEffect>
                                    <p:anim calcmode="lin" valueType="num">
                                      <p:cBhvr>
                                        <p:cTn id="25" dur="1000" fill="hold"/>
                                        <p:tgtEl>
                                          <p:spTgt spid="4102"/>
                                        </p:tgtEl>
                                        <p:attrNameLst>
                                          <p:attrName>ppt_x</p:attrName>
                                        </p:attrNameLst>
                                      </p:cBhvr>
                                      <p:tavLst>
                                        <p:tav tm="0">
                                          <p:val>
                                            <p:strVal val="#ppt_x"/>
                                          </p:val>
                                        </p:tav>
                                        <p:tav tm="100000">
                                          <p:val>
                                            <p:strVal val="#ppt_x"/>
                                          </p:val>
                                        </p:tav>
                                      </p:tavLst>
                                    </p:anim>
                                    <p:anim calcmode="lin" valueType="num">
                                      <p:cBhvr>
                                        <p:cTn id="26" dur="1000" fill="hold"/>
                                        <p:tgtEl>
                                          <p:spTgt spid="4102"/>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1000"/>
                                        <p:tgtEl>
                                          <p:spTgt spid="4"/>
                                        </p:tgtEl>
                                      </p:cBhvr>
                                    </p:animEffect>
                                    <p:anim calcmode="lin" valueType="num">
                                      <p:cBhvr>
                                        <p:cTn id="32" dur="1000" fill="hold"/>
                                        <p:tgtEl>
                                          <p:spTgt spid="4"/>
                                        </p:tgtEl>
                                        <p:attrNameLst>
                                          <p:attrName>ppt_x</p:attrName>
                                        </p:attrNameLst>
                                      </p:cBhvr>
                                      <p:tavLst>
                                        <p:tav tm="0">
                                          <p:val>
                                            <p:strVal val="#ppt_x"/>
                                          </p:val>
                                        </p:tav>
                                        <p:tav tm="100000">
                                          <p:val>
                                            <p:strVal val="#ppt_x"/>
                                          </p:val>
                                        </p:tav>
                                      </p:tavLst>
                                    </p:anim>
                                    <p:anim calcmode="lin" valueType="num">
                                      <p:cBhvr>
                                        <p:cTn id="3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87000">
              <a:schemeClr val="accent2">
                <a:lumMod val="40000"/>
                <a:lumOff val="60000"/>
              </a:schemeClr>
            </a:gs>
            <a:gs pos="93000">
              <a:schemeClr val="accent2">
                <a:lumMod val="95000"/>
                <a:lumOff val="5000"/>
                <a:alpha val="4000"/>
              </a:schemeClr>
            </a:gs>
            <a:gs pos="100000">
              <a:schemeClr val="accent2">
                <a:lumMod val="60000"/>
              </a:schemeClr>
            </a:gs>
          </a:gsLst>
          <a:path path="shape">
            <a:fillToRect l="50000" t="50000" r="50000" b="50000"/>
          </a:path>
        </a:gradFill>
        <a:effectLst/>
      </p:bgPr>
    </p:bg>
    <p:spTree>
      <p:nvGrpSpPr>
        <p:cNvPr id="1" name=""/>
        <p:cNvGrpSpPr/>
        <p:nvPr/>
      </p:nvGrpSpPr>
      <p:grpSpPr>
        <a:xfrm>
          <a:off x="0" y="0"/>
          <a:ext cx="0" cy="0"/>
          <a:chOff x="0" y="0"/>
          <a:chExt cx="0" cy="0"/>
        </a:xfrm>
      </p:grpSpPr>
      <p:sp>
        <p:nvSpPr>
          <p:cNvPr id="2" name="Прямоугольник 1"/>
          <p:cNvSpPr/>
          <p:nvPr/>
        </p:nvSpPr>
        <p:spPr>
          <a:xfrm>
            <a:off x="495300" y="258663"/>
            <a:ext cx="11201400" cy="6463308"/>
          </a:xfrm>
          <a:prstGeom prst="rect">
            <a:avLst/>
          </a:prstGeom>
        </p:spPr>
        <p:txBody>
          <a:bodyPr wrap="square">
            <a:spAutoFit/>
          </a:bodyPr>
          <a:lstStyle/>
          <a:p>
            <a:pPr algn="ctr"/>
            <a:r>
              <a:rPr lang="ru-RU" b="1" i="0" u="sng" dirty="0" smtClean="0">
                <a:solidFill>
                  <a:srgbClr val="C00000"/>
                </a:solidFill>
                <a:effectLst/>
                <a:latin typeface="Verdana" panose="020B0604030504040204" pitchFamily="34" charset="0"/>
              </a:rPr>
              <a:t>Что должен знать воспитатель о ПДД </a:t>
            </a:r>
            <a:br>
              <a:rPr lang="ru-RU" b="1" i="0" u="sng" dirty="0" smtClean="0">
                <a:solidFill>
                  <a:srgbClr val="000000"/>
                </a:solidFill>
                <a:effectLst/>
                <a:latin typeface="Verdana" panose="020B0604030504040204" pitchFamily="34" charset="0"/>
              </a:rPr>
            </a:br>
            <a:br>
              <a:rPr lang="ru-RU" b="0" i="0" u="sng" dirty="0" smtClean="0">
                <a:solidFill>
                  <a:srgbClr val="000000"/>
                </a:solidFill>
                <a:effectLst/>
                <a:latin typeface="Verdana" panose="020B0604030504040204" pitchFamily="34" charset="0"/>
              </a:rPr>
            </a:br>
            <a:r>
              <a:rPr lang="ru-RU" sz="1400" b="0" i="0" dirty="0" smtClean="0">
                <a:solidFill>
                  <a:srgbClr val="000000"/>
                </a:solidFill>
                <a:effectLst/>
                <a:latin typeface="Verdana" panose="020B0604030504040204" pitchFamily="34" charset="0"/>
              </a:rPr>
              <a:t>Каждый воспитатель должен хорошо знать правила дорожного движения, для того, чтобы вести воспитательную работу с детьми и родителями, обеспечивать безопасность воспитанников.</a:t>
            </a:r>
            <a:endParaRPr lang="ru-RU" sz="1400" b="0" i="0" dirty="0" smtClean="0">
              <a:solidFill>
                <a:srgbClr val="000000"/>
              </a:solidFill>
              <a:effectLst/>
              <a:latin typeface="Verdana" panose="020B0604030504040204" pitchFamily="34" charset="0"/>
            </a:endParaRPr>
          </a:p>
          <a:p>
            <a:pPr algn="just"/>
            <a:endParaRPr lang="ru-RU" sz="1400" b="0" i="0" dirty="0" smtClean="0">
              <a:solidFill>
                <a:srgbClr val="000000"/>
              </a:solidFill>
              <a:effectLst/>
              <a:latin typeface="Verdana" panose="020B0604030504040204" pitchFamily="34" charset="0"/>
            </a:endParaRPr>
          </a:p>
          <a:p>
            <a:pPr algn="just"/>
            <a:r>
              <a:rPr lang="ru-RU" sz="1400" b="0" i="0" dirty="0" smtClean="0">
                <a:solidFill>
                  <a:srgbClr val="000000"/>
                </a:solidFill>
                <a:effectLst/>
                <a:latin typeface="Verdana" panose="020B0604030504040204" pitchFamily="34" charset="0"/>
              </a:rPr>
              <a:t>1. Пешеходам разрешается ходить только по тротуарам, придерживаясь правой стороны;</a:t>
            </a:r>
            <a:endParaRPr lang="ru-RU" sz="1400" b="0" i="0" dirty="0" smtClean="0">
              <a:solidFill>
                <a:srgbClr val="000000"/>
              </a:solidFill>
              <a:effectLst/>
              <a:latin typeface="Verdana" panose="020B0604030504040204" pitchFamily="34" charset="0"/>
            </a:endParaRPr>
          </a:p>
          <a:p>
            <a:pPr algn="just"/>
            <a:endParaRPr lang="ru-RU" sz="1400" b="0" i="0" dirty="0" smtClean="0">
              <a:solidFill>
                <a:srgbClr val="000000"/>
              </a:solidFill>
              <a:effectLst/>
              <a:latin typeface="Verdana" panose="020B0604030504040204" pitchFamily="34" charset="0"/>
            </a:endParaRPr>
          </a:p>
          <a:p>
            <a:pPr algn="just"/>
            <a:r>
              <a:rPr lang="ru-RU" sz="1400" b="0" i="0" dirty="0" smtClean="0">
                <a:solidFill>
                  <a:srgbClr val="000000"/>
                </a:solidFill>
                <a:effectLst/>
                <a:latin typeface="Verdana" panose="020B0604030504040204" pitchFamily="34" charset="0"/>
              </a:rPr>
              <a:t>2. Там, где нет тротуаров, нужно ходить по краю проезжей части, по левому краю дороги, навстречу движению, чтобы видеть движущийся транспорт и вовремя отойти в сторону;</a:t>
            </a:r>
            <a:endParaRPr lang="ru-RU" sz="1400" b="0" i="0" dirty="0" smtClean="0">
              <a:solidFill>
                <a:srgbClr val="000000"/>
              </a:solidFill>
              <a:effectLst/>
              <a:latin typeface="Verdana" panose="020B0604030504040204" pitchFamily="34" charset="0"/>
            </a:endParaRPr>
          </a:p>
          <a:p>
            <a:pPr algn="just"/>
            <a:endParaRPr lang="ru-RU" sz="1400" b="0" i="0" dirty="0" smtClean="0">
              <a:solidFill>
                <a:srgbClr val="000000"/>
              </a:solidFill>
              <a:effectLst/>
              <a:latin typeface="Verdana" panose="020B0604030504040204" pitchFamily="34" charset="0"/>
            </a:endParaRPr>
          </a:p>
          <a:p>
            <a:pPr algn="just"/>
            <a:r>
              <a:rPr lang="ru-RU" sz="1400" b="0" i="0" dirty="0" smtClean="0">
                <a:solidFill>
                  <a:srgbClr val="000000"/>
                </a:solidFill>
                <a:effectLst/>
                <a:latin typeface="Verdana" panose="020B0604030504040204" pitchFamily="34" charset="0"/>
              </a:rPr>
              <a:t>3. Пешеходы обязаны переходить улицу только шагом по пешеходным переходам, с обозначенными линиями или указателем «пешеходный переход», а не на перекрёстках с необозначенными переходами – по линии тротуара;</a:t>
            </a:r>
            <a:endParaRPr lang="ru-RU" sz="1400" b="0" i="0" dirty="0" smtClean="0">
              <a:solidFill>
                <a:srgbClr val="000000"/>
              </a:solidFill>
              <a:effectLst/>
              <a:latin typeface="Verdana" panose="020B0604030504040204" pitchFamily="34" charset="0"/>
            </a:endParaRPr>
          </a:p>
          <a:p>
            <a:pPr algn="just"/>
            <a:endParaRPr lang="ru-RU" sz="1400" b="0" i="0" dirty="0" smtClean="0">
              <a:solidFill>
                <a:srgbClr val="000000"/>
              </a:solidFill>
              <a:effectLst/>
              <a:latin typeface="Verdana" panose="020B0604030504040204" pitchFamily="34" charset="0"/>
            </a:endParaRPr>
          </a:p>
          <a:p>
            <a:pPr algn="just"/>
            <a:r>
              <a:rPr lang="ru-RU" sz="1400" b="0" i="0" dirty="0" smtClean="0">
                <a:solidFill>
                  <a:srgbClr val="000000"/>
                </a:solidFill>
                <a:effectLst/>
                <a:latin typeface="Verdana" panose="020B0604030504040204" pitchFamily="34" charset="0"/>
              </a:rPr>
              <a:t>4. Прежде чем сойти на проезжую часть при двустороннем движении, необходимо убедиться в полной безопасности;</a:t>
            </a:r>
            <a:endParaRPr lang="ru-RU" sz="1400" b="0" i="0" dirty="0" smtClean="0">
              <a:solidFill>
                <a:srgbClr val="000000"/>
              </a:solidFill>
              <a:effectLst/>
              <a:latin typeface="Verdana" panose="020B0604030504040204" pitchFamily="34" charset="0"/>
            </a:endParaRPr>
          </a:p>
          <a:p>
            <a:pPr algn="just"/>
            <a:endParaRPr lang="ru-RU" sz="1400" b="0" i="0" dirty="0" smtClean="0">
              <a:solidFill>
                <a:srgbClr val="000000"/>
              </a:solidFill>
              <a:effectLst/>
              <a:latin typeface="Verdana" panose="020B0604030504040204" pitchFamily="34" charset="0"/>
            </a:endParaRPr>
          </a:p>
          <a:p>
            <a:pPr algn="just"/>
            <a:r>
              <a:rPr lang="ru-RU" sz="1400" b="0" i="0" dirty="0" smtClean="0">
                <a:solidFill>
                  <a:srgbClr val="000000"/>
                </a:solidFill>
                <a:effectLst/>
                <a:latin typeface="Verdana" panose="020B0604030504040204" pitchFamily="34" charset="0"/>
              </a:rPr>
              <a:t>5. Запрещается пересекать путь движущимся транспортным средствам, выходить из-за транспорта на проезжую часть;</a:t>
            </a:r>
            <a:endParaRPr lang="ru-RU" sz="1400" b="0" i="0" dirty="0" smtClean="0">
              <a:solidFill>
                <a:srgbClr val="000000"/>
              </a:solidFill>
              <a:effectLst/>
              <a:latin typeface="Verdana" panose="020B0604030504040204" pitchFamily="34" charset="0"/>
            </a:endParaRPr>
          </a:p>
          <a:p>
            <a:pPr algn="just"/>
            <a:r>
              <a:rPr lang="ru-RU" sz="1400" b="0" i="0" dirty="0" smtClean="0">
                <a:solidFill>
                  <a:srgbClr val="000000"/>
                </a:solidFill>
                <a:effectLst/>
                <a:latin typeface="Verdana" panose="020B0604030504040204" pitchFamily="34" charset="0"/>
              </a:rPr>
              <a:t>6. В местах перехода, где движение регулируется, пешеходы должны переходить улицу только при зелёном сигнале светофора или разрешающем жесте регулировщика (когда он повернулся к нам боком);</a:t>
            </a:r>
            <a:endParaRPr lang="ru-RU" sz="1400" b="0" i="0" dirty="0" smtClean="0">
              <a:solidFill>
                <a:srgbClr val="000000"/>
              </a:solidFill>
              <a:effectLst/>
              <a:latin typeface="Verdana" panose="020B0604030504040204" pitchFamily="34" charset="0"/>
            </a:endParaRPr>
          </a:p>
          <a:p>
            <a:pPr algn="just"/>
            <a:endParaRPr lang="ru-RU" sz="1400" b="0" i="0" dirty="0" smtClean="0">
              <a:solidFill>
                <a:srgbClr val="000000"/>
              </a:solidFill>
              <a:effectLst/>
              <a:latin typeface="Verdana" panose="020B0604030504040204" pitchFamily="34" charset="0"/>
            </a:endParaRPr>
          </a:p>
          <a:p>
            <a:pPr algn="just"/>
            <a:r>
              <a:rPr lang="ru-RU" sz="1400" b="0" i="0" dirty="0" smtClean="0">
                <a:solidFill>
                  <a:srgbClr val="000000"/>
                </a:solidFill>
                <a:effectLst/>
                <a:latin typeface="Verdana" panose="020B0604030504040204" pitchFamily="34" charset="0"/>
              </a:rPr>
              <a:t>7. В местах, где переходы не обозначены и где движение не регулируется, пешеходы должны во всех случаях пропускать приближающийся транспорт. Запрещается переходить улицу около кругового или крутого поворота;</a:t>
            </a:r>
            <a:endParaRPr lang="ru-RU" sz="1400" b="0" i="0" dirty="0" smtClean="0">
              <a:solidFill>
                <a:srgbClr val="000000"/>
              </a:solidFill>
              <a:effectLst/>
              <a:latin typeface="Verdana" panose="020B0604030504040204" pitchFamily="34" charset="0"/>
            </a:endParaRPr>
          </a:p>
          <a:p>
            <a:pPr algn="just"/>
            <a:endParaRPr lang="ru-RU" sz="1400" b="0" i="0" dirty="0" smtClean="0">
              <a:solidFill>
                <a:srgbClr val="000000"/>
              </a:solidFill>
              <a:effectLst/>
              <a:latin typeface="Verdana" panose="020B0604030504040204" pitchFamily="34" charset="0"/>
            </a:endParaRPr>
          </a:p>
          <a:p>
            <a:pPr algn="just"/>
            <a:r>
              <a:rPr lang="ru-RU" sz="1400" b="0" i="0" dirty="0" smtClean="0">
                <a:solidFill>
                  <a:srgbClr val="000000"/>
                </a:solidFill>
                <a:effectLst/>
                <a:latin typeface="Verdana" panose="020B0604030504040204" pitchFamily="34" charset="0"/>
              </a:rPr>
              <a:t>8. Группы детей разрешается водить только по тротуару, не более чем в два ряда (дети идут, взявшись за руки). Впереди и позади колонны должны находиться сопровождающие с красными флажками; </a:t>
            </a:r>
            <a:endParaRPr lang="ru-RU" sz="1400" b="0" i="0" dirty="0" smtClean="0">
              <a:solidFill>
                <a:srgbClr val="000000"/>
              </a:solidFill>
              <a:effectLst/>
              <a:latin typeface="Verdana" panose="020B0604030504040204" pitchFamily="34" charset="0"/>
            </a:endParaRPr>
          </a:p>
          <a:p>
            <a:pPr algn="just"/>
            <a:endParaRPr lang="ru-RU" sz="1400" dirty="0">
              <a:solidFill>
                <a:srgbClr val="000000"/>
              </a:solidFill>
              <a:latin typeface="Verdana" panose="020B0604030504040204" pitchFamily="34" charset="0"/>
            </a:endParaRPr>
          </a:p>
          <a:p>
            <a:pPr algn="just"/>
            <a:r>
              <a:rPr lang="ru-RU" sz="1400" b="0" i="0" dirty="0" smtClean="0">
                <a:solidFill>
                  <a:srgbClr val="000000"/>
                </a:solidFill>
                <a:effectLst/>
                <a:latin typeface="Verdana" panose="020B0604030504040204" pitchFamily="34" charset="0"/>
              </a:rPr>
              <a:t>9. Перевозить детей разрешается только в автобусах, двери и окна которых должны быть закрыты. На лобовом стекле иметь опознавательный знак «Дети».</a:t>
            </a:r>
            <a:endParaRPr lang="ru-RU" sz="1400" b="0" i="0" dirty="0">
              <a:solidFill>
                <a:srgbClr val="000000"/>
              </a:solidFill>
              <a:effectLst/>
              <a:latin typeface="Verdana" panose="020B060403050404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alpha val="67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0" y="131745"/>
            <a:ext cx="12390120" cy="3831818"/>
          </a:xfrm>
          <a:prstGeom prst="rect">
            <a:avLst/>
          </a:prstGeom>
        </p:spPr>
        <p:txBody>
          <a:bodyPr wrap="square">
            <a:spAutoFit/>
          </a:bodyPr>
          <a:lstStyle/>
          <a:p>
            <a:r>
              <a:rPr lang="ru-RU" b="0" i="0" dirty="0" smtClean="0">
                <a:solidFill>
                  <a:srgbClr val="000000"/>
                </a:solidFill>
                <a:effectLst/>
                <a:latin typeface="Verdana" panose="020B0604030504040204" pitchFamily="34" charset="0"/>
              </a:rPr>
              <a:t>  </a:t>
            </a:r>
            <a:r>
              <a:rPr lang="ru-RU" b="1" u="sng" dirty="0">
                <a:solidFill>
                  <a:srgbClr val="000000"/>
                </a:solidFill>
                <a:cs typeface="Times New Roman" panose="02020603050405020304" pitchFamily="18" charset="0"/>
              </a:rPr>
              <a:t>В</a:t>
            </a:r>
            <a:r>
              <a:rPr lang="ru-RU" b="1" i="0" u="sng" dirty="0" smtClean="0">
                <a:solidFill>
                  <a:srgbClr val="000000"/>
                </a:solidFill>
                <a:effectLst/>
                <a:cs typeface="Times New Roman" panose="02020603050405020304" pitchFamily="18" charset="0"/>
              </a:rPr>
              <a:t> первой младшей группе дети</a:t>
            </a:r>
            <a:r>
              <a:rPr lang="ru-RU" b="1" i="0" dirty="0" smtClean="0">
                <a:solidFill>
                  <a:srgbClr val="000000"/>
                </a:solidFill>
                <a:effectLst/>
                <a:cs typeface="Times New Roman" panose="02020603050405020304" pitchFamily="18" charset="0"/>
              </a:rPr>
              <a:t> </a:t>
            </a:r>
            <a:r>
              <a:rPr lang="ru-RU" b="0" i="0" dirty="0" smtClean="0">
                <a:solidFill>
                  <a:srgbClr val="000000"/>
                </a:solidFill>
                <a:effectLst/>
                <a:cs typeface="Times New Roman" panose="02020603050405020304" pitchFamily="18" charset="0"/>
              </a:rPr>
              <a:t>знакомятся с  транспортными средствами: грузовым и легковым автомобилями, общественным транспортом. Определяют, из каких частей состоят машины. Обучаться различать красный и зелёный цвета.</a:t>
            </a:r>
            <a:endParaRPr lang="ru-RU" b="0" i="0" dirty="0" smtClean="0">
              <a:solidFill>
                <a:srgbClr val="000000"/>
              </a:solidFill>
              <a:effectLst/>
              <a:cs typeface="Times New Roman" panose="02020603050405020304" pitchFamily="18" charset="0"/>
            </a:endParaRPr>
          </a:p>
          <a:p>
            <a:r>
              <a:rPr lang="ru-RU" b="0" i="0" dirty="0" smtClean="0">
                <a:solidFill>
                  <a:srgbClr val="000000"/>
                </a:solidFill>
                <a:effectLst/>
                <a:cs typeface="Times New Roman" panose="02020603050405020304" pitchFamily="18" charset="0"/>
              </a:rPr>
              <a:t>Следовательно, </a:t>
            </a:r>
            <a:r>
              <a:rPr lang="ru-RU" b="0" i="0" u="sng" dirty="0" smtClean="0">
                <a:solidFill>
                  <a:srgbClr val="000000"/>
                </a:solidFill>
                <a:effectLst/>
                <a:cs typeface="Times New Roman" panose="02020603050405020304" pitchFamily="18" charset="0"/>
              </a:rPr>
              <a:t>в игровом уголке должны быть:</a:t>
            </a:r>
            <a:endParaRPr lang="ru-RU" b="0" i="0" dirty="0" smtClean="0">
              <a:solidFill>
                <a:srgbClr val="000000"/>
              </a:solidFill>
              <a:effectLst/>
              <a:cs typeface="Times New Roman" panose="02020603050405020304" pitchFamily="18" charset="0"/>
            </a:endParaRPr>
          </a:p>
          <a:p>
            <a:r>
              <a:rPr lang="ru-RU" b="0" i="0" dirty="0" smtClean="0">
                <a:solidFill>
                  <a:srgbClr val="000000"/>
                </a:solidFill>
                <a:effectLst/>
                <a:cs typeface="Times New Roman" panose="02020603050405020304" pitchFamily="18" charset="0"/>
              </a:rPr>
              <a:t>Набор транспортных средств</a:t>
            </a:r>
            <a:endParaRPr lang="ru-RU" b="0" i="0" dirty="0" smtClean="0">
              <a:solidFill>
                <a:srgbClr val="000000"/>
              </a:solidFill>
              <a:effectLst/>
              <a:cs typeface="Times New Roman" panose="02020603050405020304" pitchFamily="18" charset="0"/>
            </a:endParaRPr>
          </a:p>
          <a:p>
            <a:r>
              <a:rPr lang="ru-RU" b="0" i="0" dirty="0" smtClean="0">
                <a:solidFill>
                  <a:srgbClr val="000000"/>
                </a:solidFill>
                <a:effectLst/>
                <a:cs typeface="Times New Roman" panose="02020603050405020304" pitchFamily="18" charset="0"/>
              </a:rPr>
              <a:t>Иллюстрации с изображением транспортных средств</a:t>
            </a:r>
            <a:endParaRPr lang="ru-RU" b="0" i="0" dirty="0" smtClean="0">
              <a:solidFill>
                <a:srgbClr val="000000"/>
              </a:solidFill>
              <a:effectLst/>
              <a:cs typeface="Times New Roman" panose="02020603050405020304" pitchFamily="18" charset="0"/>
            </a:endParaRPr>
          </a:p>
          <a:p>
            <a:r>
              <a:rPr lang="ru-RU" b="0" i="0" dirty="0" smtClean="0">
                <a:solidFill>
                  <a:srgbClr val="000000"/>
                </a:solidFill>
                <a:effectLst/>
                <a:cs typeface="Times New Roman" panose="02020603050405020304" pitchFamily="18" charset="0"/>
              </a:rPr>
              <a:t>Кружки красного и зелёного цвета, макет пешеходного светофора.</a:t>
            </a:r>
            <a:endParaRPr lang="ru-RU" b="0" i="0" dirty="0" smtClean="0">
              <a:solidFill>
                <a:srgbClr val="000000"/>
              </a:solidFill>
              <a:effectLst/>
              <a:cs typeface="Times New Roman" panose="02020603050405020304" pitchFamily="18" charset="0"/>
            </a:endParaRPr>
          </a:p>
          <a:p>
            <a:r>
              <a:rPr lang="ru-RU" b="0" i="0" dirty="0" smtClean="0">
                <a:solidFill>
                  <a:srgbClr val="000000"/>
                </a:solidFill>
                <a:effectLst/>
                <a:cs typeface="Times New Roman" panose="02020603050405020304" pitchFamily="18" charset="0"/>
              </a:rPr>
              <a:t>Атрибуты к сюжетно-ролевой игре «Транспорт» (разноцветные рули, шапочки разных видов машин, нагрудные знаки, жилеты с изображением того или иного вида транспорта и т.д.)</a:t>
            </a:r>
            <a:endParaRPr lang="ru-RU" b="0" i="0" dirty="0" smtClean="0">
              <a:solidFill>
                <a:srgbClr val="000000"/>
              </a:solidFill>
              <a:effectLst/>
              <a:cs typeface="Times New Roman" panose="02020603050405020304" pitchFamily="18" charset="0"/>
            </a:endParaRPr>
          </a:p>
          <a:p>
            <a:r>
              <a:rPr lang="ru-RU" dirty="0" smtClean="0"/>
              <a:t> </a:t>
            </a:r>
            <a:r>
              <a:rPr lang="ru-RU" dirty="0"/>
              <a:t>Атрибуты для игры в гараж - различные машины, набор инструментов (гаечный ключ, молоточек, отвёртки, насос, шланг</a:t>
            </a:r>
            <a:r>
              <a:rPr lang="ru-RU" dirty="0" smtClean="0"/>
              <a:t>).</a:t>
            </a:r>
            <a:endParaRPr lang="ru-RU" dirty="0" smtClean="0"/>
          </a:p>
          <a:p>
            <a:r>
              <a:rPr lang="ru-RU" dirty="0" smtClean="0"/>
              <a:t> </a:t>
            </a:r>
            <a:r>
              <a:rPr lang="ru-RU" dirty="0"/>
              <a:t>Атрибуты для игры «Водитель и автомобиль», «Автомобили и светофоры</a:t>
            </a:r>
            <a:r>
              <a:rPr lang="ru-RU" dirty="0" smtClean="0"/>
              <a:t>».</a:t>
            </a:r>
            <a:endParaRPr lang="ru-RU" dirty="0" smtClean="0"/>
          </a:p>
          <a:p>
            <a:r>
              <a:rPr lang="ru-RU" dirty="0" smtClean="0">
                <a:ea typeface="Times New Roman" panose="02020603050405020304" pitchFamily="18" charset="0"/>
              </a:rPr>
              <a:t> </a:t>
            </a:r>
            <a:r>
              <a:rPr lang="ru-RU" dirty="0">
                <a:ea typeface="Times New Roman" panose="02020603050405020304" pitchFamily="18" charset="0"/>
              </a:rPr>
              <a:t>Строительный материал для постройки домиков, машин </a:t>
            </a:r>
            <a:endParaRPr lang="ru-RU" dirty="0"/>
          </a:p>
          <a:p>
            <a:r>
              <a:rPr lang="ru-RU" b="0" i="0" dirty="0" smtClean="0">
                <a:solidFill>
                  <a:srgbClr val="000000"/>
                </a:solidFill>
                <a:effectLst/>
                <a:cs typeface="Times New Roman" panose="02020603050405020304" pitchFamily="18" charset="0"/>
              </a:rPr>
              <a:t>Дидактические игры «Собери машину» (из 4-х частей), «Поставь машину в гараж», «Светофор».</a:t>
            </a:r>
            <a:endParaRPr lang="ru-RU" b="0" i="0" dirty="0" smtClean="0">
              <a:solidFill>
                <a:srgbClr val="000000"/>
              </a:solidFill>
              <a:effectLst/>
              <a:cs typeface="Times New Roman" panose="02020603050405020304" pitchFamily="18" charset="0"/>
            </a:endParaRPr>
          </a:p>
          <a:p>
            <a:pPr>
              <a:lnSpc>
                <a:spcPct val="150000"/>
              </a:lnSpc>
            </a:pPr>
            <a:endParaRPr lang="ru-RU" b="0" i="0" dirty="0">
              <a:solidFill>
                <a:srgbClr val="000000"/>
              </a:solidFill>
              <a:effectLst/>
              <a:latin typeface="Times New Roman" panose="02020603050405020304" pitchFamily="18" charset="0"/>
              <a:cs typeface="Times New Roman" panose="02020603050405020304" pitchFamily="18" charset="0"/>
            </a:endParaRPr>
          </a:p>
        </p:txBody>
      </p:sp>
      <p:pic>
        <p:nvPicPr>
          <p:cNvPr id="1032" name="Picture 8" descr="Оформление уголка по пдд во второй младшей группе - Самые новые учебники"/>
          <p:cNvPicPr>
            <a:picLocks noChangeAspect="1" noChangeArrowheads="1"/>
          </p:cNvPicPr>
          <p:nvPr/>
        </p:nvPicPr>
        <p:blipFill>
          <a:blip r:embed="rId1" cstate="email"/>
          <a:srcRect/>
          <a:stretch>
            <a:fillRect/>
          </a:stretch>
        </p:blipFill>
        <p:spPr bwMode="auto">
          <a:xfrm>
            <a:off x="7574280" y="3633698"/>
            <a:ext cx="4528696" cy="254942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0" y="3756781"/>
            <a:ext cx="7574280" cy="2585323"/>
          </a:xfrm>
          <a:prstGeom prst="rect">
            <a:avLst/>
          </a:prstGeom>
        </p:spPr>
        <p:txBody>
          <a:bodyPr wrap="square">
            <a:spAutoFit/>
          </a:bodyPr>
          <a:lstStyle/>
          <a:p>
            <a:r>
              <a:rPr lang="ru-RU" dirty="0">
                <a:solidFill>
                  <a:srgbClr val="000000"/>
                </a:solidFill>
                <a:latin typeface="Times New Roman" panose="02020603050405020304" pitchFamily="18" charset="0"/>
                <a:cs typeface="Times New Roman" panose="02020603050405020304" pitchFamily="18" charset="0"/>
              </a:rPr>
              <a:t>Так, </a:t>
            </a:r>
            <a:r>
              <a:rPr lang="ru-RU" b="1" dirty="0">
                <a:solidFill>
                  <a:srgbClr val="000000"/>
                </a:solidFill>
                <a:latin typeface="Times New Roman" panose="02020603050405020304" pitchFamily="18" charset="0"/>
                <a:cs typeface="Times New Roman" panose="02020603050405020304" pitchFamily="18" charset="0"/>
              </a:rPr>
              <a:t>в первой младшей группе детей </a:t>
            </a:r>
            <a:r>
              <a:rPr lang="ru-RU" dirty="0">
                <a:solidFill>
                  <a:srgbClr val="000000"/>
                </a:solidFill>
                <a:latin typeface="Times New Roman" panose="02020603050405020304" pitchFamily="18" charset="0"/>
                <a:cs typeface="Times New Roman" panose="02020603050405020304" pitchFamily="18" charset="0"/>
              </a:rPr>
              <a:t>учат различать красный и зелёный цвета. Детям при этом можно пояснить, что красный и зелёный цвета соответствуют сигналам светофора для пешеходов. Красный сигнал запрещает движение, а зелёный разрешает (желательно показать им сначала светофоры с кружочками, а затем с человечками). При проведении игры «Красный – зелёный» воспитатель поясняет, что если он показывает красный кружок – надо стоять, а если – зелёный – повернуть голову налево и направо, а потом шагать. Так закрепляется привычка осматриваться перед выходом на проезжую часть даже на зелёный сигнал светофора.</a:t>
            </a:r>
            <a:endParaRPr lang="ru-RU" dirty="0">
              <a:latin typeface="Times New Roman" panose="02020603050405020304" pitchFamily="18" charset="0"/>
              <a:cs typeface="Times New Roman" panose="02020603050405020304" pitchFamily="18" charset="0"/>
            </a:endParaRPr>
          </a:p>
        </p:txBody>
      </p:sp>
      <p:sp>
        <p:nvSpPr>
          <p:cNvPr id="4" name="Нижний колонтитул 3"/>
          <p:cNvSpPr>
            <a:spLocks noGrp="1"/>
          </p:cNvSpPr>
          <p:nvPr>
            <p:ph type="ftr" sz="quarter" idx="11"/>
          </p:nvPr>
        </p:nvSpPr>
        <p:spPr/>
        <p:txBody>
          <a:bodyPr/>
          <a:lstStyle/>
          <a:p>
            <a:r>
              <a:rPr lang="ru-RU" smtClean="0"/>
              <a:t>.</a:t>
            </a: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wheel(1)">
                                      <p:cBhvr>
                                        <p:cTn id="7" dur="2000"/>
                                        <p:tgtEl>
                                          <p:spTgt spid="1032"/>
                                        </p:tgtEl>
                                      </p:cBhvr>
                                    </p:animEffect>
                                  </p:childTnLst>
                                </p:cTn>
                              </p:par>
                              <p:par>
                                <p:cTn id="8" presetID="9"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dissolv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dissolve">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alpha val="66000"/>
          </a:schemeClr>
        </a:solidFill>
        <a:effectLst/>
      </p:bgPr>
    </p:bg>
    <p:spTree>
      <p:nvGrpSpPr>
        <p:cNvPr id="1" name=""/>
        <p:cNvGrpSpPr/>
        <p:nvPr/>
      </p:nvGrpSpPr>
      <p:grpSpPr>
        <a:xfrm>
          <a:off x="0" y="0"/>
          <a:ext cx="0" cy="0"/>
          <a:chOff x="0" y="0"/>
          <a:chExt cx="0" cy="0"/>
        </a:xfrm>
      </p:grpSpPr>
      <p:sp>
        <p:nvSpPr>
          <p:cNvPr id="47" name="Прямоугольник 46"/>
          <p:cNvSpPr/>
          <p:nvPr/>
        </p:nvSpPr>
        <p:spPr>
          <a:xfrm>
            <a:off x="-31164" y="3766507"/>
            <a:ext cx="6218149" cy="3093720"/>
          </a:xfrm>
          <a:prstGeom prst="rect">
            <a:avLst/>
          </a:prstGeom>
          <a:gradFill flip="none" rotWithShape="1">
            <a:gsLst>
              <a:gs pos="45000">
                <a:srgbClr val="00B050"/>
              </a:gs>
              <a:gs pos="99000">
                <a:schemeClr val="accent4">
                  <a:lumMod val="40000"/>
                  <a:lumOff val="60000"/>
                </a:schemeClr>
              </a:gs>
              <a:gs pos="100000">
                <a:schemeClr val="bg1">
                  <a:shade val="100000"/>
                  <a:satMod val="115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Прямоугольник 1"/>
          <p:cNvSpPr/>
          <p:nvPr/>
        </p:nvSpPr>
        <p:spPr>
          <a:xfrm>
            <a:off x="-31164" y="-12902"/>
            <a:ext cx="6773103" cy="4124206"/>
          </a:xfrm>
          <a:prstGeom prst="rect">
            <a:avLst/>
          </a:prstGeom>
        </p:spPr>
        <p:txBody>
          <a:bodyPr wrap="square">
            <a:spAutoFit/>
          </a:bodyPr>
          <a:lstStyle/>
          <a:p>
            <a:r>
              <a:rPr lang="ru-RU" dirty="0">
                <a:solidFill>
                  <a:srgbClr val="000000"/>
                </a:solidFill>
                <a:latin typeface="Verdana" panose="020B0604030504040204" pitchFamily="34" charset="0"/>
              </a:rPr>
              <a:t> </a:t>
            </a:r>
            <a:r>
              <a:rPr lang="ru-RU" dirty="0" smtClean="0">
                <a:solidFill>
                  <a:srgbClr val="000000"/>
                </a:solidFill>
              </a:rPr>
              <a:t> </a:t>
            </a:r>
            <a:r>
              <a:rPr lang="ru-RU" sz="1600" b="1" dirty="0" smtClean="0">
                <a:solidFill>
                  <a:srgbClr val="000000"/>
                </a:solidFill>
                <a:cs typeface="Times New Roman" panose="02020603050405020304" pitchFamily="18" charset="0"/>
              </a:rPr>
              <a:t>Во второй </a:t>
            </a:r>
            <a:r>
              <a:rPr lang="ru-RU" sz="1600" b="1" dirty="0">
                <a:solidFill>
                  <a:srgbClr val="000000"/>
                </a:solidFill>
                <a:cs typeface="Times New Roman" panose="02020603050405020304" pitchFamily="18" charset="0"/>
              </a:rPr>
              <a:t>младшей группе дети </a:t>
            </a:r>
            <a:r>
              <a:rPr lang="ru-RU" sz="1600" dirty="0">
                <a:solidFill>
                  <a:srgbClr val="000000"/>
                </a:solidFill>
                <a:cs typeface="Times New Roman" panose="02020603050405020304" pitchFamily="18" charset="0"/>
              </a:rPr>
              <a:t>продолжают работу по распознаванию транспортных средств, знакомятся с правилами поведения в общественном транспорте, закрепляют умение различать красный, жёлтый, зелёный цвета, знакомятся с понятиями «тротуар» и «проезжая часть».</a:t>
            </a:r>
            <a:endParaRPr lang="ru-RU" sz="1600" dirty="0">
              <a:solidFill>
                <a:srgbClr val="000000"/>
              </a:solidFill>
              <a:cs typeface="Times New Roman" panose="02020603050405020304" pitchFamily="18" charset="0"/>
            </a:endParaRPr>
          </a:p>
          <a:p>
            <a:r>
              <a:rPr lang="ru-RU" sz="1600" dirty="0">
                <a:solidFill>
                  <a:srgbClr val="000000"/>
                </a:solidFill>
                <a:cs typeface="Times New Roman" panose="02020603050405020304" pitchFamily="18" charset="0"/>
              </a:rPr>
              <a:t>Поэтому, к предметам, имеющимся в уголке безопасности дорожного движения первой младшей группы</a:t>
            </a:r>
            <a:r>
              <a:rPr lang="ru-RU" sz="1600" dirty="0" smtClean="0">
                <a:solidFill>
                  <a:srgbClr val="000000"/>
                </a:solidFill>
                <a:cs typeface="Times New Roman" panose="02020603050405020304" pitchFamily="18" charset="0"/>
              </a:rPr>
              <a:t>,</a:t>
            </a:r>
            <a:endParaRPr lang="ru-RU" sz="1600" dirty="0" smtClean="0">
              <a:solidFill>
                <a:srgbClr val="000000"/>
              </a:solidFill>
              <a:cs typeface="Times New Roman" panose="02020603050405020304" pitchFamily="18" charset="0"/>
            </a:endParaRPr>
          </a:p>
          <a:p>
            <a:r>
              <a:rPr lang="ru-RU" sz="1600" dirty="0">
                <a:solidFill>
                  <a:srgbClr val="000000"/>
                </a:solidFill>
                <a:cs typeface="Times New Roman" panose="02020603050405020304" pitchFamily="18" charset="0"/>
              </a:rPr>
              <a:t> </a:t>
            </a:r>
            <a:r>
              <a:rPr lang="ru-RU" sz="1600" u="sng" dirty="0">
                <a:solidFill>
                  <a:srgbClr val="000000"/>
                </a:solidFill>
                <a:cs typeface="Times New Roman" panose="02020603050405020304" pitchFamily="18" charset="0"/>
              </a:rPr>
              <a:t>следует </a:t>
            </a:r>
            <a:r>
              <a:rPr lang="ru-RU" sz="1600" u="sng" dirty="0" smtClean="0">
                <a:solidFill>
                  <a:srgbClr val="000000"/>
                </a:solidFill>
                <a:cs typeface="Times New Roman" panose="02020603050405020304" pitchFamily="18" charset="0"/>
              </a:rPr>
              <a:t>добавить:</a:t>
            </a:r>
            <a:r>
              <a:rPr lang="ru-RU" sz="1600" dirty="0" smtClean="0">
                <a:solidFill>
                  <a:srgbClr val="000000"/>
                </a:solidFill>
                <a:cs typeface="Times New Roman" panose="02020603050405020304" pitchFamily="18" charset="0"/>
              </a:rPr>
              <a:t>   </a:t>
            </a:r>
            <a:r>
              <a:rPr lang="ru-RU" sz="1600" dirty="0" smtClean="0"/>
              <a:t>Дорожный </a:t>
            </a:r>
            <a:r>
              <a:rPr lang="ru-RU" sz="1600" dirty="0"/>
              <a:t>знак особых </a:t>
            </a:r>
            <a:r>
              <a:rPr lang="ru-RU" sz="1600" dirty="0" smtClean="0"/>
              <a:t>предписаний</a:t>
            </a:r>
            <a:endParaRPr lang="ru-RU" sz="1600" dirty="0" smtClean="0"/>
          </a:p>
          <a:p>
            <a:r>
              <a:rPr lang="ru-RU" sz="1600" dirty="0" smtClean="0"/>
              <a:t>  </a:t>
            </a:r>
            <a:r>
              <a:rPr lang="ru-RU" sz="1600" dirty="0"/>
              <a:t>«место остановки автобуса или троллейбуса» </a:t>
            </a:r>
            <a:endParaRPr lang="ru-RU" sz="1600" u="sng" dirty="0" smtClean="0">
              <a:solidFill>
                <a:srgbClr val="000000"/>
              </a:solidFill>
              <a:cs typeface="Times New Roman" panose="02020603050405020304" pitchFamily="18" charset="0"/>
            </a:endParaRPr>
          </a:p>
          <a:p>
            <a:r>
              <a:rPr lang="ru-RU" sz="1600" dirty="0" smtClean="0">
                <a:solidFill>
                  <a:srgbClr val="000000"/>
                </a:solidFill>
                <a:cs typeface="Times New Roman" panose="02020603050405020304" pitchFamily="18" charset="0"/>
              </a:rPr>
              <a:t>Картинки для игры на классификацию видов транспорта «На чём едут пассажиры», «Найти такую же картинку».</a:t>
            </a:r>
            <a:endParaRPr lang="ru-RU" sz="1600" dirty="0" smtClean="0">
              <a:solidFill>
                <a:srgbClr val="000000"/>
              </a:solidFill>
              <a:cs typeface="Times New Roman" panose="02020603050405020304" pitchFamily="18" charset="0"/>
            </a:endParaRPr>
          </a:p>
          <a:p>
            <a:r>
              <a:rPr lang="ru-RU" sz="1600" dirty="0" smtClean="0"/>
              <a:t>Игрушки </a:t>
            </a:r>
            <a:r>
              <a:rPr lang="ru-RU" sz="1600" dirty="0"/>
              <a:t>(мелкие машинки, макеты домов, строитель) для игры «Улица города</a:t>
            </a:r>
            <a:r>
              <a:rPr lang="ru-RU" sz="1600" dirty="0" smtClean="0"/>
              <a:t>».</a:t>
            </a:r>
            <a:endParaRPr lang="ru-RU" sz="1600" dirty="0" smtClean="0"/>
          </a:p>
          <a:p>
            <a:r>
              <a:rPr lang="ru-RU" sz="1600" dirty="0" smtClean="0">
                <a:solidFill>
                  <a:srgbClr val="000000"/>
                </a:solidFill>
                <a:cs typeface="Times New Roman" panose="02020603050405020304" pitchFamily="18" charset="0"/>
              </a:rPr>
              <a:t>Простейший макет улицы (желательно крупный), где обозначены тротуар и проезжая часть. </a:t>
            </a:r>
            <a:endParaRPr lang="ru-RU" sz="1600" dirty="0" smtClean="0">
              <a:solidFill>
                <a:srgbClr val="000000"/>
              </a:solidFill>
              <a:cs typeface="Times New Roman" panose="02020603050405020304" pitchFamily="18" charset="0"/>
            </a:endParaRPr>
          </a:p>
          <a:p>
            <a:r>
              <a:rPr lang="ru-RU" sz="1600" dirty="0" smtClean="0">
                <a:solidFill>
                  <a:srgbClr val="000000"/>
                </a:solidFill>
                <a:cs typeface="Times New Roman" panose="02020603050405020304" pitchFamily="18" charset="0"/>
              </a:rPr>
              <a:t>Макет транспортного светофора (плоскостной).</a:t>
            </a:r>
            <a:endParaRPr lang="ru-RU" sz="1600" b="0" i="0" dirty="0">
              <a:solidFill>
                <a:srgbClr val="000000"/>
              </a:solidFill>
              <a:effectLst/>
              <a:cs typeface="Times New Roman" panose="02020603050405020304" pitchFamily="18" charset="0"/>
            </a:endParaRPr>
          </a:p>
        </p:txBody>
      </p:sp>
      <p:sp>
        <p:nvSpPr>
          <p:cNvPr id="13" name="Прямоугольник 12"/>
          <p:cNvSpPr/>
          <p:nvPr/>
        </p:nvSpPr>
        <p:spPr>
          <a:xfrm>
            <a:off x="22745" y="6591142"/>
            <a:ext cx="6141493" cy="23201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1" y="5313367"/>
            <a:ext cx="6141493" cy="23201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0" y="5612603"/>
            <a:ext cx="6141493" cy="900752"/>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17" name="Прямая соединительная линия 16"/>
          <p:cNvCxnSpPr/>
          <p:nvPr/>
        </p:nvCxnSpPr>
        <p:spPr>
          <a:xfrm>
            <a:off x="0" y="5152740"/>
            <a:ext cx="6186985" cy="735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24" name="Прямоугольник 23"/>
          <p:cNvSpPr/>
          <p:nvPr/>
        </p:nvSpPr>
        <p:spPr>
          <a:xfrm>
            <a:off x="49596" y="4636902"/>
            <a:ext cx="759726" cy="45772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5" name="Прямоугольник 24"/>
          <p:cNvSpPr/>
          <p:nvPr/>
        </p:nvSpPr>
        <p:spPr>
          <a:xfrm>
            <a:off x="2722136" y="4630808"/>
            <a:ext cx="759726" cy="45772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p:cNvSpPr/>
          <p:nvPr/>
        </p:nvSpPr>
        <p:spPr>
          <a:xfrm>
            <a:off x="3956085" y="4627132"/>
            <a:ext cx="759726" cy="45772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p:cNvSpPr/>
          <p:nvPr/>
        </p:nvSpPr>
        <p:spPr>
          <a:xfrm>
            <a:off x="5338579" y="4660260"/>
            <a:ext cx="759726" cy="45772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1350021" y="4627789"/>
            <a:ext cx="759726" cy="45772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Равнобедренный треугольник 28"/>
          <p:cNvSpPr/>
          <p:nvPr/>
        </p:nvSpPr>
        <p:spPr>
          <a:xfrm>
            <a:off x="49596" y="4132421"/>
            <a:ext cx="797339" cy="501757"/>
          </a:xfrm>
          <a:prstGeom prst="triangl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Равнобедренный треугольник 29"/>
          <p:cNvSpPr/>
          <p:nvPr/>
        </p:nvSpPr>
        <p:spPr>
          <a:xfrm>
            <a:off x="1334321" y="4150399"/>
            <a:ext cx="759726" cy="488697"/>
          </a:xfrm>
          <a:prstGeom prst="triangl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Равнобедренный треугольник 30"/>
          <p:cNvSpPr/>
          <p:nvPr/>
        </p:nvSpPr>
        <p:spPr>
          <a:xfrm>
            <a:off x="2721567" y="4167583"/>
            <a:ext cx="759726" cy="488697"/>
          </a:xfrm>
          <a:prstGeom prst="triangl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Равнобедренный треугольник 31"/>
          <p:cNvSpPr/>
          <p:nvPr/>
        </p:nvSpPr>
        <p:spPr>
          <a:xfrm>
            <a:off x="3956108" y="4164658"/>
            <a:ext cx="759726" cy="488697"/>
          </a:xfrm>
          <a:prstGeom prst="triangl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Равнобедренный треугольник 32"/>
          <p:cNvSpPr/>
          <p:nvPr/>
        </p:nvSpPr>
        <p:spPr>
          <a:xfrm>
            <a:off x="5334436" y="4204624"/>
            <a:ext cx="759726" cy="488697"/>
          </a:xfrm>
          <a:prstGeom prst="triangl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Прямоугольник 33"/>
          <p:cNvSpPr/>
          <p:nvPr/>
        </p:nvSpPr>
        <p:spPr>
          <a:xfrm>
            <a:off x="276931" y="4766545"/>
            <a:ext cx="287170" cy="2312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Прямоугольник 34"/>
          <p:cNvSpPr/>
          <p:nvPr/>
        </p:nvSpPr>
        <p:spPr>
          <a:xfrm>
            <a:off x="5574857" y="4808095"/>
            <a:ext cx="287170" cy="2312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Прямоугольник 35"/>
          <p:cNvSpPr/>
          <p:nvPr/>
        </p:nvSpPr>
        <p:spPr>
          <a:xfrm>
            <a:off x="4178708" y="4737496"/>
            <a:ext cx="287170" cy="2312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Прямоугольник 36"/>
          <p:cNvSpPr/>
          <p:nvPr/>
        </p:nvSpPr>
        <p:spPr>
          <a:xfrm>
            <a:off x="2969438" y="4758548"/>
            <a:ext cx="287170" cy="2312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Прямоугольник 37"/>
          <p:cNvSpPr/>
          <p:nvPr/>
        </p:nvSpPr>
        <p:spPr>
          <a:xfrm>
            <a:off x="1571285" y="4779208"/>
            <a:ext cx="287170" cy="2312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9" name="Равнобедренный треугольник 38"/>
          <p:cNvSpPr/>
          <p:nvPr/>
        </p:nvSpPr>
        <p:spPr>
          <a:xfrm>
            <a:off x="1009066" y="4621118"/>
            <a:ext cx="116571" cy="469756"/>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0" name="Равнобедренный треугольник 39"/>
          <p:cNvSpPr/>
          <p:nvPr/>
        </p:nvSpPr>
        <p:spPr>
          <a:xfrm>
            <a:off x="5002664" y="4634178"/>
            <a:ext cx="116571" cy="469756"/>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Равнобедренный треугольник 40"/>
          <p:cNvSpPr/>
          <p:nvPr/>
        </p:nvSpPr>
        <p:spPr>
          <a:xfrm>
            <a:off x="3678455" y="4615103"/>
            <a:ext cx="116571" cy="469756"/>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Равнобедренный треугольник 41"/>
          <p:cNvSpPr/>
          <p:nvPr/>
        </p:nvSpPr>
        <p:spPr>
          <a:xfrm>
            <a:off x="2391556" y="4599252"/>
            <a:ext cx="116571" cy="469756"/>
          </a:xfrm>
          <a:prstGeom prst="triangle">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Полилиния 42"/>
          <p:cNvSpPr/>
          <p:nvPr/>
        </p:nvSpPr>
        <p:spPr>
          <a:xfrm>
            <a:off x="901867" y="4439643"/>
            <a:ext cx="344199" cy="409433"/>
          </a:xfrm>
          <a:custGeom>
            <a:avLst/>
            <a:gdLst>
              <a:gd name="connsiteX0" fmla="*/ 98539 w 344199"/>
              <a:gd name="connsiteY0" fmla="*/ 409433 h 409433"/>
              <a:gd name="connsiteX1" fmla="*/ 30300 w 344199"/>
              <a:gd name="connsiteY1" fmla="*/ 395785 h 409433"/>
              <a:gd name="connsiteX2" fmla="*/ 16653 w 344199"/>
              <a:gd name="connsiteY2" fmla="*/ 232012 h 409433"/>
              <a:gd name="connsiteX3" fmla="*/ 57596 w 344199"/>
              <a:gd name="connsiteY3" fmla="*/ 191069 h 409433"/>
              <a:gd name="connsiteX4" fmla="*/ 43948 w 344199"/>
              <a:gd name="connsiteY4" fmla="*/ 122830 h 409433"/>
              <a:gd name="connsiteX5" fmla="*/ 30300 w 344199"/>
              <a:gd name="connsiteY5" fmla="*/ 81887 h 409433"/>
              <a:gd name="connsiteX6" fmla="*/ 43948 w 344199"/>
              <a:gd name="connsiteY6" fmla="*/ 40944 h 409433"/>
              <a:gd name="connsiteX7" fmla="*/ 125835 w 344199"/>
              <a:gd name="connsiteY7" fmla="*/ 13648 h 409433"/>
              <a:gd name="connsiteX8" fmla="*/ 166778 w 344199"/>
              <a:gd name="connsiteY8" fmla="*/ 0 h 409433"/>
              <a:gd name="connsiteX9" fmla="*/ 235017 w 344199"/>
              <a:gd name="connsiteY9" fmla="*/ 54591 h 409433"/>
              <a:gd name="connsiteX10" fmla="*/ 344199 w 344199"/>
              <a:gd name="connsiteY10" fmla="*/ 81887 h 409433"/>
              <a:gd name="connsiteX11" fmla="*/ 330551 w 344199"/>
              <a:gd name="connsiteY11" fmla="*/ 191069 h 409433"/>
              <a:gd name="connsiteX12" fmla="*/ 289608 w 344199"/>
              <a:gd name="connsiteY12" fmla="*/ 204717 h 409433"/>
              <a:gd name="connsiteX13" fmla="*/ 275960 w 344199"/>
              <a:gd name="connsiteY13" fmla="*/ 245660 h 409433"/>
              <a:gd name="connsiteX14" fmla="*/ 303256 w 344199"/>
              <a:gd name="connsiteY14" fmla="*/ 286603 h 409433"/>
              <a:gd name="connsiteX15" fmla="*/ 248665 w 344199"/>
              <a:gd name="connsiteY15" fmla="*/ 368490 h 409433"/>
              <a:gd name="connsiteX16" fmla="*/ 194073 w 344199"/>
              <a:gd name="connsiteY16" fmla="*/ 409433 h 409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4199" h="409433">
                <a:moveTo>
                  <a:pt x="98539" y="409433"/>
                </a:moveTo>
                <a:cubicBezTo>
                  <a:pt x="75793" y="404884"/>
                  <a:pt x="50440" y="407294"/>
                  <a:pt x="30300" y="395785"/>
                </a:cubicBezTo>
                <a:cubicBezTo>
                  <a:pt x="-22543" y="365589"/>
                  <a:pt x="7968" y="258066"/>
                  <a:pt x="16653" y="232012"/>
                </a:cubicBezTo>
                <a:cubicBezTo>
                  <a:pt x="22756" y="213702"/>
                  <a:pt x="43948" y="204717"/>
                  <a:pt x="57596" y="191069"/>
                </a:cubicBezTo>
                <a:cubicBezTo>
                  <a:pt x="53047" y="168323"/>
                  <a:pt x="49574" y="145334"/>
                  <a:pt x="43948" y="122830"/>
                </a:cubicBezTo>
                <a:cubicBezTo>
                  <a:pt x="40459" y="108874"/>
                  <a:pt x="30300" y="96273"/>
                  <a:pt x="30300" y="81887"/>
                </a:cubicBezTo>
                <a:cubicBezTo>
                  <a:pt x="30300" y="67501"/>
                  <a:pt x="32242" y="49306"/>
                  <a:pt x="43948" y="40944"/>
                </a:cubicBezTo>
                <a:cubicBezTo>
                  <a:pt x="67361" y="24221"/>
                  <a:pt x="98539" y="22747"/>
                  <a:pt x="125835" y="13648"/>
                </a:cubicBezTo>
                <a:lnTo>
                  <a:pt x="166778" y="0"/>
                </a:lnTo>
                <a:cubicBezTo>
                  <a:pt x="269689" y="34305"/>
                  <a:pt x="146828" y="-15960"/>
                  <a:pt x="235017" y="54591"/>
                </a:cubicBezTo>
                <a:cubicBezTo>
                  <a:pt x="249006" y="65783"/>
                  <a:pt x="340800" y="81207"/>
                  <a:pt x="344199" y="81887"/>
                </a:cubicBezTo>
                <a:cubicBezTo>
                  <a:pt x="339650" y="118281"/>
                  <a:pt x="345447" y="157553"/>
                  <a:pt x="330551" y="191069"/>
                </a:cubicBezTo>
                <a:cubicBezTo>
                  <a:pt x="324708" y="204215"/>
                  <a:pt x="299780" y="194545"/>
                  <a:pt x="289608" y="204717"/>
                </a:cubicBezTo>
                <a:cubicBezTo>
                  <a:pt x="279436" y="214889"/>
                  <a:pt x="280509" y="232012"/>
                  <a:pt x="275960" y="245660"/>
                </a:cubicBezTo>
                <a:cubicBezTo>
                  <a:pt x="285059" y="259308"/>
                  <a:pt x="301221" y="270327"/>
                  <a:pt x="303256" y="286603"/>
                </a:cubicBezTo>
                <a:cubicBezTo>
                  <a:pt x="313965" y="372275"/>
                  <a:pt x="294759" y="345443"/>
                  <a:pt x="248665" y="368490"/>
                </a:cubicBezTo>
                <a:cubicBezTo>
                  <a:pt x="217798" y="383923"/>
                  <a:pt x="213267" y="390239"/>
                  <a:pt x="194073" y="409433"/>
                </a:cubicBezTo>
              </a:path>
            </a:pathLst>
          </a:cu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Полилиния 43"/>
          <p:cNvSpPr/>
          <p:nvPr/>
        </p:nvSpPr>
        <p:spPr>
          <a:xfrm>
            <a:off x="4889876" y="4387213"/>
            <a:ext cx="344199" cy="409433"/>
          </a:xfrm>
          <a:custGeom>
            <a:avLst/>
            <a:gdLst>
              <a:gd name="connsiteX0" fmla="*/ 98539 w 344199"/>
              <a:gd name="connsiteY0" fmla="*/ 409433 h 409433"/>
              <a:gd name="connsiteX1" fmla="*/ 30300 w 344199"/>
              <a:gd name="connsiteY1" fmla="*/ 395785 h 409433"/>
              <a:gd name="connsiteX2" fmla="*/ 16653 w 344199"/>
              <a:gd name="connsiteY2" fmla="*/ 232012 h 409433"/>
              <a:gd name="connsiteX3" fmla="*/ 57596 w 344199"/>
              <a:gd name="connsiteY3" fmla="*/ 191069 h 409433"/>
              <a:gd name="connsiteX4" fmla="*/ 43948 w 344199"/>
              <a:gd name="connsiteY4" fmla="*/ 122830 h 409433"/>
              <a:gd name="connsiteX5" fmla="*/ 30300 w 344199"/>
              <a:gd name="connsiteY5" fmla="*/ 81887 h 409433"/>
              <a:gd name="connsiteX6" fmla="*/ 43948 w 344199"/>
              <a:gd name="connsiteY6" fmla="*/ 40944 h 409433"/>
              <a:gd name="connsiteX7" fmla="*/ 125835 w 344199"/>
              <a:gd name="connsiteY7" fmla="*/ 13648 h 409433"/>
              <a:gd name="connsiteX8" fmla="*/ 166778 w 344199"/>
              <a:gd name="connsiteY8" fmla="*/ 0 h 409433"/>
              <a:gd name="connsiteX9" fmla="*/ 235017 w 344199"/>
              <a:gd name="connsiteY9" fmla="*/ 54591 h 409433"/>
              <a:gd name="connsiteX10" fmla="*/ 344199 w 344199"/>
              <a:gd name="connsiteY10" fmla="*/ 81887 h 409433"/>
              <a:gd name="connsiteX11" fmla="*/ 330551 w 344199"/>
              <a:gd name="connsiteY11" fmla="*/ 191069 h 409433"/>
              <a:gd name="connsiteX12" fmla="*/ 289608 w 344199"/>
              <a:gd name="connsiteY12" fmla="*/ 204717 h 409433"/>
              <a:gd name="connsiteX13" fmla="*/ 275960 w 344199"/>
              <a:gd name="connsiteY13" fmla="*/ 245660 h 409433"/>
              <a:gd name="connsiteX14" fmla="*/ 303256 w 344199"/>
              <a:gd name="connsiteY14" fmla="*/ 286603 h 409433"/>
              <a:gd name="connsiteX15" fmla="*/ 248665 w 344199"/>
              <a:gd name="connsiteY15" fmla="*/ 368490 h 409433"/>
              <a:gd name="connsiteX16" fmla="*/ 194073 w 344199"/>
              <a:gd name="connsiteY16" fmla="*/ 409433 h 409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4199" h="409433">
                <a:moveTo>
                  <a:pt x="98539" y="409433"/>
                </a:moveTo>
                <a:cubicBezTo>
                  <a:pt x="75793" y="404884"/>
                  <a:pt x="50440" y="407294"/>
                  <a:pt x="30300" y="395785"/>
                </a:cubicBezTo>
                <a:cubicBezTo>
                  <a:pt x="-22543" y="365589"/>
                  <a:pt x="7968" y="258066"/>
                  <a:pt x="16653" y="232012"/>
                </a:cubicBezTo>
                <a:cubicBezTo>
                  <a:pt x="22756" y="213702"/>
                  <a:pt x="43948" y="204717"/>
                  <a:pt x="57596" y="191069"/>
                </a:cubicBezTo>
                <a:cubicBezTo>
                  <a:pt x="53047" y="168323"/>
                  <a:pt x="49574" y="145334"/>
                  <a:pt x="43948" y="122830"/>
                </a:cubicBezTo>
                <a:cubicBezTo>
                  <a:pt x="40459" y="108874"/>
                  <a:pt x="30300" y="96273"/>
                  <a:pt x="30300" y="81887"/>
                </a:cubicBezTo>
                <a:cubicBezTo>
                  <a:pt x="30300" y="67501"/>
                  <a:pt x="32242" y="49306"/>
                  <a:pt x="43948" y="40944"/>
                </a:cubicBezTo>
                <a:cubicBezTo>
                  <a:pt x="67361" y="24221"/>
                  <a:pt x="98539" y="22747"/>
                  <a:pt x="125835" y="13648"/>
                </a:cubicBezTo>
                <a:lnTo>
                  <a:pt x="166778" y="0"/>
                </a:lnTo>
                <a:cubicBezTo>
                  <a:pt x="269689" y="34305"/>
                  <a:pt x="146828" y="-15960"/>
                  <a:pt x="235017" y="54591"/>
                </a:cubicBezTo>
                <a:cubicBezTo>
                  <a:pt x="249006" y="65783"/>
                  <a:pt x="340800" y="81207"/>
                  <a:pt x="344199" y="81887"/>
                </a:cubicBezTo>
                <a:cubicBezTo>
                  <a:pt x="339650" y="118281"/>
                  <a:pt x="345447" y="157553"/>
                  <a:pt x="330551" y="191069"/>
                </a:cubicBezTo>
                <a:cubicBezTo>
                  <a:pt x="324708" y="204215"/>
                  <a:pt x="299780" y="194545"/>
                  <a:pt x="289608" y="204717"/>
                </a:cubicBezTo>
                <a:cubicBezTo>
                  <a:pt x="279436" y="214889"/>
                  <a:pt x="280509" y="232012"/>
                  <a:pt x="275960" y="245660"/>
                </a:cubicBezTo>
                <a:cubicBezTo>
                  <a:pt x="285059" y="259308"/>
                  <a:pt x="301221" y="270327"/>
                  <a:pt x="303256" y="286603"/>
                </a:cubicBezTo>
                <a:cubicBezTo>
                  <a:pt x="313965" y="372275"/>
                  <a:pt x="294759" y="345443"/>
                  <a:pt x="248665" y="368490"/>
                </a:cubicBezTo>
                <a:cubicBezTo>
                  <a:pt x="217798" y="383923"/>
                  <a:pt x="213267" y="390239"/>
                  <a:pt x="194073" y="409433"/>
                </a:cubicBezTo>
              </a:path>
            </a:pathLst>
          </a:cu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Полилиния 44"/>
          <p:cNvSpPr/>
          <p:nvPr/>
        </p:nvSpPr>
        <p:spPr>
          <a:xfrm>
            <a:off x="3572896" y="4387212"/>
            <a:ext cx="344199" cy="409433"/>
          </a:xfrm>
          <a:custGeom>
            <a:avLst/>
            <a:gdLst>
              <a:gd name="connsiteX0" fmla="*/ 98539 w 344199"/>
              <a:gd name="connsiteY0" fmla="*/ 409433 h 409433"/>
              <a:gd name="connsiteX1" fmla="*/ 30300 w 344199"/>
              <a:gd name="connsiteY1" fmla="*/ 395785 h 409433"/>
              <a:gd name="connsiteX2" fmla="*/ 16653 w 344199"/>
              <a:gd name="connsiteY2" fmla="*/ 232012 h 409433"/>
              <a:gd name="connsiteX3" fmla="*/ 57596 w 344199"/>
              <a:gd name="connsiteY3" fmla="*/ 191069 h 409433"/>
              <a:gd name="connsiteX4" fmla="*/ 43948 w 344199"/>
              <a:gd name="connsiteY4" fmla="*/ 122830 h 409433"/>
              <a:gd name="connsiteX5" fmla="*/ 30300 w 344199"/>
              <a:gd name="connsiteY5" fmla="*/ 81887 h 409433"/>
              <a:gd name="connsiteX6" fmla="*/ 43948 w 344199"/>
              <a:gd name="connsiteY6" fmla="*/ 40944 h 409433"/>
              <a:gd name="connsiteX7" fmla="*/ 125835 w 344199"/>
              <a:gd name="connsiteY7" fmla="*/ 13648 h 409433"/>
              <a:gd name="connsiteX8" fmla="*/ 166778 w 344199"/>
              <a:gd name="connsiteY8" fmla="*/ 0 h 409433"/>
              <a:gd name="connsiteX9" fmla="*/ 235017 w 344199"/>
              <a:gd name="connsiteY9" fmla="*/ 54591 h 409433"/>
              <a:gd name="connsiteX10" fmla="*/ 344199 w 344199"/>
              <a:gd name="connsiteY10" fmla="*/ 81887 h 409433"/>
              <a:gd name="connsiteX11" fmla="*/ 330551 w 344199"/>
              <a:gd name="connsiteY11" fmla="*/ 191069 h 409433"/>
              <a:gd name="connsiteX12" fmla="*/ 289608 w 344199"/>
              <a:gd name="connsiteY12" fmla="*/ 204717 h 409433"/>
              <a:gd name="connsiteX13" fmla="*/ 275960 w 344199"/>
              <a:gd name="connsiteY13" fmla="*/ 245660 h 409433"/>
              <a:gd name="connsiteX14" fmla="*/ 303256 w 344199"/>
              <a:gd name="connsiteY14" fmla="*/ 286603 h 409433"/>
              <a:gd name="connsiteX15" fmla="*/ 248665 w 344199"/>
              <a:gd name="connsiteY15" fmla="*/ 368490 h 409433"/>
              <a:gd name="connsiteX16" fmla="*/ 194073 w 344199"/>
              <a:gd name="connsiteY16" fmla="*/ 409433 h 409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4199" h="409433">
                <a:moveTo>
                  <a:pt x="98539" y="409433"/>
                </a:moveTo>
                <a:cubicBezTo>
                  <a:pt x="75793" y="404884"/>
                  <a:pt x="50440" y="407294"/>
                  <a:pt x="30300" y="395785"/>
                </a:cubicBezTo>
                <a:cubicBezTo>
                  <a:pt x="-22543" y="365589"/>
                  <a:pt x="7968" y="258066"/>
                  <a:pt x="16653" y="232012"/>
                </a:cubicBezTo>
                <a:cubicBezTo>
                  <a:pt x="22756" y="213702"/>
                  <a:pt x="43948" y="204717"/>
                  <a:pt x="57596" y="191069"/>
                </a:cubicBezTo>
                <a:cubicBezTo>
                  <a:pt x="53047" y="168323"/>
                  <a:pt x="49574" y="145334"/>
                  <a:pt x="43948" y="122830"/>
                </a:cubicBezTo>
                <a:cubicBezTo>
                  <a:pt x="40459" y="108874"/>
                  <a:pt x="30300" y="96273"/>
                  <a:pt x="30300" y="81887"/>
                </a:cubicBezTo>
                <a:cubicBezTo>
                  <a:pt x="30300" y="67501"/>
                  <a:pt x="32242" y="49306"/>
                  <a:pt x="43948" y="40944"/>
                </a:cubicBezTo>
                <a:cubicBezTo>
                  <a:pt x="67361" y="24221"/>
                  <a:pt x="98539" y="22747"/>
                  <a:pt x="125835" y="13648"/>
                </a:cubicBezTo>
                <a:lnTo>
                  <a:pt x="166778" y="0"/>
                </a:lnTo>
                <a:cubicBezTo>
                  <a:pt x="269689" y="34305"/>
                  <a:pt x="146828" y="-15960"/>
                  <a:pt x="235017" y="54591"/>
                </a:cubicBezTo>
                <a:cubicBezTo>
                  <a:pt x="249006" y="65783"/>
                  <a:pt x="340800" y="81207"/>
                  <a:pt x="344199" y="81887"/>
                </a:cubicBezTo>
                <a:cubicBezTo>
                  <a:pt x="339650" y="118281"/>
                  <a:pt x="345447" y="157553"/>
                  <a:pt x="330551" y="191069"/>
                </a:cubicBezTo>
                <a:cubicBezTo>
                  <a:pt x="324708" y="204215"/>
                  <a:pt x="299780" y="194545"/>
                  <a:pt x="289608" y="204717"/>
                </a:cubicBezTo>
                <a:cubicBezTo>
                  <a:pt x="279436" y="214889"/>
                  <a:pt x="280509" y="232012"/>
                  <a:pt x="275960" y="245660"/>
                </a:cubicBezTo>
                <a:cubicBezTo>
                  <a:pt x="285059" y="259308"/>
                  <a:pt x="301221" y="270327"/>
                  <a:pt x="303256" y="286603"/>
                </a:cubicBezTo>
                <a:cubicBezTo>
                  <a:pt x="313965" y="372275"/>
                  <a:pt x="294759" y="345443"/>
                  <a:pt x="248665" y="368490"/>
                </a:cubicBezTo>
                <a:cubicBezTo>
                  <a:pt x="217798" y="383923"/>
                  <a:pt x="213267" y="390239"/>
                  <a:pt x="194073" y="409433"/>
                </a:cubicBezTo>
              </a:path>
            </a:pathLst>
          </a:cu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6" name="Полилиния 45"/>
          <p:cNvSpPr/>
          <p:nvPr/>
        </p:nvSpPr>
        <p:spPr>
          <a:xfrm>
            <a:off x="2309094" y="4307292"/>
            <a:ext cx="344199" cy="409433"/>
          </a:xfrm>
          <a:custGeom>
            <a:avLst/>
            <a:gdLst>
              <a:gd name="connsiteX0" fmla="*/ 98539 w 344199"/>
              <a:gd name="connsiteY0" fmla="*/ 409433 h 409433"/>
              <a:gd name="connsiteX1" fmla="*/ 30300 w 344199"/>
              <a:gd name="connsiteY1" fmla="*/ 395785 h 409433"/>
              <a:gd name="connsiteX2" fmla="*/ 16653 w 344199"/>
              <a:gd name="connsiteY2" fmla="*/ 232012 h 409433"/>
              <a:gd name="connsiteX3" fmla="*/ 57596 w 344199"/>
              <a:gd name="connsiteY3" fmla="*/ 191069 h 409433"/>
              <a:gd name="connsiteX4" fmla="*/ 43948 w 344199"/>
              <a:gd name="connsiteY4" fmla="*/ 122830 h 409433"/>
              <a:gd name="connsiteX5" fmla="*/ 30300 w 344199"/>
              <a:gd name="connsiteY5" fmla="*/ 81887 h 409433"/>
              <a:gd name="connsiteX6" fmla="*/ 43948 w 344199"/>
              <a:gd name="connsiteY6" fmla="*/ 40944 h 409433"/>
              <a:gd name="connsiteX7" fmla="*/ 125835 w 344199"/>
              <a:gd name="connsiteY7" fmla="*/ 13648 h 409433"/>
              <a:gd name="connsiteX8" fmla="*/ 166778 w 344199"/>
              <a:gd name="connsiteY8" fmla="*/ 0 h 409433"/>
              <a:gd name="connsiteX9" fmla="*/ 235017 w 344199"/>
              <a:gd name="connsiteY9" fmla="*/ 54591 h 409433"/>
              <a:gd name="connsiteX10" fmla="*/ 344199 w 344199"/>
              <a:gd name="connsiteY10" fmla="*/ 81887 h 409433"/>
              <a:gd name="connsiteX11" fmla="*/ 330551 w 344199"/>
              <a:gd name="connsiteY11" fmla="*/ 191069 h 409433"/>
              <a:gd name="connsiteX12" fmla="*/ 289608 w 344199"/>
              <a:gd name="connsiteY12" fmla="*/ 204717 h 409433"/>
              <a:gd name="connsiteX13" fmla="*/ 275960 w 344199"/>
              <a:gd name="connsiteY13" fmla="*/ 245660 h 409433"/>
              <a:gd name="connsiteX14" fmla="*/ 303256 w 344199"/>
              <a:gd name="connsiteY14" fmla="*/ 286603 h 409433"/>
              <a:gd name="connsiteX15" fmla="*/ 248665 w 344199"/>
              <a:gd name="connsiteY15" fmla="*/ 368490 h 409433"/>
              <a:gd name="connsiteX16" fmla="*/ 194073 w 344199"/>
              <a:gd name="connsiteY16" fmla="*/ 409433 h 409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4199" h="409433">
                <a:moveTo>
                  <a:pt x="98539" y="409433"/>
                </a:moveTo>
                <a:cubicBezTo>
                  <a:pt x="75793" y="404884"/>
                  <a:pt x="50440" y="407294"/>
                  <a:pt x="30300" y="395785"/>
                </a:cubicBezTo>
                <a:cubicBezTo>
                  <a:pt x="-22543" y="365589"/>
                  <a:pt x="7968" y="258066"/>
                  <a:pt x="16653" y="232012"/>
                </a:cubicBezTo>
                <a:cubicBezTo>
                  <a:pt x="22756" y="213702"/>
                  <a:pt x="43948" y="204717"/>
                  <a:pt x="57596" y="191069"/>
                </a:cubicBezTo>
                <a:cubicBezTo>
                  <a:pt x="53047" y="168323"/>
                  <a:pt x="49574" y="145334"/>
                  <a:pt x="43948" y="122830"/>
                </a:cubicBezTo>
                <a:cubicBezTo>
                  <a:pt x="40459" y="108874"/>
                  <a:pt x="30300" y="96273"/>
                  <a:pt x="30300" y="81887"/>
                </a:cubicBezTo>
                <a:cubicBezTo>
                  <a:pt x="30300" y="67501"/>
                  <a:pt x="32242" y="49306"/>
                  <a:pt x="43948" y="40944"/>
                </a:cubicBezTo>
                <a:cubicBezTo>
                  <a:pt x="67361" y="24221"/>
                  <a:pt x="98539" y="22747"/>
                  <a:pt x="125835" y="13648"/>
                </a:cubicBezTo>
                <a:lnTo>
                  <a:pt x="166778" y="0"/>
                </a:lnTo>
                <a:cubicBezTo>
                  <a:pt x="269689" y="34305"/>
                  <a:pt x="146828" y="-15960"/>
                  <a:pt x="235017" y="54591"/>
                </a:cubicBezTo>
                <a:cubicBezTo>
                  <a:pt x="249006" y="65783"/>
                  <a:pt x="340800" y="81207"/>
                  <a:pt x="344199" y="81887"/>
                </a:cubicBezTo>
                <a:cubicBezTo>
                  <a:pt x="339650" y="118281"/>
                  <a:pt x="345447" y="157553"/>
                  <a:pt x="330551" y="191069"/>
                </a:cubicBezTo>
                <a:cubicBezTo>
                  <a:pt x="324708" y="204215"/>
                  <a:pt x="299780" y="194545"/>
                  <a:pt x="289608" y="204717"/>
                </a:cubicBezTo>
                <a:cubicBezTo>
                  <a:pt x="279436" y="214889"/>
                  <a:pt x="280509" y="232012"/>
                  <a:pt x="275960" y="245660"/>
                </a:cubicBezTo>
                <a:cubicBezTo>
                  <a:pt x="285059" y="259308"/>
                  <a:pt x="301221" y="270327"/>
                  <a:pt x="303256" y="286603"/>
                </a:cubicBezTo>
                <a:cubicBezTo>
                  <a:pt x="313965" y="372275"/>
                  <a:pt x="294759" y="345443"/>
                  <a:pt x="248665" y="368490"/>
                </a:cubicBezTo>
                <a:cubicBezTo>
                  <a:pt x="217798" y="383923"/>
                  <a:pt x="213267" y="390239"/>
                  <a:pt x="194073" y="409433"/>
                </a:cubicBezTo>
              </a:path>
            </a:pathLst>
          </a:cu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52" name="Таблица 51"/>
          <p:cNvGraphicFramePr>
            <a:graphicFrameLocks noGrp="1"/>
          </p:cNvGraphicFramePr>
          <p:nvPr/>
        </p:nvGraphicFramePr>
        <p:xfrm>
          <a:off x="6644640" y="153988"/>
          <a:ext cx="5333199" cy="6302338"/>
        </p:xfrm>
        <a:graphic>
          <a:graphicData uri="http://schemas.openxmlformats.org/drawingml/2006/table">
            <a:tbl>
              <a:tblPr firstRow="1" firstCol="1" lastRow="1" lastCol="1" bandRow="1" bandCol="1">
                <a:tableStyleId>{5C22544A-7EE6-4342-B048-85BDC9FD1C3A}</a:tableStyleId>
              </a:tblPr>
              <a:tblGrid>
                <a:gridCol w="5333199"/>
              </a:tblGrid>
              <a:tr h="363416">
                <a:tc>
                  <a:txBody>
                    <a:bodyPr/>
                    <a:lstStyle/>
                    <a:p>
                      <a:pPr algn="l">
                        <a:spcAft>
                          <a:spcPts val="0"/>
                        </a:spcAft>
                      </a:pPr>
                      <a:r>
                        <a:rPr lang="ru-RU" sz="1600" dirty="0">
                          <a:solidFill>
                            <a:schemeClr val="tx1"/>
                          </a:solidFill>
                          <a:effectLst/>
                        </a:rPr>
                        <a:t>Уголок ПДД и светофор со съемными деталями</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1453665">
                <a:tc>
                  <a:txBody>
                    <a:bodyPr/>
                    <a:lstStyle/>
                    <a:p>
                      <a:pPr algn="l">
                        <a:spcAft>
                          <a:spcPts val="0"/>
                        </a:spcAft>
                      </a:pPr>
                      <a:r>
                        <a:rPr lang="ru-RU" sz="1600" dirty="0">
                          <a:solidFill>
                            <a:schemeClr val="tx1"/>
                          </a:solidFill>
                          <a:effectLst/>
                        </a:rPr>
                        <a:t>Атрибуты для с/р игр «Мы – водители», «Транспорт» (пожарная машина, машина скорой помощи; паровоз и вагончики с открытым верхом; грузовик (крупный, деревянный или пластмассовый) рули; полосатый жезл; бензоколонка (крупная)</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363416">
                <a:tc>
                  <a:txBody>
                    <a:bodyPr/>
                    <a:lstStyle/>
                    <a:p>
                      <a:pPr algn="l">
                        <a:spcAft>
                          <a:spcPts val="0"/>
                        </a:spcAft>
                      </a:pPr>
                      <a:r>
                        <a:rPr lang="ru-RU" sz="1600" dirty="0">
                          <a:solidFill>
                            <a:schemeClr val="tx1"/>
                          </a:solidFill>
                          <a:effectLst/>
                        </a:rPr>
                        <a:t>Атрибуты для игры «Воробышки и автомобили»</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363416">
                <a:tc>
                  <a:txBody>
                    <a:bodyPr/>
                    <a:lstStyle/>
                    <a:p>
                      <a:pPr algn="l">
                        <a:spcAft>
                          <a:spcPts val="0"/>
                        </a:spcAft>
                      </a:pPr>
                      <a:r>
                        <a:rPr lang="ru-RU" sz="1600" dirty="0">
                          <a:solidFill>
                            <a:schemeClr val="tx1"/>
                          </a:solidFill>
                          <a:effectLst/>
                        </a:rPr>
                        <a:t>Д/и «Собери светофор»</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363416">
                <a:tc>
                  <a:txBody>
                    <a:bodyPr/>
                    <a:lstStyle/>
                    <a:p>
                      <a:pPr algn="l">
                        <a:spcAft>
                          <a:spcPts val="0"/>
                        </a:spcAft>
                      </a:pPr>
                      <a:r>
                        <a:rPr lang="ru-RU" sz="1600" dirty="0">
                          <a:solidFill>
                            <a:schemeClr val="tx1"/>
                          </a:solidFill>
                          <a:effectLst/>
                        </a:rPr>
                        <a:t>«Разрезные картинки» по пожарной безопасности</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363416">
                <a:tc>
                  <a:txBody>
                    <a:bodyPr/>
                    <a:lstStyle/>
                    <a:p>
                      <a:pPr algn="l">
                        <a:spcAft>
                          <a:spcPts val="0"/>
                        </a:spcAft>
                      </a:pPr>
                      <a:r>
                        <a:rPr lang="ru-RU" sz="1600" dirty="0">
                          <a:solidFill>
                            <a:schemeClr val="tx1"/>
                          </a:solidFill>
                          <a:effectLst/>
                        </a:rPr>
                        <a:t>Цветные флажки для  подвижной игры «Цветные автомобили»</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363416">
                <a:tc>
                  <a:txBody>
                    <a:bodyPr/>
                    <a:lstStyle/>
                    <a:p>
                      <a:pPr algn="l">
                        <a:spcAft>
                          <a:spcPts val="0"/>
                        </a:spcAft>
                      </a:pPr>
                      <a:r>
                        <a:rPr lang="ru-RU" sz="1600" dirty="0">
                          <a:solidFill>
                            <a:schemeClr val="tx1"/>
                          </a:solidFill>
                          <a:effectLst/>
                        </a:rPr>
                        <a:t>Д/и «Собери светофор», «Расставь все по правилам»</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363416">
                <a:tc>
                  <a:txBody>
                    <a:bodyPr/>
                    <a:lstStyle/>
                    <a:p>
                      <a:pPr algn="l">
                        <a:spcAft>
                          <a:spcPts val="0"/>
                        </a:spcAft>
                      </a:pPr>
                      <a:r>
                        <a:rPr lang="ru-RU" sz="1600" dirty="0">
                          <a:solidFill>
                            <a:schemeClr val="tx1"/>
                          </a:solidFill>
                          <a:effectLst/>
                        </a:rPr>
                        <a:t>Телефон</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363416">
                <a:tc>
                  <a:txBody>
                    <a:bodyPr/>
                    <a:lstStyle/>
                    <a:p>
                      <a:pPr algn="l">
                        <a:spcAft>
                          <a:spcPts val="0"/>
                        </a:spcAft>
                      </a:pPr>
                      <a:r>
                        <a:rPr lang="ru-RU" sz="1600" dirty="0">
                          <a:solidFill>
                            <a:schemeClr val="tx1"/>
                          </a:solidFill>
                          <a:effectLst/>
                        </a:rPr>
                        <a:t>Крупный строительный набор</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1090249">
                <a:tc>
                  <a:txBody>
                    <a:bodyPr/>
                    <a:lstStyle/>
                    <a:p>
                      <a:pPr algn="l">
                        <a:spcAft>
                          <a:spcPts val="0"/>
                        </a:spcAft>
                      </a:pPr>
                      <a:r>
                        <a:rPr lang="ru-RU" sz="1600" dirty="0">
                          <a:solidFill>
                            <a:schemeClr val="tx1"/>
                          </a:solidFill>
                          <a:effectLst/>
                        </a:rPr>
                        <a:t>Карточки транспортных средств по названию и величине (большой/маленький) - легковой автомобиль, трамвай, автобус, троллейбус</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363416">
                <a:tc>
                  <a:txBody>
                    <a:bodyPr/>
                    <a:lstStyle/>
                    <a:p>
                      <a:pPr algn="l">
                        <a:spcAft>
                          <a:spcPts val="0"/>
                        </a:spcAft>
                      </a:pPr>
                      <a:r>
                        <a:rPr lang="ru-RU" sz="1600" dirty="0">
                          <a:solidFill>
                            <a:schemeClr val="tx1"/>
                          </a:solidFill>
                          <a:effectLst/>
                        </a:rPr>
                        <a:t>Наглядное моделирование дорожных ситуаций</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r h="363416">
                <a:tc>
                  <a:txBody>
                    <a:bodyPr/>
                    <a:lstStyle/>
                    <a:p>
                      <a:pPr algn="l">
                        <a:spcAft>
                          <a:spcPts val="0"/>
                        </a:spcAft>
                      </a:pPr>
                      <a:r>
                        <a:rPr lang="ru-RU" sz="1600" dirty="0">
                          <a:solidFill>
                            <a:schemeClr val="tx1"/>
                          </a:solidFill>
                          <a:effectLst/>
                        </a:rPr>
                        <a:t>Альбомы или специальные тетради с заданиями</a:t>
                      </a:r>
                      <a:endParaRPr lang="ru-RU" sz="16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solidFill>
                      <a:schemeClr val="accent1">
                        <a:lumMod val="20000"/>
                        <a:lumOff val="80000"/>
                      </a:schemeClr>
                    </a:solidFill>
                  </a:tcPr>
                </a:tc>
              </a:tr>
            </a:tbl>
          </a:graphicData>
        </a:graphic>
      </p:graphicFrame>
      <p:pic>
        <p:nvPicPr>
          <p:cNvPr id="1028" name="Рисунок 1" descr="знаки 9"/>
          <p:cNvPicPr>
            <a:picLocks noChangeAspect="1" noChangeArrowheads="1"/>
          </p:cNvPicPr>
          <p:nvPr/>
        </p:nvPicPr>
        <p:blipFill>
          <a:blip r:embed="rId1" cstate="email"/>
          <a:srcRect/>
          <a:stretch>
            <a:fillRect/>
          </a:stretch>
        </p:blipFill>
        <p:spPr bwMode="auto">
          <a:xfrm>
            <a:off x="5119235" y="1655867"/>
            <a:ext cx="505476" cy="609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Нижний колонтитул 2"/>
          <p:cNvSpPr>
            <a:spLocks noGrp="1"/>
          </p:cNvSpPr>
          <p:nvPr>
            <p:ph type="ftr" sz="quarter" idx="11"/>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1028"/>
                                        </p:tgtEl>
                                        <p:attrNameLst>
                                          <p:attrName>style.visibility</p:attrName>
                                        </p:attrNameLst>
                                      </p:cBhvr>
                                      <p:to>
                                        <p:strVal val="visible"/>
                                      </p:to>
                                    </p:set>
                                    <p:animEffect transition="in" filter="fade">
                                      <p:cBhvr>
                                        <p:cTn id="15" dur="800" decel="100000"/>
                                        <p:tgtEl>
                                          <p:spTgt spid="1028"/>
                                        </p:tgtEl>
                                      </p:cBhvr>
                                    </p:animEffect>
                                    <p:anim calcmode="lin" valueType="num">
                                      <p:cBhvr>
                                        <p:cTn id="16" dur="800" decel="100000" fill="hold"/>
                                        <p:tgtEl>
                                          <p:spTgt spid="1028"/>
                                        </p:tgtEl>
                                        <p:attrNameLst>
                                          <p:attrName>style.rotation</p:attrName>
                                        </p:attrNameLst>
                                      </p:cBhvr>
                                      <p:tavLst>
                                        <p:tav tm="0">
                                          <p:val>
                                            <p:fltVal val="-90"/>
                                          </p:val>
                                        </p:tav>
                                        <p:tav tm="100000">
                                          <p:val>
                                            <p:fltVal val="0"/>
                                          </p:val>
                                        </p:tav>
                                      </p:tavLst>
                                    </p:anim>
                                    <p:anim calcmode="lin" valueType="num">
                                      <p:cBhvr>
                                        <p:cTn id="17" dur="800" decel="100000" fill="hold"/>
                                        <p:tgtEl>
                                          <p:spTgt spid="1028"/>
                                        </p:tgtEl>
                                        <p:attrNameLst>
                                          <p:attrName>ppt_x</p:attrName>
                                        </p:attrNameLst>
                                      </p:cBhvr>
                                      <p:tavLst>
                                        <p:tav tm="0">
                                          <p:val>
                                            <p:strVal val="#ppt_x+0.4"/>
                                          </p:val>
                                        </p:tav>
                                        <p:tav tm="100000">
                                          <p:val>
                                            <p:strVal val="#ppt_x-0.05"/>
                                          </p:val>
                                        </p:tav>
                                      </p:tavLst>
                                    </p:anim>
                                    <p:anim calcmode="lin" valueType="num">
                                      <p:cBhvr>
                                        <p:cTn id="18" dur="800" decel="100000" fill="hold"/>
                                        <p:tgtEl>
                                          <p:spTgt spid="1028"/>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028"/>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028"/>
                                        </p:tgtEl>
                                        <p:attrNameLst>
                                          <p:attrName>ppt_y</p:attrName>
                                        </p:attrNameLst>
                                      </p:cBhvr>
                                      <p:tavLst>
                                        <p:tav tm="0">
                                          <p:val>
                                            <p:strVal val="#ppt_y+0.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0" presetClass="entr" presetSubtype="0" fill="hold" nodeType="click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800" decel="100000"/>
                                        <p:tgtEl>
                                          <p:spTgt spid="52"/>
                                        </p:tgtEl>
                                      </p:cBhvr>
                                    </p:animEffect>
                                    <p:anim calcmode="lin" valueType="num">
                                      <p:cBhvr>
                                        <p:cTn id="26" dur="800" decel="100000" fill="hold"/>
                                        <p:tgtEl>
                                          <p:spTgt spid="52"/>
                                        </p:tgtEl>
                                        <p:attrNameLst>
                                          <p:attrName>style.rotation</p:attrName>
                                        </p:attrNameLst>
                                      </p:cBhvr>
                                      <p:tavLst>
                                        <p:tav tm="0">
                                          <p:val>
                                            <p:fltVal val="-90"/>
                                          </p:val>
                                        </p:tav>
                                        <p:tav tm="100000">
                                          <p:val>
                                            <p:fltVal val="0"/>
                                          </p:val>
                                        </p:tav>
                                      </p:tavLst>
                                    </p:anim>
                                    <p:anim calcmode="lin" valueType="num">
                                      <p:cBhvr>
                                        <p:cTn id="27" dur="800" decel="100000" fill="hold"/>
                                        <p:tgtEl>
                                          <p:spTgt spid="52"/>
                                        </p:tgtEl>
                                        <p:attrNameLst>
                                          <p:attrName>ppt_x</p:attrName>
                                        </p:attrNameLst>
                                      </p:cBhvr>
                                      <p:tavLst>
                                        <p:tav tm="0">
                                          <p:val>
                                            <p:strVal val="#ppt_x+0.4"/>
                                          </p:val>
                                        </p:tav>
                                        <p:tav tm="100000">
                                          <p:val>
                                            <p:strVal val="#ppt_x-0.05"/>
                                          </p:val>
                                        </p:tav>
                                      </p:tavLst>
                                    </p:anim>
                                    <p:anim calcmode="lin" valueType="num">
                                      <p:cBhvr>
                                        <p:cTn id="28" dur="800" decel="100000" fill="hold"/>
                                        <p:tgtEl>
                                          <p:spTgt spid="52"/>
                                        </p:tgtEl>
                                        <p:attrNameLst>
                                          <p:attrName>ppt_y</p:attrName>
                                        </p:attrNameLst>
                                      </p:cBhvr>
                                      <p:tavLst>
                                        <p:tav tm="0">
                                          <p:val>
                                            <p:strVal val="#ppt_y-0.4"/>
                                          </p:val>
                                        </p:tav>
                                        <p:tav tm="100000">
                                          <p:val>
                                            <p:strVal val="#ppt_y+0.1"/>
                                          </p:val>
                                        </p:tav>
                                      </p:tavLst>
                                    </p:anim>
                                    <p:anim calcmode="lin" valueType="num">
                                      <p:cBhvr>
                                        <p:cTn id="29" dur="200" accel="100000" fill="hold">
                                          <p:stCondLst>
                                            <p:cond delay="800"/>
                                          </p:stCondLst>
                                        </p:cTn>
                                        <p:tgtEl>
                                          <p:spTgt spid="52"/>
                                        </p:tgtEl>
                                        <p:attrNameLst>
                                          <p:attrName>ppt_x</p:attrName>
                                        </p:attrNameLst>
                                      </p:cBhvr>
                                      <p:tavLst>
                                        <p:tav tm="0">
                                          <p:val>
                                            <p:strVal val="#ppt_x-0.05"/>
                                          </p:val>
                                        </p:tav>
                                        <p:tav tm="100000">
                                          <p:val>
                                            <p:strVal val="#ppt_x"/>
                                          </p:val>
                                        </p:tav>
                                      </p:tavLst>
                                    </p:anim>
                                    <p:anim calcmode="lin" valueType="num">
                                      <p:cBhvr>
                                        <p:cTn id="30" dur="200" accel="100000" fill="hold">
                                          <p:stCondLst>
                                            <p:cond delay="800"/>
                                          </p:stCondLst>
                                        </p:cTn>
                                        <p:tgtEl>
                                          <p:spTgt spid="5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alpha val="59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152400" y="426720"/>
            <a:ext cx="11109959" cy="2831544"/>
          </a:xfrm>
          <a:prstGeom prst="rect">
            <a:avLst/>
          </a:prstGeom>
        </p:spPr>
        <p:txBody>
          <a:bodyPr wrap="square">
            <a:spAutoFit/>
          </a:bodyPr>
          <a:lstStyle/>
          <a:p>
            <a:r>
              <a:rPr lang="ru-RU" sz="1600" b="1" i="1" u="sng" dirty="0"/>
              <a:t>Как сформировать у дошкольников навыки безопасного поведения на дороге.</a:t>
            </a:r>
            <a:endParaRPr lang="ru-RU" sz="1600" b="1" i="1" u="sng" dirty="0"/>
          </a:p>
          <a:p>
            <a:r>
              <a:rPr lang="ru-RU" sz="1600" u="sng" dirty="0" smtClean="0">
                <a:solidFill>
                  <a:srgbClr val="000000"/>
                </a:solidFill>
                <a:latin typeface="Calibri" panose="020F0502020204030204" pitchFamily="34" charset="0"/>
              </a:rPr>
              <a:t>Во</a:t>
            </a:r>
            <a:r>
              <a:rPr lang="ru-RU" sz="1600" u="sng" dirty="0">
                <a:solidFill>
                  <a:srgbClr val="000000"/>
                </a:solidFill>
                <a:latin typeface="Calibri" panose="020F0502020204030204" pitchFamily="34" charset="0"/>
              </a:rPr>
              <a:t> </a:t>
            </a:r>
            <a:r>
              <a:rPr lang="ru-RU" sz="1600" b="1" u="sng" dirty="0">
                <a:solidFill>
                  <a:srgbClr val="000000"/>
                </a:solidFill>
                <a:latin typeface="Calibri" panose="020F0502020204030204" pitchFamily="34" charset="0"/>
              </a:rPr>
              <a:t>второй младшей группе дети</a:t>
            </a:r>
            <a:r>
              <a:rPr lang="ru-RU" sz="1600" b="1" dirty="0">
                <a:solidFill>
                  <a:srgbClr val="000000"/>
                </a:solidFill>
                <a:latin typeface="Calibri" panose="020F0502020204030204" pitchFamily="34" charset="0"/>
              </a:rPr>
              <a:t> </a:t>
            </a:r>
            <a:r>
              <a:rPr lang="ru-RU" sz="1600" dirty="0">
                <a:solidFill>
                  <a:srgbClr val="000000"/>
                </a:solidFill>
                <a:latin typeface="Calibri" panose="020F0502020204030204" pitchFamily="34" charset="0"/>
              </a:rPr>
              <a:t>продолжают знакомиться с различными видами транспортных средств: грузовыми и легковыми автомобилями, маршрутными транспортными средствами (автобусами, троллейбусами, трамваями). Ребята рассматривают иллюстрации с изображением машин, наблюдают за транспортом во время прогулок. Они уже знают, что транспортные средства имеют разные «габариты». Здесь уместно отработать умение ребёнка «видеть» большое транспортное средство (стоящее или медленно движущееся) как предмет, который может скрывать за собой опасность. Используя различные иллюстрации, наглядные пособия важно научить детей самих находить такие предметы на дороге (транспортные средства, деревья, кустарники, сугробы). А затем в ходе практических занятий выработать привычку выходить из-за мешающих обзору предметов, внимательно глядя по сторонам. Рассказывая о назначении маршрутных транспортных средств, воспитатель знакомит детей с правилами поведения в общественном транспорте, впоследствии закрепляя полученные знания на практике. Умение правильно вести себя в общественном транспорте должно стать привычкой.</a:t>
            </a:r>
            <a:endParaRPr lang="ru-RU" sz="1600" dirty="0">
              <a:latin typeface="Calibri" panose="020F0502020204030204" pitchFamily="34" charset="0"/>
            </a:endParaRPr>
          </a:p>
        </p:txBody>
      </p:sp>
      <p:sp>
        <p:nvSpPr>
          <p:cNvPr id="3" name="Прямоугольник 2"/>
          <p:cNvSpPr/>
          <p:nvPr/>
        </p:nvSpPr>
        <p:spPr>
          <a:xfrm>
            <a:off x="-1" y="3463591"/>
            <a:ext cx="12192001" cy="2893100"/>
          </a:xfrm>
          <a:prstGeom prst="rect">
            <a:avLst/>
          </a:prstGeom>
        </p:spPr>
        <p:txBody>
          <a:bodyPr wrap="square">
            <a:spAutoFit/>
          </a:bodyPr>
          <a:lstStyle/>
          <a:p>
            <a:pPr algn="just"/>
            <a:r>
              <a:rPr lang="ru-RU" b="1" dirty="0">
                <a:solidFill>
                  <a:srgbClr val="000000"/>
                </a:solidFill>
                <a:latin typeface="Calibri" panose="020F0502020204030204" pitchFamily="34" charset="0"/>
              </a:rPr>
              <a:t>Работа с детьми дошкольного возраста по теме ПДД: 3-4 года</a:t>
            </a:r>
            <a:endParaRPr lang="ru-RU" dirty="0">
              <a:solidFill>
                <a:srgbClr val="000000"/>
              </a:solidFill>
              <a:latin typeface="Calibri" panose="020F0502020204030204" pitchFamily="34" charset="0"/>
            </a:endParaRPr>
          </a:p>
          <a:p>
            <a:pPr algn="just"/>
            <a:r>
              <a:rPr lang="ru-RU" dirty="0">
                <a:solidFill>
                  <a:srgbClr val="000000"/>
                </a:solidFill>
                <a:latin typeface="Calibri" panose="020F0502020204030204" pitchFamily="34" charset="0"/>
              </a:rPr>
              <a:t> </a:t>
            </a:r>
            <a:r>
              <a:rPr lang="ru-RU" u="sng" dirty="0" smtClean="0">
                <a:solidFill>
                  <a:srgbClr val="000000"/>
                </a:solidFill>
                <a:latin typeface="Calibri" panose="020F0502020204030204" pitchFamily="34" charset="0"/>
              </a:rPr>
              <a:t>Содержание </a:t>
            </a:r>
            <a:r>
              <a:rPr lang="ru-RU" u="sng" dirty="0">
                <a:solidFill>
                  <a:srgbClr val="000000"/>
                </a:solidFill>
                <a:latin typeface="Calibri" panose="020F0502020204030204" pitchFamily="34" charset="0"/>
              </a:rPr>
              <a:t>работы:</a:t>
            </a:r>
            <a:endParaRPr lang="ru-RU" dirty="0">
              <a:solidFill>
                <a:srgbClr val="000000"/>
              </a:solidFill>
              <a:latin typeface="Calibri" panose="020F0502020204030204" pitchFamily="34" charset="0"/>
            </a:endParaRPr>
          </a:p>
          <a:p>
            <a:pPr algn="just"/>
            <a:r>
              <a:rPr lang="ru-RU" sz="1600" dirty="0">
                <a:solidFill>
                  <a:srgbClr val="000000"/>
                </a:solidFill>
                <a:latin typeface="Calibri" panose="020F0502020204030204" pitchFamily="34" charset="0"/>
              </a:rPr>
              <a:t>1. Средства передвижения, характерные для местности, на которой расположено МДОУ, их название;</a:t>
            </a:r>
            <a:endParaRPr lang="ru-RU" sz="1600" dirty="0">
              <a:solidFill>
                <a:srgbClr val="000000"/>
              </a:solidFill>
              <a:latin typeface="Calibri" panose="020F0502020204030204" pitchFamily="34" charset="0"/>
            </a:endParaRPr>
          </a:p>
          <a:p>
            <a:pPr algn="just"/>
            <a:r>
              <a:rPr lang="ru-RU" sz="1600" dirty="0">
                <a:solidFill>
                  <a:srgbClr val="000000"/>
                </a:solidFill>
                <a:latin typeface="Calibri" panose="020F0502020204030204" pitchFamily="34" charset="0"/>
              </a:rPr>
              <a:t>2. Части автомашины, грузовой машины;</a:t>
            </a:r>
            <a:endParaRPr lang="ru-RU" sz="1600" dirty="0">
              <a:solidFill>
                <a:srgbClr val="000000"/>
              </a:solidFill>
              <a:latin typeface="Calibri" panose="020F0502020204030204" pitchFamily="34" charset="0"/>
            </a:endParaRPr>
          </a:p>
          <a:p>
            <a:pPr algn="just"/>
            <a:r>
              <a:rPr lang="ru-RU" sz="1600" dirty="0">
                <a:solidFill>
                  <a:srgbClr val="000000"/>
                </a:solidFill>
                <a:latin typeface="Calibri" panose="020F0502020204030204" pitchFamily="34" charset="0"/>
              </a:rPr>
              <a:t>3. Правила дорожного движения: · Поведение на улице · Поведение в общественном транспорте · Сигналы светофора</a:t>
            </a:r>
            <a:endParaRPr lang="ru-RU" sz="1600" dirty="0">
              <a:solidFill>
                <a:srgbClr val="000000"/>
              </a:solidFill>
              <a:latin typeface="Calibri" panose="020F0502020204030204" pitchFamily="34" charset="0"/>
            </a:endParaRPr>
          </a:p>
          <a:p>
            <a:pPr algn="just"/>
            <a:r>
              <a:rPr lang="ru-RU" u="sng" dirty="0">
                <a:solidFill>
                  <a:srgbClr val="000000"/>
                </a:solidFill>
                <a:latin typeface="Calibri" panose="020F0502020204030204" pitchFamily="34" charset="0"/>
              </a:rPr>
              <a:t>Развивающая среда:</a:t>
            </a:r>
            <a:endParaRPr lang="ru-RU" dirty="0">
              <a:solidFill>
                <a:srgbClr val="000000"/>
              </a:solidFill>
              <a:latin typeface="Calibri" panose="020F0502020204030204" pitchFamily="34" charset="0"/>
            </a:endParaRPr>
          </a:p>
          <a:p>
            <a:pPr algn="just"/>
            <a:r>
              <a:rPr lang="ru-RU" sz="1600" u="sng" dirty="0">
                <a:solidFill>
                  <a:srgbClr val="000000"/>
                </a:solidFill>
                <a:latin typeface="Calibri" panose="020F0502020204030204" pitchFamily="34" charset="0"/>
              </a:rPr>
              <a:t> </a:t>
            </a:r>
            <a:r>
              <a:rPr lang="ru-RU" sz="1600" dirty="0">
                <a:solidFill>
                  <a:srgbClr val="000000"/>
                </a:solidFill>
                <a:latin typeface="Calibri" panose="020F0502020204030204" pitchFamily="34" charset="0"/>
              </a:rPr>
              <a:t>1. Макет: тротуар, проезжая часть, светофор;</a:t>
            </a:r>
            <a:endParaRPr lang="ru-RU" sz="1600" dirty="0">
              <a:solidFill>
                <a:srgbClr val="000000"/>
              </a:solidFill>
              <a:latin typeface="Calibri" panose="020F0502020204030204" pitchFamily="34" charset="0"/>
            </a:endParaRPr>
          </a:p>
          <a:p>
            <a:pPr algn="just"/>
            <a:r>
              <a:rPr lang="ru-RU" sz="1600" dirty="0">
                <a:solidFill>
                  <a:srgbClr val="000000"/>
                </a:solidFill>
                <a:latin typeface="Calibri" panose="020F0502020204030204" pitchFamily="34" charset="0"/>
              </a:rPr>
              <a:t>2. Автомобильные рули;</a:t>
            </a:r>
            <a:endParaRPr lang="ru-RU" sz="1600" dirty="0">
              <a:solidFill>
                <a:srgbClr val="000000"/>
              </a:solidFill>
              <a:latin typeface="Calibri" panose="020F0502020204030204" pitchFamily="34" charset="0"/>
            </a:endParaRPr>
          </a:p>
          <a:p>
            <a:pPr algn="just"/>
            <a:r>
              <a:rPr lang="ru-RU" sz="1600" dirty="0">
                <a:solidFill>
                  <a:srgbClr val="000000"/>
                </a:solidFill>
                <a:latin typeface="Calibri" panose="020F0502020204030204" pitchFamily="34" charset="0"/>
              </a:rPr>
              <a:t>3. Дидактическая игры («Собери машину», «Светофор»);</a:t>
            </a:r>
            <a:endParaRPr lang="ru-RU" sz="1600" dirty="0">
              <a:solidFill>
                <a:srgbClr val="000000"/>
              </a:solidFill>
              <a:latin typeface="Calibri" panose="020F0502020204030204" pitchFamily="34" charset="0"/>
            </a:endParaRPr>
          </a:p>
          <a:p>
            <a:pPr algn="just"/>
            <a:r>
              <a:rPr lang="ru-RU" sz="1600" dirty="0">
                <a:solidFill>
                  <a:srgbClr val="000000"/>
                </a:solidFill>
                <a:latin typeface="Calibri" panose="020F0502020204030204" pitchFamily="34" charset="0"/>
              </a:rPr>
              <a:t>4. Атрибуты к дидактической и сюжетно-ролевой игре «Мы пешеходы» </a:t>
            </a:r>
            <a:endParaRPr lang="ru-RU" sz="1600" dirty="0" smtClean="0">
              <a:solidFill>
                <a:srgbClr val="000000"/>
              </a:solidFill>
              <a:latin typeface="Calibri" panose="020F0502020204030204" pitchFamily="34" charset="0"/>
            </a:endParaRPr>
          </a:p>
          <a:p>
            <a:pPr algn="just"/>
            <a:r>
              <a:rPr lang="ru-RU" sz="1600" dirty="0" smtClean="0">
                <a:solidFill>
                  <a:srgbClr val="000000"/>
                </a:solidFill>
                <a:latin typeface="Calibri" panose="020F0502020204030204" pitchFamily="34" charset="0"/>
              </a:rPr>
              <a:t>Художественная </a:t>
            </a:r>
            <a:r>
              <a:rPr lang="ru-RU" sz="1600" dirty="0">
                <a:solidFill>
                  <a:srgbClr val="000000"/>
                </a:solidFill>
                <a:latin typeface="Calibri" panose="020F0502020204030204" pitchFamily="34" charset="0"/>
              </a:rPr>
              <a:t>литература: </a:t>
            </a:r>
            <a:r>
              <a:rPr lang="ru-RU" sz="1600" dirty="0" err="1">
                <a:solidFill>
                  <a:srgbClr val="000000"/>
                </a:solidFill>
                <a:latin typeface="Calibri" panose="020F0502020204030204" pitchFamily="34" charset="0"/>
              </a:rPr>
              <a:t>С.Михалков</a:t>
            </a:r>
            <a:r>
              <a:rPr lang="ru-RU" sz="1600" dirty="0">
                <a:solidFill>
                  <a:srgbClr val="000000"/>
                </a:solidFill>
                <a:latin typeface="Calibri" panose="020F0502020204030204" pitchFamily="34" charset="0"/>
              </a:rPr>
              <a:t> «Светофор», «Зайка-велосипедист», «Улица шумит».</a:t>
            </a:r>
            <a:endParaRPr lang="ru-RU" sz="1600" b="0" i="0" dirty="0">
              <a:solidFill>
                <a:srgbClr val="000000"/>
              </a:solidFill>
              <a:effectLst/>
              <a:latin typeface="Calibri" panose="020F0502020204030204" pitchFamily="34" charset="0"/>
            </a:endParaRPr>
          </a:p>
        </p:txBody>
      </p:sp>
      <p:sp>
        <p:nvSpPr>
          <p:cNvPr id="4" name="Нижний колонтитул 3"/>
          <p:cNvSpPr>
            <a:spLocks noGrp="1"/>
          </p:cNvSpPr>
          <p:nvPr>
            <p:ph type="ftr" sz="quarter" idx="11"/>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800" decel="100000"/>
                                        <p:tgtEl>
                                          <p:spTgt spid="3"/>
                                        </p:tgtEl>
                                      </p:cBhvr>
                                    </p:animEffect>
                                    <p:anim calcmode="lin" valueType="num">
                                      <p:cBhvr>
                                        <p:cTn id="18" dur="800" decel="100000" fill="hold"/>
                                        <p:tgtEl>
                                          <p:spTgt spid="3"/>
                                        </p:tgtEl>
                                        <p:attrNameLst>
                                          <p:attrName>style.rotation</p:attrName>
                                        </p:attrNameLst>
                                      </p:cBhvr>
                                      <p:tavLst>
                                        <p:tav tm="0">
                                          <p:val>
                                            <p:fltVal val="-90"/>
                                          </p:val>
                                        </p:tav>
                                        <p:tav tm="100000">
                                          <p:val>
                                            <p:fltVal val="0"/>
                                          </p:val>
                                        </p:tav>
                                      </p:tavLst>
                                    </p:anim>
                                    <p:anim calcmode="lin" valueType="num">
                                      <p:cBhvr>
                                        <p:cTn id="19" dur="800" decel="100000" fill="hold"/>
                                        <p:tgtEl>
                                          <p:spTgt spid="3"/>
                                        </p:tgtEl>
                                        <p:attrNameLst>
                                          <p:attrName>ppt_x</p:attrName>
                                        </p:attrNameLst>
                                      </p:cBhvr>
                                      <p:tavLst>
                                        <p:tav tm="0">
                                          <p:val>
                                            <p:strVal val="#ppt_x+0.4"/>
                                          </p:val>
                                        </p:tav>
                                        <p:tav tm="100000">
                                          <p:val>
                                            <p:strVal val="#ppt_x-0.05"/>
                                          </p:val>
                                        </p:tav>
                                      </p:tavLst>
                                    </p:anim>
                                    <p:anim calcmode="lin" valueType="num">
                                      <p:cBhvr>
                                        <p:cTn id="20" dur="800" decel="100000" fill="hold"/>
                                        <p:tgtEl>
                                          <p:spTgt spid="3"/>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nvGraphicFramePr>
        <p:xfrm>
          <a:off x="-1" y="38553"/>
          <a:ext cx="12192001" cy="6819447"/>
        </p:xfrm>
        <a:graphic>
          <a:graphicData uri="http://schemas.openxmlformats.org/drawingml/2006/table">
            <a:tbl>
              <a:tblPr/>
              <a:tblGrid>
                <a:gridCol w="12192001"/>
              </a:tblGrid>
              <a:tr h="6402479">
                <a:tc>
                  <a:txBody>
                    <a:bodyPr/>
                    <a:lstStyle/>
                    <a:p>
                      <a:pPr fontAlgn="t"/>
                      <a:r>
                        <a:rPr lang="ru-RU" sz="1800" i="1" dirty="0">
                          <a:solidFill>
                            <a:srgbClr val="0044FF"/>
                          </a:solidFill>
                          <a:effectLst/>
                          <a:latin typeface="Arial" panose="020B0604020202020204" pitchFamily="34" charset="0"/>
                        </a:rPr>
                        <a:t>Содержание уголков для родителей по изучению правил дорожного движения</a:t>
                      </a:r>
                      <a:br>
                        <a:rPr lang="ru-RU" sz="1800" i="1" dirty="0">
                          <a:solidFill>
                            <a:srgbClr val="0044FF"/>
                          </a:solidFill>
                          <a:effectLst/>
                          <a:latin typeface="Arial" panose="020B0604020202020204" pitchFamily="34" charset="0"/>
                        </a:rPr>
                      </a:br>
                      <a:r>
                        <a:rPr lang="ru-RU" sz="1600" b="1" dirty="0" smtClean="0">
                          <a:effectLst/>
                          <a:latin typeface="+mn-lt"/>
                        </a:rPr>
                        <a:t>Основная </a:t>
                      </a:r>
                      <a:r>
                        <a:rPr lang="ru-RU" sz="1600" b="1" dirty="0">
                          <a:effectLst/>
                          <a:latin typeface="+mn-lt"/>
                        </a:rPr>
                        <a:t>цель создания уголка безопасности дорожного движения</a:t>
                      </a:r>
                      <a:r>
                        <a:rPr lang="ru-RU" sz="1600" dirty="0">
                          <a:effectLst/>
                          <a:latin typeface="+mn-lt"/>
                        </a:rPr>
                        <a:t> – разъяснить родителям, что именно они являются главным звеном в вопросе обучения детей Правилам дорожного движения. Именно от их действий зависит насколько прочно овладеет ребёнок навыками безопасного поведения на дороге. Именно их поведение имеет решающее значение при выборе ребёнком «своего стиля» перехода проезжей части.</a:t>
                      </a:r>
                      <a:br>
                        <a:rPr lang="ru-RU" sz="1600" dirty="0">
                          <a:effectLst/>
                          <a:latin typeface="+mn-lt"/>
                        </a:rPr>
                      </a:br>
                      <a:endParaRPr lang="ru-RU" sz="1600" dirty="0" smtClean="0">
                        <a:effectLst/>
                        <a:latin typeface="+mn-lt"/>
                      </a:endParaRPr>
                    </a:p>
                    <a:p>
                      <a:pPr fontAlgn="t"/>
                      <a:r>
                        <a:rPr lang="ru-RU" sz="1600" dirty="0" smtClean="0">
                          <a:effectLst/>
                          <a:latin typeface="+mn-lt"/>
                        </a:rPr>
                        <a:t>Оформляя </a:t>
                      </a:r>
                      <a:r>
                        <a:rPr lang="ru-RU" sz="1600" dirty="0">
                          <a:effectLst/>
                          <a:latin typeface="+mn-lt"/>
                        </a:rPr>
                        <a:t>такой уголок, воспитатель должен сделать родителей своими главными союзниками в деле обучения малышей сложной азбуке дорог. Здесь важно показать родителям всю серьёзность проблемы, обозначить ситуации, которые часто приводят к трагедии, объяснить в каких случаях и почему дети чувствуют себя на дороге не совсем комфортно.</a:t>
                      </a:r>
                      <a:br>
                        <a:rPr lang="ru-RU" sz="1600" dirty="0">
                          <a:effectLst/>
                          <a:latin typeface="+mn-lt"/>
                        </a:rPr>
                      </a:br>
                      <a:r>
                        <a:rPr lang="ru-RU" sz="1600" b="1" dirty="0" smtClean="0">
                          <a:effectLst/>
                          <a:latin typeface="+mn-lt"/>
                        </a:rPr>
                        <a:t>Виды </a:t>
                      </a:r>
                      <a:r>
                        <a:rPr lang="ru-RU" sz="1600" b="1" dirty="0">
                          <a:effectLst/>
                          <a:latin typeface="+mn-lt"/>
                        </a:rPr>
                        <a:t>оформления уголка:</a:t>
                      </a:r>
                      <a:br>
                        <a:rPr lang="ru-RU" sz="1600" b="1" dirty="0">
                          <a:effectLst/>
                          <a:latin typeface="+mn-lt"/>
                        </a:rPr>
                      </a:br>
                      <a:r>
                        <a:rPr lang="ru-RU" sz="1600" dirty="0">
                          <a:effectLst/>
                          <a:latin typeface="+mn-lt"/>
                        </a:rPr>
                        <a:t>1. Единый стенд (размеры зависят от наличия свободной площади и количества помещаемой информации, но не менее 30*65 см).</a:t>
                      </a:r>
                      <a:br>
                        <a:rPr lang="ru-RU" sz="1600" dirty="0">
                          <a:effectLst/>
                          <a:latin typeface="+mn-lt"/>
                        </a:rPr>
                      </a:br>
                      <a:r>
                        <a:rPr lang="ru-RU" sz="1600" dirty="0">
                          <a:effectLst/>
                          <a:latin typeface="+mn-lt"/>
                        </a:rPr>
                        <a:t>2. Набор составных частей, каждая из которых предназначена для размещения отдельной информации</a:t>
                      </a:r>
                      <a:br>
                        <a:rPr lang="ru-RU" sz="1600" dirty="0">
                          <a:effectLst/>
                          <a:latin typeface="+mn-lt"/>
                        </a:rPr>
                      </a:br>
                      <a:r>
                        <a:rPr lang="ru-RU" sz="1600" dirty="0">
                          <a:effectLst/>
                          <a:latin typeface="+mn-lt"/>
                        </a:rPr>
                        <a:t>3. Книжка-раскладушка</a:t>
                      </a:r>
                      <a:br>
                        <a:rPr lang="ru-RU" sz="1600" dirty="0">
                          <a:effectLst/>
                          <a:latin typeface="+mn-lt"/>
                        </a:rPr>
                      </a:br>
                      <a:r>
                        <a:rPr lang="ru-RU" sz="1600" b="1" dirty="0" smtClean="0">
                          <a:effectLst/>
                          <a:latin typeface="+mn-lt"/>
                        </a:rPr>
                        <a:t>Для </a:t>
                      </a:r>
                      <a:r>
                        <a:rPr lang="ru-RU" sz="1600" b="1" dirty="0">
                          <a:effectLst/>
                          <a:latin typeface="+mn-lt"/>
                        </a:rPr>
                        <a:t>привлечения внимания родителей при оформлении уголка рекомендуется использовать яркие, привлекающие внимание лозунги, например:</a:t>
                      </a:r>
                      <a:br>
                        <a:rPr lang="ru-RU" sz="1600" b="1" dirty="0">
                          <a:effectLst/>
                          <a:latin typeface="+mn-lt"/>
                        </a:rPr>
                      </a:br>
                      <a:r>
                        <a:rPr lang="ru-RU" sz="1600" dirty="0">
                          <a:effectLst/>
                          <a:latin typeface="+mn-lt"/>
                        </a:rPr>
                        <a:t>• «Цена спешки – жизнь вашего ребёнка»</a:t>
                      </a:r>
                      <a:br>
                        <a:rPr lang="ru-RU" sz="1600" dirty="0">
                          <a:effectLst/>
                          <a:latin typeface="+mn-lt"/>
                        </a:rPr>
                      </a:br>
                      <a:r>
                        <a:rPr lang="ru-RU" sz="1600" dirty="0">
                          <a:effectLst/>
                          <a:latin typeface="+mn-lt"/>
                        </a:rPr>
                        <a:t>• «Внимание – мы ваши дети!»</a:t>
                      </a:r>
                      <a:br>
                        <a:rPr lang="ru-RU" sz="1600" dirty="0">
                          <a:effectLst/>
                          <a:latin typeface="+mn-lt"/>
                        </a:rPr>
                      </a:br>
                      <a:r>
                        <a:rPr lang="ru-RU" sz="1600" dirty="0">
                          <a:effectLst/>
                          <a:latin typeface="+mn-lt"/>
                        </a:rPr>
                        <a:t>• «Ребёнок имеет право жить!»</a:t>
                      </a:r>
                      <a:br>
                        <a:rPr lang="ru-RU" sz="1600" dirty="0">
                          <a:effectLst/>
                          <a:latin typeface="+mn-lt"/>
                        </a:rPr>
                      </a:br>
                      <a:r>
                        <a:rPr lang="ru-RU" sz="1600" dirty="0">
                          <a:effectLst/>
                          <a:latin typeface="+mn-lt"/>
                        </a:rPr>
                        <a:t>• «Глупо экономить своё время, за счёт жизни ребёнка»</a:t>
                      </a:r>
                      <a:br>
                        <a:rPr lang="ru-RU" sz="1600" dirty="0">
                          <a:effectLst/>
                          <a:latin typeface="+mn-lt"/>
                        </a:rPr>
                      </a:br>
                      <a:r>
                        <a:rPr lang="ru-RU" sz="1600" b="1" dirty="0" smtClean="0">
                          <a:effectLst/>
                          <a:latin typeface="+mn-lt"/>
                        </a:rPr>
                        <a:t>Учитывая </a:t>
                      </a:r>
                      <a:r>
                        <a:rPr lang="ru-RU" sz="1600" b="1" dirty="0">
                          <a:effectLst/>
                          <a:latin typeface="+mn-lt"/>
                        </a:rPr>
                        <a:t>важную роль родителей в вопросе обучения детей правилам дорожного движения, уголок для родителей должен содержать:</a:t>
                      </a:r>
                      <a:br>
                        <a:rPr lang="ru-RU" sz="1600" dirty="0">
                          <a:effectLst/>
                          <a:latin typeface="+mn-lt"/>
                        </a:rPr>
                      </a:br>
                      <a:r>
                        <a:rPr lang="ru-RU" sz="1600" dirty="0">
                          <a:effectLst/>
                          <a:latin typeface="+mn-lt"/>
                        </a:rPr>
                        <a:t>1. Информацию о состоянии дорожно-транспортного травматизма в районе(по договоренности, ГИБДД района будет высылать такую информацию ежеквартально, необходимо связаться с инспектором по пропаганде)</a:t>
                      </a:r>
                      <a:br>
                        <a:rPr lang="ru-RU" sz="1600" dirty="0">
                          <a:effectLst/>
                          <a:latin typeface="+mn-lt"/>
                        </a:rPr>
                      </a:br>
                      <a:r>
                        <a:rPr lang="ru-RU" sz="1600" dirty="0">
                          <a:effectLst/>
                          <a:latin typeface="+mn-lt"/>
                        </a:rPr>
                        <a:t>2. Причины дорожно-транспортных происшествий с участием детей</a:t>
                      </a:r>
                      <a:br>
                        <a:rPr lang="ru-RU" sz="1600" dirty="0">
                          <a:effectLst/>
                          <a:latin typeface="+mn-lt"/>
                        </a:rPr>
                      </a:br>
                      <a:r>
                        <a:rPr lang="ru-RU" sz="1600" dirty="0">
                          <a:effectLst/>
                          <a:latin typeface="+mn-lt"/>
                        </a:rPr>
                        <a:t>3. Рекомендации родителям по вопросам обучения детей безопасному поведению на дороге.</a:t>
                      </a:r>
                      <a:br>
                        <a:rPr lang="ru-RU" sz="1600" dirty="0">
                          <a:effectLst/>
                          <a:latin typeface="+mn-lt"/>
                        </a:rPr>
                      </a:br>
                      <a:r>
                        <a:rPr lang="ru-RU" sz="1600" dirty="0">
                          <a:effectLst/>
                          <a:latin typeface="+mn-lt"/>
                        </a:rPr>
                        <a:t>4. Перечень и описание игр, направленных на закрепление у детей уже имеющихся знаний по Правилам дорожного движения</a:t>
                      </a:r>
                      <a:br>
                        <a:rPr lang="ru-RU" sz="1600" dirty="0">
                          <a:effectLst/>
                          <a:latin typeface="+mn-lt"/>
                        </a:rPr>
                      </a:br>
                      <a:r>
                        <a:rPr lang="ru-RU" sz="1600" dirty="0">
                          <a:effectLst/>
                          <a:latin typeface="+mn-lt"/>
                        </a:rPr>
                        <a:t>5. Рассказы детей о поведении на дороге при движении в детский сад и обратно с родителями.</a:t>
                      </a:r>
                      <a:endParaRPr lang="ru-RU" sz="1600" dirty="0">
                        <a:effectLst/>
                        <a:latin typeface="+mn-lt"/>
                      </a:endParaRPr>
                    </a:p>
                  </a:txBody>
                  <a:tcPr marL="39018" marR="39018" marT="39018" marB="18729">
                    <a:lnL>
                      <a:noFill/>
                    </a:lnL>
                    <a:lnR>
                      <a:noFill/>
                    </a:lnR>
                    <a:lnT>
                      <a:noFill/>
                    </a:lnT>
                    <a:lnB>
                      <a:noFill/>
                    </a:lnB>
                    <a:solidFill>
                      <a:srgbClr val="FFFF99">
                        <a:alpha val="40000"/>
                      </a:srgbClr>
                    </a:solidFill>
                  </a:tcPr>
                </a:tc>
              </a:tr>
              <a:tr h="147540">
                <a:tc>
                  <a:txBody>
                    <a:bodyPr/>
                    <a:lstStyle/>
                    <a:p>
                      <a:pPr algn="l" fontAlgn="b"/>
                      <a:r>
                        <a:rPr lang="ru-RU" sz="700" dirty="0">
                          <a:solidFill>
                            <a:srgbClr val="999999"/>
                          </a:solidFill>
                          <a:effectLst/>
                          <a:latin typeface="Arial" panose="020B0604020202020204" pitchFamily="34" charset="0"/>
                        </a:rPr>
                        <a:t>В жизни не бывает чудес, потому что сама жизнь — это чудо!</a:t>
                      </a:r>
                      <a:endParaRPr lang="ru-RU" sz="700" dirty="0">
                        <a:solidFill>
                          <a:srgbClr val="999999"/>
                        </a:solidFill>
                        <a:effectLst/>
                        <a:latin typeface="Arial" panose="020B0604020202020204" pitchFamily="34" charset="0"/>
                      </a:endParaRPr>
                    </a:p>
                  </a:txBody>
                  <a:tcPr marL="39018" marR="39018" marT="11706" marB="11706" anchor="b">
                    <a:lnL>
                      <a:noFill/>
                    </a:lnL>
                    <a:lnR>
                      <a:noFill/>
                    </a:lnR>
                    <a:lnT>
                      <a:noFill/>
                    </a:lnT>
                    <a:lnB w="9525" cap="flat" cmpd="sng" algn="ctr">
                      <a:solidFill>
                        <a:srgbClr val="BFC3C6"/>
                      </a:solidFill>
                      <a:prstDash val="solid"/>
                      <a:round/>
                      <a:headEnd type="none" w="med" len="med"/>
                      <a:tailEnd type="none" w="med" len="med"/>
                    </a:lnB>
                    <a:solidFill>
                      <a:srgbClr val="FFFF99">
                        <a:alpha val="40000"/>
                      </a:srgbClr>
                    </a:solidFill>
                  </a:tcPr>
                </a:tc>
              </a:tr>
            </a:tbl>
          </a:graphicData>
        </a:graphic>
      </p:graphicFrame>
      <p:sp>
        <p:nvSpPr>
          <p:cNvPr id="2" name="Нижний колонтитул 1"/>
          <p:cNvSpPr>
            <a:spLocks noGrp="1"/>
          </p:cNvSpPr>
          <p:nvPr>
            <p:ph type="ftr" sz="quarter" idx="11"/>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3" name="Прямоугольник 2"/>
          <p:cNvSpPr/>
          <p:nvPr/>
        </p:nvSpPr>
        <p:spPr>
          <a:xfrm>
            <a:off x="1" y="0"/>
            <a:ext cx="12192000" cy="7099379"/>
          </a:xfrm>
          <a:prstGeom prst="rect">
            <a:avLst/>
          </a:prstGeom>
        </p:spPr>
        <p:txBody>
          <a:bodyPr wrap="square">
            <a:spAutoFit/>
          </a:bodyPr>
          <a:lstStyle/>
          <a:p>
            <a:pPr algn="ctr">
              <a:lnSpc>
                <a:spcPts val="1350"/>
              </a:lnSpc>
            </a:pPr>
            <a:r>
              <a:rPr lang="ru-RU" b="1" dirty="0" smtClean="0">
                <a:solidFill>
                  <a:srgbClr val="000000"/>
                </a:solidFill>
                <a:latin typeface="Verdana" panose="020B0604030504040204" pitchFamily="34" charset="0"/>
              </a:rPr>
              <a:t>ПАМЯТКА ДЛЯ РОДИТЕЛЕЙ ПО </a:t>
            </a:r>
            <a:r>
              <a:rPr lang="ru-RU" b="1" dirty="0" err="1" smtClean="0">
                <a:solidFill>
                  <a:srgbClr val="000000"/>
                </a:solidFill>
                <a:latin typeface="Verdana" panose="020B0604030504040204" pitchFamily="34" charset="0"/>
              </a:rPr>
              <a:t>ПДД«Обучение</a:t>
            </a:r>
            <a:r>
              <a:rPr lang="ru-RU" b="1" dirty="0" smtClean="0">
                <a:solidFill>
                  <a:srgbClr val="000000"/>
                </a:solidFill>
                <a:latin typeface="Verdana" panose="020B0604030504040204" pitchFamily="34" charset="0"/>
              </a:rPr>
              <a:t> </a:t>
            </a:r>
            <a:r>
              <a:rPr lang="ru-RU" b="1" dirty="0">
                <a:solidFill>
                  <a:srgbClr val="000000"/>
                </a:solidFill>
                <a:latin typeface="Verdana" panose="020B0604030504040204" pitchFamily="34" charset="0"/>
              </a:rPr>
              <a:t>детей наблюдательности на улице».</a:t>
            </a:r>
            <a:endParaRPr lang="ru-RU" sz="2800" b="1" dirty="0">
              <a:latin typeface="Times New Roman" panose="02020603050405020304" pitchFamily="18" charset="0"/>
            </a:endParaRPr>
          </a:p>
          <a:p>
            <a:pPr>
              <a:spcAft>
                <a:spcPts val="0"/>
              </a:spcAft>
            </a:pPr>
            <a:r>
              <a:rPr lang="ru-RU" sz="1100" b="1" dirty="0">
                <a:solidFill>
                  <a:srgbClr val="000000"/>
                </a:solidFill>
                <a:latin typeface="Verdana" panose="020B0604030504040204" pitchFamily="34" charset="0"/>
                <a:ea typeface="MS Mincho" panose="02020609040205080304" pitchFamily="49" charset="-128"/>
              </a:rPr>
              <a:t>1.</a:t>
            </a:r>
            <a:r>
              <a:rPr lang="ru-RU" dirty="0">
                <a:latin typeface="Times New Roman" panose="02020603050405020304" pitchFamily="18" charset="0"/>
                <a:ea typeface="MS Mincho" panose="02020609040205080304" pitchFamily="49" charset="-128"/>
              </a:rPr>
              <a:t>   Находясь на улице с ребенком, крепко держите его за руку.</a:t>
            </a:r>
            <a:br>
              <a:rPr lang="ru-RU" dirty="0">
                <a:latin typeface="Times New Roman" panose="02020603050405020304" pitchFamily="18" charset="0"/>
                <a:ea typeface="MS Mincho" panose="02020609040205080304" pitchFamily="49" charset="-128"/>
              </a:rPr>
            </a:br>
            <a:r>
              <a:rPr lang="ru-RU" sz="1100" b="1" dirty="0">
                <a:solidFill>
                  <a:srgbClr val="000000"/>
                </a:solidFill>
                <a:latin typeface="Verdana" panose="020B0604030504040204" pitchFamily="34" charset="0"/>
                <a:ea typeface="MS Mincho" panose="02020609040205080304" pitchFamily="49" charset="-128"/>
              </a:rPr>
              <a:t>2.</a:t>
            </a:r>
            <a:r>
              <a:rPr lang="ru-RU" dirty="0">
                <a:latin typeface="Times New Roman" panose="02020603050405020304" pitchFamily="18" charset="0"/>
                <a:ea typeface="MS Mincho" panose="02020609040205080304" pitchFamily="49" charset="-128"/>
              </a:rPr>
              <a:t>   Учите ребёнка наблюдательности. Если у подъезда стоят транспортные средства</a:t>
            </a:r>
            <a:br>
              <a:rPr lang="ru-RU" dirty="0">
                <a:latin typeface="Times New Roman" panose="02020603050405020304" pitchFamily="18" charset="0"/>
                <a:ea typeface="MS Mincho" panose="02020609040205080304" pitchFamily="49" charset="-128"/>
              </a:rPr>
            </a:br>
            <a:r>
              <a:rPr lang="ru-RU" dirty="0">
                <a:latin typeface="Times New Roman" panose="02020603050405020304" pitchFamily="18" charset="0"/>
                <a:ea typeface="MS Mincho" panose="02020609040205080304" pitchFamily="49" charset="-128"/>
              </a:rPr>
              <a:t>или растут деревья, кусты, остановитесь, научите ребёнка осматриваться по сторонам и определять, нет ли опасности приближающегося транспорта. Если у подъезда дома есть движение транспорта, обратите на это его внимание. Вместе с ним посмотрите, не приближается ли транспорт.</a:t>
            </a:r>
            <a:br>
              <a:rPr lang="ru-RU" dirty="0">
                <a:latin typeface="Times New Roman" panose="02020603050405020304" pitchFamily="18" charset="0"/>
                <a:ea typeface="MS Mincho" panose="02020609040205080304" pitchFamily="49" charset="-128"/>
              </a:rPr>
            </a:br>
            <a:r>
              <a:rPr lang="ru-RU" sz="1100" b="1" dirty="0">
                <a:solidFill>
                  <a:srgbClr val="000000"/>
                </a:solidFill>
                <a:latin typeface="Verdana" panose="020B0604030504040204" pitchFamily="34" charset="0"/>
                <a:ea typeface="MS Mincho" panose="02020609040205080304" pitchFamily="49" charset="-128"/>
              </a:rPr>
              <a:t>3.</a:t>
            </a:r>
            <a:r>
              <a:rPr lang="ru-RU" dirty="0">
                <a:latin typeface="Times New Roman" panose="02020603050405020304" pitchFamily="18" charset="0"/>
                <a:ea typeface="MS Mincho" panose="02020609040205080304" pitchFamily="49" charset="-128"/>
              </a:rPr>
              <a:t>   При движении по тротуару держитесь подальше от проезжей части. Взрослый должен находиться со стороны проезжей части.</a:t>
            </a:r>
            <a:br>
              <a:rPr lang="ru-RU" dirty="0">
                <a:latin typeface="Times New Roman" panose="02020603050405020304" pitchFamily="18" charset="0"/>
                <a:ea typeface="MS Mincho" panose="02020609040205080304" pitchFamily="49" charset="-128"/>
              </a:rPr>
            </a:br>
            <a:r>
              <a:rPr lang="ru-RU" sz="1100" b="1" dirty="0">
                <a:solidFill>
                  <a:srgbClr val="000000"/>
                </a:solidFill>
                <a:latin typeface="Verdana" panose="020B0604030504040204" pitchFamily="34" charset="0"/>
                <a:ea typeface="MS Mincho" panose="02020609040205080304" pitchFamily="49" charset="-128"/>
              </a:rPr>
              <a:t>4.</a:t>
            </a:r>
            <a:r>
              <a:rPr lang="ru-RU" dirty="0">
                <a:latin typeface="Times New Roman" panose="02020603050405020304" pitchFamily="18" charset="0"/>
                <a:ea typeface="MS Mincho" panose="02020609040205080304" pitchFamily="49" charset="-128"/>
              </a:rPr>
              <a:t>   Приучите ребёнка, идя по тротуару, внимательно наблюдать за выездом автомобилей </a:t>
            </a:r>
            <a:br>
              <a:rPr lang="ru-RU" dirty="0">
                <a:latin typeface="Times New Roman" panose="02020603050405020304" pitchFamily="18" charset="0"/>
                <a:ea typeface="MS Mincho" panose="02020609040205080304" pitchFamily="49" charset="-128"/>
              </a:rPr>
            </a:br>
            <a:r>
              <a:rPr lang="ru-RU" dirty="0">
                <a:latin typeface="Times New Roman" panose="02020603050405020304" pitchFamily="18" charset="0"/>
                <a:ea typeface="MS Mincho" panose="02020609040205080304" pitchFamily="49" charset="-128"/>
              </a:rPr>
              <a:t>из арок дворов и поворотами транспорта на перекрёстках.</a:t>
            </a:r>
            <a:br>
              <a:rPr lang="ru-RU" dirty="0">
                <a:latin typeface="Times New Roman" panose="02020603050405020304" pitchFamily="18" charset="0"/>
                <a:ea typeface="MS Mincho" panose="02020609040205080304" pitchFamily="49" charset="-128"/>
              </a:rPr>
            </a:br>
            <a:r>
              <a:rPr lang="ru-RU" sz="1100" b="1" dirty="0">
                <a:solidFill>
                  <a:srgbClr val="000000"/>
                </a:solidFill>
                <a:latin typeface="Verdana" panose="020B0604030504040204" pitchFamily="34" charset="0"/>
                <a:ea typeface="MS Mincho" panose="02020609040205080304" pitchFamily="49" charset="-128"/>
              </a:rPr>
              <a:t>5.</a:t>
            </a:r>
            <a:r>
              <a:rPr lang="ru-RU" dirty="0">
                <a:latin typeface="Times New Roman" panose="02020603050405020304" pitchFamily="18" charset="0"/>
                <a:ea typeface="MS Mincho" panose="02020609040205080304" pitchFamily="49" charset="-128"/>
              </a:rPr>
              <a:t>   При переходе проезжей части дороги остановитесь и осмотритесь по сторонам.</a:t>
            </a:r>
            <a:br>
              <a:rPr lang="ru-RU" dirty="0">
                <a:latin typeface="Times New Roman" panose="02020603050405020304" pitchFamily="18" charset="0"/>
                <a:ea typeface="MS Mincho" panose="02020609040205080304" pitchFamily="49" charset="-128"/>
              </a:rPr>
            </a:br>
            <a:r>
              <a:rPr lang="ru-RU" dirty="0">
                <a:latin typeface="Times New Roman" panose="02020603050405020304" pitchFamily="18" charset="0"/>
                <a:ea typeface="MS Mincho" panose="02020609040205080304" pitchFamily="49" charset="-128"/>
              </a:rPr>
              <a:t>Показывайте ребёнку следующие действия по осмотру дороги: поворот налево, направо, ещё раз налево. Дойдя до разделительной линии, делайте вместе с ним поворот головы направо. Если нет движения транспорта, продолжайте переход, не останавливаясь, а если есть – остановитесь на линии и пропустите транспорт, держа ребёнка за руку.</a:t>
            </a:r>
            <a:br>
              <a:rPr lang="ru-RU" dirty="0">
                <a:latin typeface="Times New Roman" panose="02020603050405020304" pitchFamily="18" charset="0"/>
                <a:ea typeface="MS Mincho" panose="02020609040205080304" pitchFamily="49" charset="-128"/>
              </a:rPr>
            </a:br>
            <a:r>
              <a:rPr lang="ru-RU" sz="1100" b="1" dirty="0">
                <a:solidFill>
                  <a:srgbClr val="000000"/>
                </a:solidFill>
                <a:latin typeface="Verdana" panose="020B0604030504040204" pitchFamily="34" charset="0"/>
                <a:ea typeface="MS Mincho" panose="02020609040205080304" pitchFamily="49" charset="-128"/>
              </a:rPr>
              <a:t>6.</a:t>
            </a:r>
            <a:r>
              <a:rPr lang="ru-RU" dirty="0">
                <a:latin typeface="Times New Roman" panose="02020603050405020304" pitchFamily="18" charset="0"/>
                <a:ea typeface="MS Mincho" panose="02020609040205080304" pitchFamily="49" charset="-128"/>
              </a:rPr>
              <a:t>   Учите ребёнка осматриваться вдаль, пропускать приближающийся транспорт.</a:t>
            </a:r>
            <a:br>
              <a:rPr lang="ru-RU" dirty="0">
                <a:latin typeface="Times New Roman" panose="02020603050405020304" pitchFamily="18" charset="0"/>
                <a:ea typeface="MS Mincho" panose="02020609040205080304" pitchFamily="49" charset="-128"/>
              </a:rPr>
            </a:br>
            <a:r>
              <a:rPr lang="ru-RU" sz="1100" b="1" dirty="0">
                <a:solidFill>
                  <a:srgbClr val="000000"/>
                </a:solidFill>
                <a:latin typeface="Verdana" panose="020B0604030504040204" pitchFamily="34" charset="0"/>
                <a:ea typeface="MS Mincho" panose="02020609040205080304" pitchFamily="49" charset="-128"/>
              </a:rPr>
              <a:t>7.</a:t>
            </a:r>
            <a:r>
              <a:rPr lang="ru-RU" dirty="0">
                <a:latin typeface="Times New Roman" panose="02020603050405020304" pitchFamily="18" charset="0"/>
                <a:ea typeface="MS Mincho" panose="02020609040205080304" pitchFamily="49" charset="-128"/>
              </a:rPr>
              <a:t>   Наблюдая за приближающимся транспортом, обращайте внимание ребёнка на то, что за большими машинами (автобус) может быть опасность: едет легковой автомобиль или мотоцикл на большой скорости. Поэтому лучше подождать, если не уверены, что нет скрытой опасности.</a:t>
            </a:r>
            <a:br>
              <a:rPr lang="ru-RU" dirty="0">
                <a:latin typeface="Times New Roman" panose="02020603050405020304" pitchFamily="18" charset="0"/>
                <a:ea typeface="MS Mincho" panose="02020609040205080304" pitchFamily="49" charset="-128"/>
              </a:rPr>
            </a:br>
            <a:r>
              <a:rPr lang="ru-RU" sz="1100" b="1" dirty="0">
                <a:solidFill>
                  <a:srgbClr val="000000"/>
                </a:solidFill>
                <a:latin typeface="Verdana" panose="020B0604030504040204" pitchFamily="34" charset="0"/>
                <a:ea typeface="MS Mincho" panose="02020609040205080304" pitchFamily="49" charset="-128"/>
              </a:rPr>
              <a:t>8.</a:t>
            </a:r>
            <a:r>
              <a:rPr lang="ru-RU" dirty="0">
                <a:latin typeface="Times New Roman" panose="02020603050405020304" pitchFamily="18" charset="0"/>
                <a:ea typeface="MS Mincho" panose="02020609040205080304" pitchFamily="49" charset="-128"/>
              </a:rPr>
              <a:t>   Не выходите с ребёнком на проезжую часть из-за каких-либо препятствий: стоящих автомобилей, кустов, закрывающих обзор проезжей части.</a:t>
            </a:r>
            <a:br>
              <a:rPr lang="ru-RU" dirty="0">
                <a:latin typeface="Times New Roman" panose="02020603050405020304" pitchFamily="18" charset="0"/>
                <a:ea typeface="MS Mincho" panose="02020609040205080304" pitchFamily="49" charset="-128"/>
              </a:rPr>
            </a:br>
            <a:r>
              <a:rPr lang="ru-RU" sz="1100" b="1" dirty="0">
                <a:solidFill>
                  <a:srgbClr val="000000"/>
                </a:solidFill>
                <a:latin typeface="Verdana" panose="020B0604030504040204" pitchFamily="34" charset="0"/>
                <a:ea typeface="MS Mincho" panose="02020609040205080304" pitchFamily="49" charset="-128"/>
              </a:rPr>
              <a:t>9.</a:t>
            </a:r>
            <a:r>
              <a:rPr lang="ru-RU" dirty="0">
                <a:latin typeface="Times New Roman" panose="02020603050405020304" pitchFamily="18" charset="0"/>
                <a:ea typeface="MS Mincho" panose="02020609040205080304" pitchFamily="49" charset="-128"/>
              </a:rPr>
              <a:t>   Переходите проезжую часть не наискосок, а прямо, строго перпендикулярно. </a:t>
            </a:r>
            <a:br>
              <a:rPr lang="ru-RU" dirty="0">
                <a:latin typeface="Times New Roman" panose="02020603050405020304" pitchFamily="18" charset="0"/>
                <a:ea typeface="MS Mincho" panose="02020609040205080304" pitchFamily="49" charset="-128"/>
              </a:rPr>
            </a:br>
            <a:r>
              <a:rPr lang="ru-RU" dirty="0">
                <a:latin typeface="Times New Roman" panose="02020603050405020304" pitchFamily="18" charset="0"/>
                <a:ea typeface="MS Mincho" panose="02020609040205080304" pitchFamily="49" charset="-128"/>
              </a:rPr>
              <a:t>Ребёнок должен понимать, что это делается для лучшего наблюдения за движением транспорта.</a:t>
            </a:r>
            <a:br>
              <a:rPr lang="ru-RU" dirty="0">
                <a:latin typeface="Times New Roman" panose="02020603050405020304" pitchFamily="18" charset="0"/>
                <a:ea typeface="MS Mincho" panose="02020609040205080304" pitchFamily="49" charset="-128"/>
              </a:rPr>
            </a:br>
            <a:r>
              <a:rPr lang="ru-RU" sz="1100" b="1" dirty="0">
                <a:solidFill>
                  <a:srgbClr val="000000"/>
                </a:solidFill>
                <a:latin typeface="Verdana" panose="020B0604030504040204" pitchFamily="34" charset="0"/>
                <a:ea typeface="MS Mincho" panose="02020609040205080304" pitchFamily="49" charset="-128"/>
              </a:rPr>
              <a:t>10.</a:t>
            </a:r>
            <a:r>
              <a:rPr lang="ru-RU" dirty="0">
                <a:latin typeface="Times New Roman" panose="02020603050405020304" pitchFamily="18" charset="0"/>
                <a:ea typeface="MS Mincho" panose="02020609040205080304" pitchFamily="49" charset="-128"/>
              </a:rPr>
              <a:t>   Переходите проезжую часть только на зелёный сигнал светофора. </a:t>
            </a:r>
            <a:br>
              <a:rPr lang="ru-RU" dirty="0">
                <a:latin typeface="Times New Roman" panose="02020603050405020304" pitchFamily="18" charset="0"/>
                <a:ea typeface="MS Mincho" panose="02020609040205080304" pitchFamily="49" charset="-128"/>
              </a:rPr>
            </a:br>
            <a:r>
              <a:rPr lang="ru-RU" dirty="0">
                <a:latin typeface="Times New Roman" panose="02020603050405020304" pitchFamily="18" charset="0"/>
                <a:ea typeface="MS Mincho" panose="02020609040205080304" pitchFamily="49" charset="-128"/>
              </a:rPr>
              <a:t>Объясняйте ребёнку, что переходить дорогу на зелёный мигающий сигнал нельзя. Он горит всего три секунды, можно попасти в ДТП. </a:t>
            </a:r>
            <a:endParaRPr lang="ru-RU" dirty="0">
              <a:effectLst/>
              <a:latin typeface="Times New Roman" panose="02020603050405020304" pitchFamily="18" charset="0"/>
              <a:ea typeface="MS Mincho" panose="02020609040205080304" pitchFamily="49" charset="-128"/>
            </a:endParaRPr>
          </a:p>
        </p:txBody>
      </p:sp>
      <p:sp>
        <p:nvSpPr>
          <p:cNvPr id="2" name="Нижний колонтитул 1"/>
          <p:cNvSpPr>
            <a:spLocks noGrp="1"/>
          </p:cNvSpPr>
          <p:nvPr>
            <p:ph type="ftr" sz="quarter" idx="11"/>
          </p:nvPr>
        </p:nvSpPr>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out)">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Theme">
  <a:themeElements>
    <a:clrScheme name="Тема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Тема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0</TotalTime>
  <Words>15052</Words>
  <Application>WPS Presentation</Application>
  <PresentationFormat>Custom</PresentationFormat>
  <Paragraphs>126</Paragraphs>
  <Slides>13</Slides>
  <Notes>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13</vt:i4>
      </vt:variant>
    </vt:vector>
  </HeadingPairs>
  <TitlesOfParts>
    <vt:vector size="30" baseType="lpstr">
      <vt:lpstr>Arial</vt:lpstr>
      <vt:lpstr>SimSun</vt:lpstr>
      <vt:lpstr>Wingdings</vt:lpstr>
      <vt:lpstr>Wingdings 3</vt:lpstr>
      <vt:lpstr>Arial</vt:lpstr>
      <vt:lpstr>Times New Roman</vt:lpstr>
      <vt:lpstr>Verdana</vt:lpstr>
      <vt:lpstr>Calibri</vt:lpstr>
      <vt:lpstr>MS Mincho</vt:lpstr>
      <vt:lpstr>Century Gothic</vt:lpstr>
      <vt:lpstr>Microsoft YaHei</vt:lpstr>
      <vt:lpstr/>
      <vt:lpstr>Arial Unicode MS</vt:lpstr>
      <vt:lpstr>Calibri Light</vt:lpstr>
      <vt:lpstr>Segoe Print</vt:lpstr>
      <vt:lpstr>Office Theme</vt:lpstr>
      <vt:lpstr>Легкий дым</vt:lpstr>
      <vt:lpstr>ЦО ГБОУ № 2051  Содержание уголков безопасности  дорожного движения в  группах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Asus</dc:creator>
  <cp:lastModifiedBy>admin</cp:lastModifiedBy>
  <cp:revision>47</cp:revision>
  <dcterms:created xsi:type="dcterms:W3CDTF">2014-11-16T06:16:00Z</dcterms:created>
  <dcterms:modified xsi:type="dcterms:W3CDTF">2020-09-02T04:03:45Z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1049-11.2.0.9075</vt:lpwstr>
  </property>
</Properties>
</file>