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7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7" autoAdjust="0"/>
    <p:restoredTop sz="94660"/>
  </p:normalViewPr>
  <p:slideViewPr>
    <p:cSldViewPr snapToGrid="0">
      <p:cViewPr>
        <p:scale>
          <a:sx n="100" d="100"/>
          <a:sy n="100" d="100"/>
        </p:scale>
        <p:origin x="-228" y="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67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182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879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868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4350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72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555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12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015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5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19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8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452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065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36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3EA28-1ED0-4428-9C94-E95C98DBAA5E}" type="datetimeFigureOut">
              <a:rPr lang="ru-RU" smtClean="0"/>
              <a:t>02.09.2020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1DE728C-F10E-4ECA-9536-05FB92CC17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00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2306" y="0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ОБРАЗОВАНИЯ И НАУКИ ГОРОДА МОСКВЫ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города Москвы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«ЮРИДИЧЕСКИЙ КОЛЛЕДЖ»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(ГБПОУ Юридический колледж)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2306" y="2689534"/>
            <a:ext cx="8880764" cy="318479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 производства по делам об административных правонарушениях и меры обеспечения производства по делу об административном правонарушении</a:t>
            </a:r>
          </a:p>
          <a:p>
            <a:pPr algn="ctr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9392" y="6150114"/>
            <a:ext cx="4538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 преподаватель учебной дисциплины Кулакова Е.А.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27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i="1" dirty="0"/>
              <a:t>Запрещение эксплуатации транспортного средства</a:t>
            </a:r>
            <a:r>
              <a:rPr lang="ru-RU" b="1" dirty="0"/>
              <a:t> </a:t>
            </a:r>
            <a:r>
              <a:rPr lang="ru-RU" dirty="0"/>
              <a:t>– мера обеспечения производства по делу об административном правонарушении, которая осуществляется путем снятия государственных регистрационных знаков до устранения причины запрещения эксплуатации транспортного средства</a:t>
            </a:r>
            <a:r>
              <a:rPr lang="ru-RU" dirty="0" smtClean="0"/>
              <a:t>.</a:t>
            </a:r>
          </a:p>
          <a:p>
            <a:r>
              <a:rPr lang="ru-RU" b="1" i="1" dirty="0"/>
              <a:t>Арест товаров</a:t>
            </a:r>
            <a:r>
              <a:rPr lang="ru-RU" b="1" dirty="0"/>
              <a:t>, </a:t>
            </a:r>
            <a:r>
              <a:rPr lang="ru-RU" b="1" i="1" dirty="0"/>
              <a:t>транспортных средств и иных вещей,</a:t>
            </a:r>
            <a:r>
              <a:rPr lang="ru-RU" b="1" dirty="0"/>
              <a:t> явившихся орудиями совершения или предметами административного правонарушения</a:t>
            </a:r>
            <a:r>
              <a:rPr lang="ru-RU" dirty="0"/>
              <a:t>, заключается в составлении описи указанных товаров, транспортных средств и иных вещей с объявлением лицу, в отношении которого применена данная мера обеспечения производства по делу об административном правонарушении, либо его законному представителю о запрете распоряжаться (а в случае необходимости и пользоваться) ими, и применяется в случае, если указанные товары, транспортные средства и иные вещи изъять невозможно и (или) сохранность может быть обеспечена без изъятия.</a:t>
            </a:r>
          </a:p>
        </p:txBody>
      </p:sp>
    </p:spTree>
    <p:extLst>
      <p:ext uri="{BB962C8B-B14F-4D97-AF65-F5344CB8AC3E}">
        <p14:creationId xmlns:p14="http://schemas.microsoft.com/office/powerpoint/2010/main" val="701608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Привод</a:t>
            </a:r>
            <a:r>
              <a:rPr lang="ru-RU" dirty="0"/>
              <a:t> применяется к физическому лицу или представителю юридического лица, в отношении которых ведется производство по делу об административном правонарушении, законному представителю несовершеннолетнего лица, привлекаемого к административной ответственности, а также свидетелю в определенных случаях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i="1" dirty="0"/>
              <a:t>Временный запрет деятельности</a:t>
            </a:r>
            <a:r>
              <a:rPr lang="ru-RU" dirty="0"/>
              <a:t> заключается в кратковременном, установленном на срок до рассмотрения дела судом прекращении деятельности филиалов, представительств, структурных подразделений юридического лица, производственных участков, а также эксплуатации агрегатов, объектов, зданий или сооружений, осуществления отдельных видов деятельности (работ), оказания услуг. </a:t>
            </a:r>
          </a:p>
        </p:txBody>
      </p:sp>
    </p:spTree>
    <p:extLst>
      <p:ext uri="{BB962C8B-B14F-4D97-AF65-F5344CB8AC3E}">
        <p14:creationId xmlns:p14="http://schemas.microsoft.com/office/powerpoint/2010/main" val="2368480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Помещение в специальное учреждение иностранных граждан или лиц без гражданства, подлежащих административному выдворению за пределы Российской Федерации в форме принудительного выдворения за пределы Российской Федерации</a:t>
            </a:r>
            <a:r>
              <a:rPr lang="ru-RU" dirty="0"/>
              <a:t>, заключается в их принудительном препровождении в специальные учреждения, предусмотренные законодательством РФ, либо в специально отведенные для этого помещения пограничных органов и во временном содержании в таких специальных учреждениях до принудительного выдворения за пределы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340458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43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945" y="624109"/>
            <a:ext cx="9689667" cy="128089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0000"/>
                </a:solidFill>
                <a:latin typeface="Open Sans"/>
              </a:rPr>
              <a:t>Производство по делам об административных правонарушениях </a:t>
            </a:r>
            <a:r>
              <a:rPr lang="ru-RU" sz="1800" dirty="0">
                <a:solidFill>
                  <a:srgbClr val="000000"/>
                </a:solidFill>
                <a:latin typeface="Open Sans"/>
              </a:rPr>
              <a:t>– совокупность административно-процессуальных норм и основанная на них деятельность уполномоченных органов и должностных лиц по применению мер административного наказания.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28799" y="2733675"/>
            <a:ext cx="942022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Задачи</a:t>
            </a:r>
          </a:p>
          <a:p>
            <a:pPr algn="ctr"/>
            <a:endParaRPr lang="ru-RU" b="1" i="1" dirty="0"/>
          </a:p>
          <a:p>
            <a:r>
              <a:rPr lang="ru-RU" b="1" dirty="0"/>
              <a:t> </a:t>
            </a:r>
            <a:r>
              <a:rPr lang="ru-RU" sz="2000" b="1" dirty="0"/>
              <a:t>производства по делам об административных правонарушениях:</a:t>
            </a:r>
          </a:p>
          <a:p>
            <a:r>
              <a:rPr lang="ru-RU" dirty="0"/>
              <a:t>1) всестороннее, полное, объективное и своевременное выяснение каждого дела;</a:t>
            </a:r>
          </a:p>
          <a:p>
            <a:r>
              <a:rPr lang="ru-RU" dirty="0"/>
              <a:t>2) разрешение дела об административном правонарушении в соответствии с законом;</a:t>
            </a:r>
          </a:p>
          <a:p>
            <a:r>
              <a:rPr lang="ru-RU" dirty="0"/>
              <a:t>3) обеспечение исполнения вынесенного по делу об административном правонарушении постановления;</a:t>
            </a:r>
          </a:p>
          <a:p>
            <a:r>
              <a:rPr lang="ru-RU" dirty="0"/>
              <a:t>4) выявление причин и условий, способствующих совершению административных правонарушений.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715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016" y="319310"/>
            <a:ext cx="8911687" cy="1467926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Производство по делам об административных правонарушениях не может быть начато, а начатое подлежит прекращению при наличии хотя бы одного из следующих обстоятельств: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3466" y="2008908"/>
            <a:ext cx="9838315" cy="464127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• </a:t>
            </a:r>
            <a:r>
              <a:rPr lang="ru-RU" dirty="0"/>
              <a:t>отсутствие события административного правонарушения;</a:t>
            </a:r>
          </a:p>
          <a:p>
            <a:r>
              <a:rPr lang="ru-RU" dirty="0"/>
              <a:t>• отсутствие состава административного правонарушения, в том числе </a:t>
            </a:r>
            <a:r>
              <a:rPr lang="ru-RU" dirty="0" err="1"/>
              <a:t>недостижение</a:t>
            </a:r>
            <a:r>
              <a:rPr lang="ru-RU" dirty="0"/>
              <a:t> физическим лицом на момент совершения противоправных действий (бездействия) возраста, предусмотренного КоАП для привлечения к административной ответственности, или невменяемость физического лица, совершившего противоправные действия (бездействие);</a:t>
            </a:r>
          </a:p>
          <a:p>
            <a:r>
              <a:rPr lang="ru-RU" dirty="0"/>
              <a:t>• действие лица в состоянии крайней необходимости;</a:t>
            </a:r>
          </a:p>
          <a:p>
            <a:r>
              <a:rPr lang="ru-RU" dirty="0"/>
              <a:t>• издание акта амнистии, если такой акт устраняет применение административного наказания;</a:t>
            </a:r>
          </a:p>
          <a:p>
            <a:r>
              <a:rPr lang="ru-RU" dirty="0"/>
              <a:t>• отмена закона, устанавливающего административную ответственность;</a:t>
            </a:r>
          </a:p>
          <a:p>
            <a:r>
              <a:rPr lang="ru-RU" dirty="0"/>
              <a:t>• истечение сроков давности привлечения к административной ответственности;</a:t>
            </a:r>
          </a:p>
          <a:p>
            <a:r>
              <a:rPr lang="ru-RU" dirty="0"/>
              <a:t>• наличие по одному и тому же факту совершения противоправных действий (бездействия) лицом, в отношении которого ведется производство по делу об административном правонарушении, постановления о назначении административного наказания либо постановления о прекращении производства по делу об административном правонарушении, либо постановления о возбуждении уголовного дела;</a:t>
            </a:r>
          </a:p>
          <a:p>
            <a:r>
              <a:rPr lang="ru-RU" dirty="0"/>
              <a:t>• смерть физического лица, в отношении которого ведется производство по делу об административном правонарушении.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19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Меры обеспечения производства по делам об административных </a:t>
            </a:r>
            <a:r>
              <a:rPr lang="ru-RU" sz="2800" b="1" dirty="0" smtClean="0"/>
              <a:t>правонарушениях - это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вид мер административного принуждения, применяемых уполномоченными субъектами в установленном процессуальном порядке для достижения целей производства по делам об административных правонарушениях.</a:t>
            </a:r>
          </a:p>
        </p:txBody>
      </p:sp>
    </p:spTree>
    <p:extLst>
      <p:ext uri="{BB962C8B-B14F-4D97-AF65-F5344CB8AC3E}">
        <p14:creationId xmlns:p14="http://schemas.microsoft.com/office/powerpoint/2010/main" val="2810603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/>
              <a:t>Виды мер обеспечения производства по делам об административных правонарушениях.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6375" y="1562101"/>
            <a:ext cx="10466243" cy="46577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</a:t>
            </a:r>
            <a:r>
              <a:rPr lang="ru-RU" dirty="0"/>
              <a:t>) доставление;</a:t>
            </a:r>
          </a:p>
          <a:p>
            <a:r>
              <a:rPr lang="ru-RU" dirty="0"/>
              <a:t>2) административное задержание;</a:t>
            </a:r>
          </a:p>
          <a:p>
            <a:r>
              <a:rPr lang="ru-RU" dirty="0"/>
              <a:t>3) личный досмотр, досмотр вещей, досмотр транспортного средства, находящихся при физическом лице; осмотр принадлежащих юридическому лицу помещений, территорий, находящихся там вещей и документов;</a:t>
            </a:r>
          </a:p>
          <a:p>
            <a:r>
              <a:rPr lang="ru-RU" dirty="0"/>
              <a:t>4) изъятие вещей и документов;</a:t>
            </a:r>
          </a:p>
          <a:p>
            <a:r>
              <a:rPr lang="ru-RU" dirty="0"/>
              <a:t>5) отстранение от управления транспортным средством соответствующего вида;</a:t>
            </a:r>
          </a:p>
          <a:p>
            <a:r>
              <a:rPr lang="ru-RU" dirty="0"/>
              <a:t>5.1) освидетельствование на состояние алкогольного опьянения;</a:t>
            </a:r>
          </a:p>
          <a:p>
            <a:r>
              <a:rPr lang="ru-RU" dirty="0"/>
              <a:t>6) медицинское освидетельствование на состояние опьянения;</a:t>
            </a:r>
          </a:p>
          <a:p>
            <a:r>
              <a:rPr lang="ru-RU" dirty="0"/>
              <a:t>7) задержание транспортного средства, запрещение его эксплуатации;</a:t>
            </a:r>
          </a:p>
          <a:p>
            <a:r>
              <a:rPr lang="ru-RU" dirty="0"/>
              <a:t>8) арест товаров, транспортных средств и иных вещей;</a:t>
            </a:r>
          </a:p>
          <a:p>
            <a:r>
              <a:rPr lang="ru-RU" dirty="0"/>
              <a:t>9) привод;</a:t>
            </a:r>
          </a:p>
          <a:p>
            <a:r>
              <a:rPr lang="ru-RU" dirty="0"/>
              <a:t>10) временный запрет деятельности;</a:t>
            </a:r>
          </a:p>
          <a:p>
            <a:r>
              <a:rPr lang="ru-RU" dirty="0"/>
              <a:t>11) залог за арестованное судно;</a:t>
            </a:r>
          </a:p>
          <a:p>
            <a:r>
              <a:rPr lang="ru-RU" dirty="0"/>
              <a:t>12) помещение в специальное учреждение иностранных граждан или лиц без гражданства, подлежащих административному выдворению за пределы Российской Федерации в форме принудительного выдворения за пределы Российской Федерации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02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Цели</a:t>
            </a:r>
            <a:r>
              <a:rPr lang="ru-RU" sz="2400" b="1" dirty="0"/>
              <a:t> применения мер обеспечения производства по делам об административных правонарушениях: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• </a:t>
            </a:r>
            <a:r>
              <a:rPr lang="ru-RU" dirty="0"/>
              <a:t>установление личности нарушителя;</a:t>
            </a:r>
          </a:p>
          <a:p>
            <a:r>
              <a:rPr lang="ru-RU" dirty="0"/>
              <a:t>• составление протокола об административном правонарушении при невозможности его составления на месте выявления административного правонарушения;</a:t>
            </a:r>
          </a:p>
          <a:p>
            <a:r>
              <a:rPr lang="ru-RU" dirty="0"/>
              <a:t>• обеспечение своевременного и правильного рассмотрения дела об административном правонарушении;</a:t>
            </a:r>
          </a:p>
          <a:p>
            <a:r>
              <a:rPr lang="ru-RU" dirty="0"/>
              <a:t>• исполнение принятого решения по делу об административном правонарушении.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185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Доставление</a:t>
            </a:r>
            <a:r>
              <a:rPr lang="ru-RU" i="1" dirty="0"/>
              <a:t> –</a:t>
            </a:r>
            <a:r>
              <a:rPr lang="ru-RU" dirty="0"/>
              <a:t> принудительное препровождение физического лица в целях составления протокола об административном правонарушении при невозможности его составления на месте выявления административного правонарушения, если составление протокола является обязательным.</a:t>
            </a:r>
          </a:p>
          <a:p>
            <a:r>
              <a:rPr lang="ru-RU" b="1" i="1" dirty="0"/>
              <a:t>Административное задержание </a:t>
            </a:r>
            <a:r>
              <a:rPr lang="ru-RU" i="1" dirty="0"/>
              <a:t>–</a:t>
            </a:r>
            <a:r>
              <a:rPr lang="ru-RU" dirty="0"/>
              <a:t> кратковременное ограничение свободы физического лица, может быть применено в исключительных случаях, если это необходимо для обеспечения правильного и своевременного рассмотрения дела об административном правонарушении, исполнения постановления по делу об административном правонарушении.</a:t>
            </a:r>
          </a:p>
        </p:txBody>
      </p:sp>
    </p:spTree>
    <p:extLst>
      <p:ext uri="{BB962C8B-B14F-4D97-AF65-F5344CB8AC3E}">
        <p14:creationId xmlns:p14="http://schemas.microsoft.com/office/powerpoint/2010/main" val="3241402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Личный досмотр</a:t>
            </a:r>
            <a:r>
              <a:rPr lang="ru-RU" b="1" dirty="0"/>
              <a:t>, </a:t>
            </a:r>
            <a:r>
              <a:rPr lang="ru-RU" b="1" i="1" dirty="0"/>
              <a:t>досмотр вещей</a:t>
            </a:r>
            <a:r>
              <a:rPr lang="ru-RU" b="1" dirty="0"/>
              <a:t>, </a:t>
            </a:r>
            <a:r>
              <a:rPr lang="ru-RU" b="1" i="1" dirty="0"/>
              <a:t>находящихся при физическом лице</a:t>
            </a:r>
            <a:r>
              <a:rPr lang="ru-RU" dirty="0"/>
              <a:t>, т.е. обследование вещей, проводимое без нарушения их конструктивной целостности, осуществляются в случаях необходимости в целях обнаружения орудий совершения либо предметов административного правонарушения.</a:t>
            </a:r>
          </a:p>
          <a:p>
            <a:r>
              <a:rPr lang="ru-RU" b="1" i="1" dirty="0"/>
              <a:t>Досмотр транспортного средства</a:t>
            </a:r>
            <a:r>
              <a:rPr lang="ru-RU" dirty="0"/>
              <a:t>, т.е. обследование транспортного средства, проводимое без нарушения его конструктивной целостности, осуществляется в случаях обнаружения орудий совершения либо предметов административного правонарушения.</a:t>
            </a:r>
          </a:p>
        </p:txBody>
      </p:sp>
    </p:spTree>
    <p:extLst>
      <p:ext uri="{BB962C8B-B14F-4D97-AF65-F5344CB8AC3E}">
        <p14:creationId xmlns:p14="http://schemas.microsoft.com/office/powerpoint/2010/main" val="615673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/>
              <a:t>Освидетельствование на состояние алкогольного опьянения</a:t>
            </a:r>
            <a:r>
              <a:rPr lang="ru-RU" dirty="0"/>
              <a:t> применяется в отношении лица, которое управляет транспортным средством соответствующего вида и в отношении которого имеются достаточные основания полагать, что это лицо находится в состоянии опьянения. При отказе от прохождения освидетельствования на состояние алкогольного опьянения либо несогласия указанного лица с результатами освидетельствования, а равно при наличии достаточных оснований полагать, что лицо находится в состоянии опьянения, и отрицательном результате освидетельствования на состояние опьянения указанное лицо подлежит направлении на медицинское освидетельствование на состояние опьянения</a:t>
            </a:r>
            <a:r>
              <a:rPr lang="ru-RU" dirty="0" smtClean="0"/>
              <a:t>.</a:t>
            </a:r>
          </a:p>
          <a:p>
            <a:r>
              <a:rPr lang="ru-RU" b="1" i="1" dirty="0"/>
              <a:t>Задержание транспортного средства</a:t>
            </a:r>
            <a:r>
              <a:rPr lang="ru-RU" dirty="0"/>
              <a:t>, т.е. помещение транспортного средства соответствующего вида на стоянку, хранение до устранения причин задержания при нарушении правил эксплуатации транспортного средства и управления транспортным средством при наличии определенных оснований.</a:t>
            </a:r>
          </a:p>
        </p:txBody>
      </p:sp>
    </p:spTree>
    <p:extLst>
      <p:ext uri="{BB962C8B-B14F-4D97-AF65-F5344CB8AC3E}">
        <p14:creationId xmlns:p14="http://schemas.microsoft.com/office/powerpoint/2010/main" val="363265562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1384</TotalTime>
  <Words>523</Words>
  <Application>Microsoft Office PowerPoint</Application>
  <PresentationFormat>Произвольный</PresentationFormat>
  <Paragraphs>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ДЕПАРТАМЕНТ ОБРАЗОВАНИЯ И НАУКИ ГОРОДА МОСКВЫ Государственное бюджетное профессиональное образовательное учреждение города Москвы «ЮРИДИЧЕСКИЙ КОЛЛЕДЖ» (ГБПОУ Юридический колледж) </vt:lpstr>
      <vt:lpstr>Производство по делам об административных правонарушениях – совокупность административно-процессуальных норм и основанная на них деятельность уполномоченных органов и должностных лиц по применению мер административного наказания.</vt:lpstr>
      <vt:lpstr>Производство по делам об административных правонарушениях не может быть начато, а начатое подлежит прекращению при наличии хотя бы одного из следующих обстоятельств:</vt:lpstr>
      <vt:lpstr>Меры обеспечения производства по делам об административных правонарушениях - это</vt:lpstr>
      <vt:lpstr>Виды мер обеспечения производства по делам об административных правонарушениях.</vt:lpstr>
      <vt:lpstr>Цели применения мер обеспечения производства по делам об административных правонарушениях: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ДЕПАРТАМЕНТ ОБРАЗОВАНИЯ ГОРОДА МОСКВЫ Государственное бюджетное профессиональное образовательное учреждение города Москвы «ЮРИДИЧЕСКИЙ КОЛЛЕДЖ» (ГБПОУ Юридический колледж)</dc:title>
  <dc:creator>PC2</dc:creator>
  <cp:lastModifiedBy>USER</cp:lastModifiedBy>
  <cp:revision>80</cp:revision>
  <dcterms:created xsi:type="dcterms:W3CDTF">2018-12-04T12:47:07Z</dcterms:created>
  <dcterms:modified xsi:type="dcterms:W3CDTF">2020-09-02T10:04:15Z</dcterms:modified>
</cp:coreProperties>
</file>