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57" r:id="rId3"/>
    <p:sldId id="274" r:id="rId4"/>
    <p:sldId id="258" r:id="rId5"/>
    <p:sldId id="270" r:id="rId6"/>
    <p:sldId id="259" r:id="rId7"/>
    <p:sldId id="265" r:id="rId8"/>
    <p:sldId id="268" r:id="rId9"/>
    <p:sldId id="271" r:id="rId10"/>
    <p:sldId id="260" r:id="rId11"/>
    <p:sldId id="272" r:id="rId12"/>
    <p:sldId id="263" r:id="rId13"/>
    <p:sldId id="264" r:id="rId14"/>
    <p:sldId id="273" r:id="rId15"/>
    <p:sldId id="266" r:id="rId16"/>
    <p:sldId id="267" r:id="rId17"/>
    <p:sldId id="269" r:id="rId18"/>
    <p:sldId id="262" r:id="rId19"/>
    <p:sldId id="275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8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D6D5968-7061-4CA3-A8BA-FA2B1B1AB0A0}" type="doc">
      <dgm:prSet loTypeId="urn:microsoft.com/office/officeart/2005/8/layout/targe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56F3F8E-1974-4DBE-BE48-97A5D575AA5A}">
      <dgm:prSet phldrT="[Текст]" custT="1"/>
      <dgm:spPr/>
      <dgm:t>
        <a:bodyPr/>
        <a:lstStyle/>
        <a:p>
          <a:pPr algn="l"/>
          <a:r>
            <a:rPr lang="ru-RU" sz="2000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1. сопряженные диены или конъюгированные</a:t>
          </a:r>
        </a:p>
        <a:p>
          <a:pPr algn="l"/>
          <a:r>
            <a:rPr lang="ru-RU" sz="2000" i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двойные связи разделены одинарной связью</a:t>
          </a:r>
          <a:endParaRPr lang="ru-RU" sz="2000" dirty="0" smtClean="0">
            <a:solidFill>
              <a:schemeClr val="accent3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  <a:p>
          <a:pPr algn="l"/>
          <a:r>
            <a:rPr lang="ru-RU" sz="2000" i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(1,3-диены)</a:t>
          </a:r>
          <a:endParaRPr lang="ru-RU" sz="2000" dirty="0">
            <a:solidFill>
              <a:schemeClr val="accent3">
                <a:lumMod val="75000"/>
              </a:schemeClr>
            </a:solidFill>
          </a:endParaRPr>
        </a:p>
      </dgm:t>
    </dgm:pt>
    <dgm:pt modelId="{AD7084D6-6932-4542-9418-A0F9FA28F6A6}" type="parTrans" cxnId="{EC0F7615-7847-4032-AE1E-AC96A42EFB47}">
      <dgm:prSet/>
      <dgm:spPr/>
      <dgm:t>
        <a:bodyPr/>
        <a:lstStyle/>
        <a:p>
          <a:endParaRPr lang="ru-RU"/>
        </a:p>
      </dgm:t>
    </dgm:pt>
    <dgm:pt modelId="{0BEFA60C-DE51-494B-9F5B-0A705C9E76F7}" type="sibTrans" cxnId="{EC0F7615-7847-4032-AE1E-AC96A42EFB47}">
      <dgm:prSet/>
      <dgm:spPr/>
      <dgm:t>
        <a:bodyPr/>
        <a:lstStyle/>
        <a:p>
          <a:endParaRPr lang="ru-RU"/>
        </a:p>
      </dgm:t>
    </dgm:pt>
    <dgm:pt modelId="{75605770-0C50-462C-85FE-E465E7578773}">
      <dgm:prSet phldrT="[Текст]" custT="1"/>
      <dgm:spPr/>
      <dgm:t>
        <a:bodyPr/>
        <a:lstStyle/>
        <a:p>
          <a:pPr algn="l"/>
          <a:r>
            <a:rPr lang="ru-RU" sz="2000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2. кумулированными диены</a:t>
          </a:r>
        </a:p>
        <a:p>
          <a:pPr algn="l"/>
          <a:r>
            <a:rPr lang="ru-RU" sz="2000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(АЛЛЕНЫ)</a:t>
          </a:r>
        </a:p>
        <a:p>
          <a:pPr algn="l"/>
          <a:r>
            <a:rPr lang="ru-RU" sz="2000" i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двойные связи расположены рядом</a:t>
          </a:r>
          <a:endParaRPr lang="ru-RU" sz="2000" dirty="0" smtClean="0">
            <a:solidFill>
              <a:schemeClr val="accent3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  <a:p>
          <a:pPr algn="l"/>
          <a:r>
            <a:rPr lang="ru-RU" sz="2000" i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(1,2-диены)</a:t>
          </a:r>
          <a:endParaRPr lang="ru-RU" sz="2000" dirty="0">
            <a:solidFill>
              <a:schemeClr val="accent3">
                <a:lumMod val="75000"/>
              </a:schemeClr>
            </a:solidFill>
          </a:endParaRPr>
        </a:p>
      </dgm:t>
    </dgm:pt>
    <dgm:pt modelId="{E75BFCE1-972B-4987-91D6-8567F3FD3D6C}" type="parTrans" cxnId="{6E417921-ADA0-495D-80F8-1C7151B5F29D}">
      <dgm:prSet/>
      <dgm:spPr/>
      <dgm:t>
        <a:bodyPr/>
        <a:lstStyle/>
        <a:p>
          <a:endParaRPr lang="ru-RU"/>
        </a:p>
      </dgm:t>
    </dgm:pt>
    <dgm:pt modelId="{9D96815B-285B-4500-B4D3-C09C97C74105}" type="sibTrans" cxnId="{6E417921-ADA0-495D-80F8-1C7151B5F29D}">
      <dgm:prSet/>
      <dgm:spPr/>
      <dgm:t>
        <a:bodyPr/>
        <a:lstStyle/>
        <a:p>
          <a:endParaRPr lang="ru-RU"/>
        </a:p>
      </dgm:t>
    </dgm:pt>
    <dgm:pt modelId="{2BB2050C-DA43-43D4-91FE-53C1548FCC29}">
      <dgm:prSet phldrT="[Текст]" custT="1"/>
      <dgm:spPr/>
      <dgm:t>
        <a:bodyPr/>
        <a:lstStyle/>
        <a:p>
          <a:pPr algn="l"/>
          <a:r>
            <a:rPr lang="ru-RU" sz="2000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3. изолированные диены или несопряженные</a:t>
          </a:r>
        </a:p>
        <a:p>
          <a:pPr algn="l"/>
          <a:r>
            <a:rPr lang="ru-RU" sz="2000" i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двойные связи разделены несколькими одинарными.</a:t>
          </a:r>
          <a:endParaRPr lang="ru-RU" sz="2000" dirty="0">
            <a:solidFill>
              <a:schemeClr val="accent3">
                <a:lumMod val="75000"/>
              </a:schemeClr>
            </a:solidFill>
          </a:endParaRPr>
        </a:p>
      </dgm:t>
    </dgm:pt>
    <dgm:pt modelId="{1661E05F-F764-4D22-91FD-B4438C621F34}" type="parTrans" cxnId="{9006A473-6882-4CCA-AB95-F0C89D5562E8}">
      <dgm:prSet/>
      <dgm:spPr/>
      <dgm:t>
        <a:bodyPr/>
        <a:lstStyle/>
        <a:p>
          <a:endParaRPr lang="ru-RU"/>
        </a:p>
      </dgm:t>
    </dgm:pt>
    <dgm:pt modelId="{C2A522CC-F6F1-4CBC-B57E-8AD2908A7F6F}" type="sibTrans" cxnId="{9006A473-6882-4CCA-AB95-F0C89D5562E8}">
      <dgm:prSet/>
      <dgm:spPr/>
      <dgm:t>
        <a:bodyPr/>
        <a:lstStyle/>
        <a:p>
          <a:endParaRPr lang="ru-RU"/>
        </a:p>
      </dgm:t>
    </dgm:pt>
    <dgm:pt modelId="{A798479C-657E-4A26-8486-C019B95E9A56}" type="pres">
      <dgm:prSet presAssocID="{0D6D5968-7061-4CA3-A8BA-FA2B1B1AB0A0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0C9B86B-589A-4A66-82C5-AFE53551D1DA}" type="pres">
      <dgm:prSet presAssocID="{D56F3F8E-1974-4DBE-BE48-97A5D575AA5A}" presName="circle1" presStyleLbl="node1" presStyleIdx="0" presStyleCnt="3" custScaleX="100810" custScaleY="145685"/>
      <dgm:spPr>
        <a:solidFill>
          <a:schemeClr val="accent3">
            <a:lumMod val="40000"/>
            <a:lumOff val="60000"/>
          </a:schemeClr>
        </a:solidFill>
      </dgm:spPr>
    </dgm:pt>
    <dgm:pt modelId="{E8E6174C-75CF-4EC1-AFB8-486424EA75D4}" type="pres">
      <dgm:prSet presAssocID="{D56F3F8E-1974-4DBE-BE48-97A5D575AA5A}" presName="space" presStyleCnt="0"/>
      <dgm:spPr/>
    </dgm:pt>
    <dgm:pt modelId="{F9B79497-8622-4A8D-B687-1482981DFFCC}" type="pres">
      <dgm:prSet presAssocID="{D56F3F8E-1974-4DBE-BE48-97A5D575AA5A}" presName="rect1" presStyleLbl="alignAcc1" presStyleIdx="0" presStyleCnt="3" custScaleX="100000" custScaleY="145685"/>
      <dgm:spPr/>
      <dgm:t>
        <a:bodyPr/>
        <a:lstStyle/>
        <a:p>
          <a:endParaRPr lang="ru-RU"/>
        </a:p>
      </dgm:t>
    </dgm:pt>
    <dgm:pt modelId="{6587335D-CBD2-40BC-87D4-D2F4A19516FC}" type="pres">
      <dgm:prSet presAssocID="{75605770-0C50-462C-85FE-E465E7578773}" presName="vertSpace2" presStyleLbl="node1" presStyleIdx="0" presStyleCnt="3"/>
      <dgm:spPr/>
    </dgm:pt>
    <dgm:pt modelId="{055C8810-D92E-4EAA-9317-1699090E245A}" type="pres">
      <dgm:prSet presAssocID="{75605770-0C50-462C-85FE-E465E7578773}" presName="circle2" presStyleLbl="node1" presStyleIdx="1" presStyleCnt="3" custScaleX="3211" custLinFactX="100000" custLinFactNeighborX="181704" custLinFactNeighborY="-2614"/>
      <dgm:spPr/>
    </dgm:pt>
    <dgm:pt modelId="{23708824-0A03-4514-B76C-D2D6343A55F5}" type="pres">
      <dgm:prSet presAssocID="{75605770-0C50-462C-85FE-E465E7578773}" presName="rect2" presStyleLbl="alignAcc1" presStyleIdx="1" presStyleCnt="3" custScaleY="147562" custLinFactNeighborX="844" custLinFactNeighborY="11010"/>
      <dgm:spPr/>
      <dgm:t>
        <a:bodyPr/>
        <a:lstStyle/>
        <a:p>
          <a:endParaRPr lang="ru-RU"/>
        </a:p>
      </dgm:t>
    </dgm:pt>
    <dgm:pt modelId="{EDDF2994-33FD-4621-B3FC-53D847824850}" type="pres">
      <dgm:prSet presAssocID="{2BB2050C-DA43-43D4-91FE-53C1548FCC29}" presName="vertSpace3" presStyleLbl="node1" presStyleIdx="1" presStyleCnt="3"/>
      <dgm:spPr/>
    </dgm:pt>
    <dgm:pt modelId="{2D58737F-3EA7-46F0-854C-69EEF4826027}" type="pres">
      <dgm:prSet presAssocID="{2BB2050C-DA43-43D4-91FE-53C1548FCC29}" presName="circle3" presStyleLbl="node1" presStyleIdx="2" presStyleCnt="3" custScaleX="5906" custLinFactX="278274" custLinFactNeighborX="300000" custLinFactNeighborY="13714"/>
      <dgm:spPr/>
    </dgm:pt>
    <dgm:pt modelId="{B3FA9306-FCCF-4E65-8F9C-645A698DDFE5}" type="pres">
      <dgm:prSet presAssocID="{2BB2050C-DA43-43D4-91FE-53C1548FCC29}" presName="rect3" presStyleLbl="alignAcc1" presStyleIdx="2" presStyleCnt="3" custScaleY="174150" custLinFactNeighborX="844" custLinFactNeighborY="69366"/>
      <dgm:spPr/>
      <dgm:t>
        <a:bodyPr/>
        <a:lstStyle/>
        <a:p>
          <a:endParaRPr lang="ru-RU"/>
        </a:p>
      </dgm:t>
    </dgm:pt>
    <dgm:pt modelId="{60826A83-CB5F-4CE6-A346-40BC72B14EF8}" type="pres">
      <dgm:prSet presAssocID="{D56F3F8E-1974-4DBE-BE48-97A5D575AA5A}" presName="rect1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027872-9C22-4B3D-81EA-A394DCED71F2}" type="pres">
      <dgm:prSet presAssocID="{75605770-0C50-462C-85FE-E465E7578773}" presName="rect2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7C9FC3-7640-4213-BB14-42F342A72C9C}" type="pres">
      <dgm:prSet presAssocID="{2BB2050C-DA43-43D4-91FE-53C1548FCC29}" presName="rect3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9F36140-4A15-4951-80DA-FB91FDD2B443}" type="presOf" srcId="{D56F3F8E-1974-4DBE-BE48-97A5D575AA5A}" destId="{60826A83-CB5F-4CE6-A346-40BC72B14EF8}" srcOrd="1" destOrd="0" presId="urn:microsoft.com/office/officeart/2005/8/layout/target3"/>
    <dgm:cxn modelId="{73B49B2D-57F7-4051-B901-B6C12891BF8E}" type="presOf" srcId="{2BB2050C-DA43-43D4-91FE-53C1548FCC29}" destId="{227C9FC3-7640-4213-BB14-42F342A72C9C}" srcOrd="1" destOrd="0" presId="urn:microsoft.com/office/officeart/2005/8/layout/target3"/>
    <dgm:cxn modelId="{74387CE5-CEAE-4416-A234-29CADCC08E6D}" type="presOf" srcId="{2BB2050C-DA43-43D4-91FE-53C1548FCC29}" destId="{B3FA9306-FCCF-4E65-8F9C-645A698DDFE5}" srcOrd="0" destOrd="0" presId="urn:microsoft.com/office/officeart/2005/8/layout/target3"/>
    <dgm:cxn modelId="{ACBC81A1-F487-4E18-A505-679411C332A9}" type="presOf" srcId="{75605770-0C50-462C-85FE-E465E7578773}" destId="{23708824-0A03-4514-B76C-D2D6343A55F5}" srcOrd="0" destOrd="0" presId="urn:microsoft.com/office/officeart/2005/8/layout/target3"/>
    <dgm:cxn modelId="{EC0F7615-7847-4032-AE1E-AC96A42EFB47}" srcId="{0D6D5968-7061-4CA3-A8BA-FA2B1B1AB0A0}" destId="{D56F3F8E-1974-4DBE-BE48-97A5D575AA5A}" srcOrd="0" destOrd="0" parTransId="{AD7084D6-6932-4542-9418-A0F9FA28F6A6}" sibTransId="{0BEFA60C-DE51-494B-9F5B-0A705C9E76F7}"/>
    <dgm:cxn modelId="{879018BB-E08C-43F1-8576-827DA0BDDCC0}" type="presOf" srcId="{75605770-0C50-462C-85FE-E465E7578773}" destId="{DF027872-9C22-4B3D-81EA-A394DCED71F2}" srcOrd="1" destOrd="0" presId="urn:microsoft.com/office/officeart/2005/8/layout/target3"/>
    <dgm:cxn modelId="{6E417921-ADA0-495D-80F8-1C7151B5F29D}" srcId="{0D6D5968-7061-4CA3-A8BA-FA2B1B1AB0A0}" destId="{75605770-0C50-462C-85FE-E465E7578773}" srcOrd="1" destOrd="0" parTransId="{E75BFCE1-972B-4987-91D6-8567F3FD3D6C}" sibTransId="{9D96815B-285B-4500-B4D3-C09C97C74105}"/>
    <dgm:cxn modelId="{9006A473-6882-4CCA-AB95-F0C89D5562E8}" srcId="{0D6D5968-7061-4CA3-A8BA-FA2B1B1AB0A0}" destId="{2BB2050C-DA43-43D4-91FE-53C1548FCC29}" srcOrd="2" destOrd="0" parTransId="{1661E05F-F764-4D22-91FD-B4438C621F34}" sibTransId="{C2A522CC-F6F1-4CBC-B57E-8AD2908A7F6F}"/>
    <dgm:cxn modelId="{3D14E2AA-20AD-45F4-99C2-359F7590FDC7}" type="presOf" srcId="{D56F3F8E-1974-4DBE-BE48-97A5D575AA5A}" destId="{F9B79497-8622-4A8D-B687-1482981DFFCC}" srcOrd="0" destOrd="0" presId="urn:microsoft.com/office/officeart/2005/8/layout/target3"/>
    <dgm:cxn modelId="{E30A955E-9B91-4897-A27A-57033E7971E6}" type="presOf" srcId="{0D6D5968-7061-4CA3-A8BA-FA2B1B1AB0A0}" destId="{A798479C-657E-4A26-8486-C019B95E9A56}" srcOrd="0" destOrd="0" presId="urn:microsoft.com/office/officeart/2005/8/layout/target3"/>
    <dgm:cxn modelId="{AADC4CB2-5E54-413B-8C42-12D69A03A31A}" type="presParOf" srcId="{A798479C-657E-4A26-8486-C019B95E9A56}" destId="{70C9B86B-589A-4A66-82C5-AFE53551D1DA}" srcOrd="0" destOrd="0" presId="urn:microsoft.com/office/officeart/2005/8/layout/target3"/>
    <dgm:cxn modelId="{E87C60EB-10E9-4687-9C80-E990E06DBA74}" type="presParOf" srcId="{A798479C-657E-4A26-8486-C019B95E9A56}" destId="{E8E6174C-75CF-4EC1-AFB8-486424EA75D4}" srcOrd="1" destOrd="0" presId="urn:microsoft.com/office/officeart/2005/8/layout/target3"/>
    <dgm:cxn modelId="{079501A5-F1D0-4683-92ED-3B18D169BFF0}" type="presParOf" srcId="{A798479C-657E-4A26-8486-C019B95E9A56}" destId="{F9B79497-8622-4A8D-B687-1482981DFFCC}" srcOrd="2" destOrd="0" presId="urn:microsoft.com/office/officeart/2005/8/layout/target3"/>
    <dgm:cxn modelId="{92C2BD33-EF83-4E51-B9AF-C3A69A375425}" type="presParOf" srcId="{A798479C-657E-4A26-8486-C019B95E9A56}" destId="{6587335D-CBD2-40BC-87D4-D2F4A19516FC}" srcOrd="3" destOrd="0" presId="urn:microsoft.com/office/officeart/2005/8/layout/target3"/>
    <dgm:cxn modelId="{799B17B0-3271-4BAE-98A1-C1C72CEB3048}" type="presParOf" srcId="{A798479C-657E-4A26-8486-C019B95E9A56}" destId="{055C8810-D92E-4EAA-9317-1699090E245A}" srcOrd="4" destOrd="0" presId="urn:microsoft.com/office/officeart/2005/8/layout/target3"/>
    <dgm:cxn modelId="{3033549C-3B98-4F69-8664-9ECBA3E39DED}" type="presParOf" srcId="{A798479C-657E-4A26-8486-C019B95E9A56}" destId="{23708824-0A03-4514-B76C-D2D6343A55F5}" srcOrd="5" destOrd="0" presId="urn:microsoft.com/office/officeart/2005/8/layout/target3"/>
    <dgm:cxn modelId="{0D173206-15A6-471B-857B-9E7DD663D941}" type="presParOf" srcId="{A798479C-657E-4A26-8486-C019B95E9A56}" destId="{EDDF2994-33FD-4621-B3FC-53D847824850}" srcOrd="6" destOrd="0" presId="urn:microsoft.com/office/officeart/2005/8/layout/target3"/>
    <dgm:cxn modelId="{1E9CAF9E-1C06-4189-AB10-6D89C4201450}" type="presParOf" srcId="{A798479C-657E-4A26-8486-C019B95E9A56}" destId="{2D58737F-3EA7-46F0-854C-69EEF4826027}" srcOrd="7" destOrd="0" presId="urn:microsoft.com/office/officeart/2005/8/layout/target3"/>
    <dgm:cxn modelId="{0D52E13A-AC8B-4E45-B8BB-033A93A5459C}" type="presParOf" srcId="{A798479C-657E-4A26-8486-C019B95E9A56}" destId="{B3FA9306-FCCF-4E65-8F9C-645A698DDFE5}" srcOrd="8" destOrd="0" presId="urn:microsoft.com/office/officeart/2005/8/layout/target3"/>
    <dgm:cxn modelId="{6BA84DCB-C746-4101-8EC9-E073F6D9D3BE}" type="presParOf" srcId="{A798479C-657E-4A26-8486-C019B95E9A56}" destId="{60826A83-CB5F-4CE6-A346-40BC72B14EF8}" srcOrd="9" destOrd="0" presId="urn:microsoft.com/office/officeart/2005/8/layout/target3"/>
    <dgm:cxn modelId="{3A2E77FF-484E-48BA-9F75-8D605B479EAD}" type="presParOf" srcId="{A798479C-657E-4A26-8486-C019B95E9A56}" destId="{DF027872-9C22-4B3D-81EA-A394DCED71F2}" srcOrd="10" destOrd="0" presId="urn:microsoft.com/office/officeart/2005/8/layout/target3"/>
    <dgm:cxn modelId="{7A335E6F-F911-414B-86F3-69E036B6EA6B}" type="presParOf" srcId="{A798479C-657E-4A26-8486-C019B95E9A56}" destId="{227C9FC3-7640-4213-BB14-42F342A72C9C}" srcOrd="11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C9B86B-589A-4A66-82C5-AFE53551D1DA}">
      <dsp:nvSpPr>
        <dsp:cNvPr id="0" name=""/>
        <dsp:cNvSpPr/>
      </dsp:nvSpPr>
      <dsp:spPr>
        <a:xfrm>
          <a:off x="-7406" y="144024"/>
          <a:ext cx="3687226" cy="5328574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lumMod val="40000"/>
            <a:lumOff val="6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B79497-8622-4A8D-B687-1482981DFFCC}">
      <dsp:nvSpPr>
        <dsp:cNvPr id="0" name=""/>
        <dsp:cNvSpPr/>
      </dsp:nvSpPr>
      <dsp:spPr>
        <a:xfrm>
          <a:off x="1836206" y="144024"/>
          <a:ext cx="4267200" cy="532857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1. сопряженные диены или конъюгированные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i="1" kern="1200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двойные связи разделены одинарной связью</a:t>
          </a:r>
          <a:endParaRPr lang="ru-RU" sz="2000" kern="1200" dirty="0" smtClean="0">
            <a:solidFill>
              <a:schemeClr val="accent3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i="1" kern="1200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(1,3-диены)</a:t>
          </a:r>
          <a:endParaRPr lang="ru-RU" sz="2000" kern="1200" dirty="0">
            <a:solidFill>
              <a:schemeClr val="accent3">
                <a:lumMod val="75000"/>
              </a:schemeClr>
            </a:solidFill>
          </a:endParaRPr>
        </a:p>
      </dsp:txBody>
      <dsp:txXfrm>
        <a:off x="1836206" y="144024"/>
        <a:ext cx="4267200" cy="1598575"/>
      </dsp:txXfrm>
    </dsp:sp>
    <dsp:sp modelId="{055C8810-D92E-4EAA-9317-1699090E245A}">
      <dsp:nvSpPr>
        <dsp:cNvPr id="0" name=""/>
        <dsp:cNvSpPr/>
      </dsp:nvSpPr>
      <dsp:spPr>
        <a:xfrm>
          <a:off x="6057830" y="864099"/>
          <a:ext cx="76339" cy="2377437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708824-0A03-4514-B76C-D2D6343A55F5}">
      <dsp:nvSpPr>
        <dsp:cNvPr id="0" name=""/>
        <dsp:cNvSpPr/>
      </dsp:nvSpPr>
      <dsp:spPr>
        <a:xfrm>
          <a:off x="1836206" y="1773171"/>
          <a:ext cx="4267200" cy="350819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2. кумулированными диены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(АЛЛЕНЫ)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i="1" kern="1200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двойные связи расположены рядом</a:t>
          </a:r>
          <a:endParaRPr lang="ru-RU" sz="2000" kern="1200" dirty="0" smtClean="0">
            <a:solidFill>
              <a:schemeClr val="accent3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i="1" kern="1200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(1,2-диены)</a:t>
          </a:r>
          <a:endParaRPr lang="ru-RU" sz="2000" kern="1200" dirty="0">
            <a:solidFill>
              <a:schemeClr val="accent3">
                <a:lumMod val="75000"/>
              </a:schemeClr>
            </a:solidFill>
          </a:endParaRPr>
        </a:p>
      </dsp:txBody>
      <dsp:txXfrm>
        <a:off x="1836206" y="1773171"/>
        <a:ext cx="4267200" cy="1619166"/>
      </dsp:txXfrm>
    </dsp:sp>
    <dsp:sp modelId="{2D58737F-3EA7-46F0-854C-69EEF4826027}">
      <dsp:nvSpPr>
        <dsp:cNvPr id="0" name=""/>
        <dsp:cNvSpPr/>
      </dsp:nvSpPr>
      <dsp:spPr>
        <a:xfrm>
          <a:off x="6063597" y="2808317"/>
          <a:ext cx="64805" cy="1097278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3FA9306-FCCF-4E65-8F9C-645A698DDFE5}">
      <dsp:nvSpPr>
        <dsp:cNvPr id="0" name=""/>
        <dsp:cNvSpPr/>
      </dsp:nvSpPr>
      <dsp:spPr>
        <a:xfrm>
          <a:off x="1836206" y="3528395"/>
          <a:ext cx="4267200" cy="191091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3. изолированные диены или несопряженные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i="1" kern="1200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двойные связи разделены несколькими одинарными.</a:t>
          </a:r>
          <a:endParaRPr lang="ru-RU" sz="2000" kern="1200" dirty="0">
            <a:solidFill>
              <a:schemeClr val="accent3">
                <a:lumMod val="75000"/>
              </a:schemeClr>
            </a:solidFill>
          </a:endParaRPr>
        </a:p>
      </dsp:txBody>
      <dsp:txXfrm>
        <a:off x="1836206" y="3528395"/>
        <a:ext cx="4267200" cy="191091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725754-C177-4A08-B5CB-D7FB98AA8788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DC5FFE-A7A0-469C-BD0B-D1DA8C2EA6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7047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C5FFE-A7A0-469C-BD0B-D1DA8C2EA62A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59449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52FB87A5-528B-4CA4-9DFB-2EF3E4DB09B1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DC8B30B-586F-4CC8-8A8C-57821B3D6D3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B87A5-528B-4CA4-9DFB-2EF3E4DB09B1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8B30B-586F-4CC8-8A8C-57821B3D6D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B87A5-528B-4CA4-9DFB-2EF3E4DB09B1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DC8B30B-586F-4CC8-8A8C-57821B3D6D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B87A5-528B-4CA4-9DFB-2EF3E4DB09B1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8B30B-586F-4CC8-8A8C-57821B3D6D3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2FB87A5-528B-4CA4-9DFB-2EF3E4DB09B1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DC8B30B-586F-4CC8-8A8C-57821B3D6D3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B87A5-528B-4CA4-9DFB-2EF3E4DB09B1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8B30B-586F-4CC8-8A8C-57821B3D6D3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B87A5-528B-4CA4-9DFB-2EF3E4DB09B1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8B30B-586F-4CC8-8A8C-57821B3D6D3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B87A5-528B-4CA4-9DFB-2EF3E4DB09B1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8B30B-586F-4CC8-8A8C-57821B3D6D3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B87A5-528B-4CA4-9DFB-2EF3E4DB09B1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8B30B-586F-4CC8-8A8C-57821B3D6D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B87A5-528B-4CA4-9DFB-2EF3E4DB09B1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DC8B30B-586F-4CC8-8A8C-57821B3D6D3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B87A5-528B-4CA4-9DFB-2EF3E4DB09B1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8B30B-586F-4CC8-8A8C-57821B3D6D3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52FB87A5-528B-4CA4-9DFB-2EF3E4DB09B1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0DC8B30B-586F-4CC8-8A8C-57821B3D6D3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jpeg"/><Relationship Id="rId4" Type="http://schemas.microsoft.com/office/2007/relationships/hdphoto" Target="../media/hdphoto1.wdp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3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png"/><Relationship Id="rId5" Type="http://schemas.openxmlformats.org/officeDocument/2006/relationships/image" Target="../media/image30.jpeg"/><Relationship Id="rId4" Type="http://schemas.microsoft.com/office/2007/relationships/hdphoto" Target="../media/hdphoto1.wdp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8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1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microsoft.com/office/2007/relationships/hdphoto" Target="../media/hdphoto3.wdp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6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5484245" y="2545824"/>
            <a:ext cx="5076939" cy="192867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75151" y="4864115"/>
            <a:ext cx="1883227" cy="18832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4695760"/>
            <a:ext cx="2331343" cy="2051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6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883" y="3705200"/>
            <a:ext cx="3048000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7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036" y="47506"/>
            <a:ext cx="6998899" cy="5081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7544" y="5229200"/>
            <a:ext cx="639675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b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7200" b="1" dirty="0" err="1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Алкадиены</a:t>
            </a:r>
            <a:r>
              <a:rPr lang="ru-RU" sz="7200" b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» </a:t>
            </a:r>
            <a:endParaRPr lang="ru-RU" sz="7200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308304" y="196194"/>
            <a:ext cx="1510157" cy="7018011"/>
          </a:xfrm>
          <a:prstGeom prst="rect">
            <a:avLst/>
          </a:prstGeom>
        </p:spPr>
        <p:txBody>
          <a:bodyPr vert="wordArtVert" wrap="none">
            <a:spAutoFit/>
          </a:bodyPr>
          <a:lstStyle/>
          <a:p>
            <a:r>
              <a:rPr lang="ru-RU" sz="8000" b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80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иены</a:t>
            </a:r>
            <a:r>
              <a:rPr lang="ru-RU" b="1" dirty="0" smtClean="0">
                <a:solidFill>
                  <a:schemeClr val="bg1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-108520" y="548680"/>
            <a:ext cx="7166898" cy="28007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8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Непредельные</a:t>
            </a:r>
          </a:p>
          <a:p>
            <a:r>
              <a:rPr lang="ru-RU" sz="88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углеводороды</a:t>
            </a:r>
            <a:endParaRPr lang="ru-RU" sz="8800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0601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63688" y="188640"/>
            <a:ext cx="56741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общие способы получения диенов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908720"/>
            <a:ext cx="835292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8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Дегидрирование </a:t>
            </a:r>
            <a:r>
              <a:rPr lang="ru-RU" sz="2800" b="1" dirty="0" err="1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алканов</a:t>
            </a:r>
            <a:r>
              <a:rPr lang="ru-RU" sz="28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(через стадию образования </a:t>
            </a:r>
            <a:r>
              <a:rPr lang="ru-RU" sz="2800" dirty="0" err="1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алкенов</a:t>
            </a:r>
            <a:r>
              <a:rPr lang="ru-RU" sz="28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). Этим путем получают в промышленности дивинил из бутана, содержащегося в газах нефтепереработки и в попутных газах:</a:t>
            </a:r>
          </a:p>
        </p:txBody>
      </p:sp>
      <p:pic>
        <p:nvPicPr>
          <p:cNvPr id="6" name="Рисунок 5"/>
          <p:cNvPicPr/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80266" y="2724602"/>
            <a:ext cx="7992888" cy="124680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51520" y="4157369"/>
            <a:ext cx="8640960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Каталитическим </a:t>
            </a:r>
            <a:r>
              <a:rPr lang="ru-RU" sz="28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дегидрированием </a:t>
            </a:r>
            <a:r>
              <a:rPr lang="ru-RU" sz="2800" dirty="0" err="1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изопентана</a:t>
            </a:r>
            <a:r>
              <a:rPr lang="ru-RU" sz="28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(2-метилбутана) получают изопрен:</a:t>
            </a:r>
          </a:p>
          <a:p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 </a:t>
            </a:r>
          </a:p>
        </p:txBody>
      </p:sp>
      <p:pic>
        <p:nvPicPr>
          <p:cNvPr id="8" name="Рисунок 7"/>
          <p:cNvPicPr/>
          <p:nvPr/>
        </p:nvPicPr>
        <p:blipFill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95536" y="5157191"/>
            <a:ext cx="7877618" cy="1512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7452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19483" y="502293"/>
            <a:ext cx="46313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Дегидрирование </a:t>
            </a:r>
            <a:r>
              <a:rPr lang="ru-RU" sz="2800" b="1" dirty="0" err="1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алкенов</a:t>
            </a:r>
            <a:endParaRPr lang="ru-RU" sz="2800" b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19483" y="1052736"/>
            <a:ext cx="8352928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500-600,MgO,ZnO</a:t>
            </a:r>
            <a:endParaRPr lang="ru-RU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CH</a:t>
            </a:r>
            <a:r>
              <a:rPr lang="en-US" sz="2800" baseline="-250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=CH-CH</a:t>
            </a:r>
            <a:r>
              <a:rPr lang="en-US" sz="2800" baseline="-250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-CH</a:t>
            </a:r>
            <a:r>
              <a:rPr lang="en-US" sz="2800" baseline="-250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→       CH</a:t>
            </a:r>
            <a:r>
              <a:rPr lang="en-US" sz="2800" baseline="-250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=CH-CH=CH</a:t>
            </a:r>
            <a:r>
              <a:rPr lang="en-US" sz="2800" baseline="-250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+ H</a:t>
            </a:r>
            <a:r>
              <a:rPr lang="en-US" sz="2800" baseline="-250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↑</a:t>
            </a:r>
            <a:endParaRPr lang="ru-RU" sz="2800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бутен-1                                         бутадиен-1,3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475656" y="0"/>
            <a:ext cx="56741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общие способы получения диенов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19483" y="2564904"/>
            <a:ext cx="72135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3. Дегидратация </a:t>
            </a:r>
            <a:r>
              <a:rPr lang="ru-RU" sz="28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дегидрирование этанола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85711" y="3088124"/>
            <a:ext cx="8820471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t=425,ZnO,Al</a:t>
            </a:r>
            <a:r>
              <a:rPr lang="en-US" baseline="-250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baseline="-250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2CH</a:t>
            </a:r>
            <a:r>
              <a:rPr lang="en-US" sz="2800" baseline="-250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-CH</a:t>
            </a:r>
            <a:r>
              <a:rPr lang="en-US" sz="2800" baseline="-250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-OH     </a:t>
            </a:r>
            <a:r>
              <a:rPr lang="en-US" sz="28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→     </a:t>
            </a:r>
            <a:r>
              <a:rPr lang="en-US" sz="28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CH</a:t>
            </a:r>
            <a:r>
              <a:rPr lang="en-US" sz="2800" baseline="-250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=CH-CH=CH</a:t>
            </a:r>
            <a:r>
              <a:rPr lang="en-US" sz="2800" baseline="-250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+ H</a:t>
            </a:r>
            <a:r>
              <a:rPr lang="en-US" sz="2800" baseline="-250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↑ + 2H</a:t>
            </a:r>
            <a:r>
              <a:rPr lang="en-US" sz="2800" baseline="-250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endParaRPr lang="ru-RU" sz="2800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67544" y="3959478"/>
            <a:ext cx="503041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Синтез дивинила по Лебедеву</a:t>
            </a:r>
          </a:p>
        </p:txBody>
      </p:sp>
      <p:pic>
        <p:nvPicPr>
          <p:cNvPr id="10" name="Рисунок 9"/>
          <p:cNvPicPr/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467544" y="4500032"/>
            <a:ext cx="7632848" cy="2034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6227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07704" y="260648"/>
            <a:ext cx="56741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общие способы получения диенов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908720"/>
            <a:ext cx="835292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Дегидратация гликолей </a:t>
            </a:r>
            <a:r>
              <a:rPr lang="ru-RU" sz="28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(двухатомных спиртов, или </a:t>
            </a:r>
            <a:r>
              <a:rPr lang="ru-RU" sz="2800" dirty="0" err="1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алкандиолов</a:t>
            </a: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800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pic>
        <p:nvPicPr>
          <p:cNvPr id="6" name="Рисунок 5"/>
          <p:cNvPicPr/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81681" y="2311762"/>
            <a:ext cx="8352928" cy="2359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1924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15972" y="260648"/>
            <a:ext cx="56741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общие способы получения диенов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12570" y="1052736"/>
            <a:ext cx="82809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4. Действие спиртового раствора щелочи на </a:t>
            </a:r>
            <a:r>
              <a:rPr lang="ru-RU" sz="2800" dirty="0" err="1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дигалогеналканы</a:t>
            </a:r>
            <a:r>
              <a:rPr lang="ru-RU" sz="28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800" b="1" dirty="0" err="1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дегидрогалогенирование</a:t>
            </a: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800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412570" y="2564904"/>
            <a:ext cx="8280920" cy="2431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7146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188640"/>
            <a:ext cx="57073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Химические свойства </a:t>
            </a:r>
            <a:r>
              <a:rPr lang="ru-RU" sz="2800" b="1" dirty="0" err="1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алкадиенов</a:t>
            </a:r>
            <a:endParaRPr lang="ru-RU" sz="28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908720"/>
            <a:ext cx="648072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arabicPeriod"/>
            </a:pPr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Горения.</a:t>
            </a:r>
          </a:p>
          <a:p>
            <a:pPr marL="514350" indent="-514350">
              <a:buAutoNum type="arabicPeriod"/>
            </a:pPr>
            <a:endParaRPr lang="ru-RU" sz="2800" b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endParaRPr lang="ru-RU" sz="2800" b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endParaRPr lang="ru-RU" sz="2800" b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Присоединения.</a:t>
            </a:r>
          </a:p>
          <a:p>
            <a:pPr marL="514350" indent="-514350">
              <a:buAutoNum type="arabicPeriod"/>
            </a:pPr>
            <a:endParaRPr lang="ru-RU" sz="2800" b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endParaRPr lang="ru-RU" sz="2800" b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endParaRPr lang="ru-RU" sz="2800" b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Окисление. </a:t>
            </a:r>
          </a:p>
          <a:p>
            <a:endParaRPr lang="ru-RU" sz="2800" b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Обесцвечивают </a:t>
            </a:r>
            <a:r>
              <a:rPr lang="ru-RU" sz="28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водный раствор перманганата калия и бромную воду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739003"/>
            <a:ext cx="1173759" cy="1565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24127" y="4221088"/>
            <a:ext cx="1173760" cy="12734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6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5421346" y="2579653"/>
            <a:ext cx="5156898" cy="19590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70053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6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5421346" y="2579653"/>
            <a:ext cx="5156898" cy="19590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971600" y="188640"/>
            <a:ext cx="57073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Химические свойства </a:t>
            </a:r>
            <a:r>
              <a:rPr lang="ru-RU" sz="2800" b="1" dirty="0" err="1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алкадиенов</a:t>
            </a:r>
            <a:endParaRPr lang="ru-RU" sz="28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711860"/>
            <a:ext cx="16884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1) Горение </a:t>
            </a:r>
            <a:endParaRPr lang="ru-RU" sz="24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1084094"/>
            <a:ext cx="43266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400" baseline="-250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2400" baseline="-250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+ 11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400" baseline="-250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8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CO</a:t>
            </a:r>
            <a:r>
              <a:rPr lang="ru-RU" sz="2400" baseline="-250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+ 6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2400" baseline="-250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endParaRPr lang="ru-RU" sz="24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2204680" y="1314926"/>
            <a:ext cx="288032" cy="0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179512" y="1660599"/>
            <a:ext cx="26811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2) Присоединение </a:t>
            </a:r>
            <a:endParaRPr lang="ru-RU" sz="24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2241569"/>
            <a:ext cx="341987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а) гидрирование: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</a:t>
            </a:r>
            <a:r>
              <a:rPr kumimoji="0" lang="ru-RU" sz="2400" b="0" i="0" u="none" strike="noStrike" cap="none" normalizeH="0" baseline="-3000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</a:t>
            </a:r>
            <a:r>
              <a:rPr kumimoji="0" lang="ru-RU" sz="2400" b="0" i="0" u="none" strike="noStrike" cap="none" normalizeH="0" baseline="-3000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69" name="Рисунок 1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34163" y="2482976"/>
            <a:ext cx="3743966" cy="66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0" y="685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</a:t>
            </a:r>
            <a:r>
              <a:rPr kumimoji="0" lang="ru-RU" sz="1200" b="0" i="0" u="none" strike="noStrike" cap="none" normalizeH="0" baseline="-3000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</a:t>
            </a: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</a:t>
            </a:r>
            <a:r>
              <a:rPr kumimoji="0" lang="ru-RU" sz="1200" b="0" i="0" u="none" strike="noStrike" cap="none" normalizeH="0" baseline="-3000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</a:t>
            </a:r>
            <a:r>
              <a:rPr kumimoji="0" lang="ru-RU" sz="1200" b="0" i="0" u="none" strike="noStrike" cap="none" normalizeH="0" baseline="-3000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</a:t>
            </a:r>
            <a:r>
              <a:rPr kumimoji="0" lang="ru-RU" sz="1200" b="0" i="0" u="none" strike="noStrike" cap="none" normalizeH="0" baseline="-3000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789900" y="3130886"/>
            <a:ext cx="32303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CH</a:t>
            </a:r>
            <a:r>
              <a:rPr lang="ru-RU" sz="2400" baseline="-25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CH</a:t>
            </a:r>
            <a:r>
              <a:rPr lang="ru-RU" sz="2400" baseline="-25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CH</a:t>
            </a:r>
            <a:r>
              <a:rPr lang="ru-RU" sz="2400" baseline="-25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CH</a:t>
            </a:r>
            <a:r>
              <a:rPr lang="ru-RU" sz="2400" baseline="-25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24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0" y="4021944"/>
            <a:ext cx="3419336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б) галогенирование: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</a:t>
            </a:r>
            <a:r>
              <a:rPr kumimoji="0" lang="ru-RU" sz="2400" b="0" i="0" u="none" strike="noStrike" cap="none" normalizeH="0" baseline="-3000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</a:t>
            </a:r>
            <a:r>
              <a:rPr kumimoji="0" lang="ru-RU" sz="2400" b="0" i="0" u="none" strike="noStrike" cap="none" normalizeH="0" baseline="-3000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2" name="Рисунок 2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00581" y="4270488"/>
            <a:ext cx="3878351" cy="59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ctangle 6"/>
          <p:cNvSpPr>
            <a:spLocks noChangeArrowheads="1"/>
          </p:cNvSpPr>
          <p:nvPr/>
        </p:nvSpPr>
        <p:spPr bwMode="auto">
          <a:xfrm>
            <a:off x="0" y="5657671"/>
            <a:ext cx="7218295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Эти реакции протекают, например, при обесцвечивании бромной воды (качественная реакция).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850541" y="4869160"/>
            <a:ext cx="41697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</a:t>
            </a:r>
            <a:r>
              <a:rPr kumimoji="0" lang="ru-RU" sz="2400" b="0" i="0" u="none" strike="noStrike" cap="none" normalizeH="0" baseline="-3000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Br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CHBr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CHBr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</a:t>
            </a:r>
            <a:r>
              <a:rPr kumimoji="0" lang="ru-RU" sz="2400" b="0" i="0" u="none" strike="noStrike" cap="none" normalizeH="0" baseline="-3000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Br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016981" y="5288339"/>
            <a:ext cx="17528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тетрабромбутан</a:t>
            </a:r>
            <a:endParaRPr lang="ru-RU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111223" y="3536996"/>
            <a:ext cx="7381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бутан</a:t>
            </a:r>
            <a:endParaRPr lang="ru-RU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440481" y="3047227"/>
            <a:ext cx="14274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1,3 бутадиен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440481" y="4852941"/>
            <a:ext cx="14274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1,3 бутадиен</a:t>
            </a:r>
          </a:p>
        </p:txBody>
      </p:sp>
    </p:spTree>
    <p:extLst>
      <p:ext uri="{BB962C8B-B14F-4D97-AF65-F5344CB8AC3E}">
        <p14:creationId xmlns:p14="http://schemas.microsoft.com/office/powerpoint/2010/main" val="1943004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3" grpId="0"/>
      <p:bldP spid="16" grpId="0"/>
      <p:bldP spid="19" grpId="0"/>
      <p:bldP spid="20" grpId="0"/>
      <p:bldP spid="21" grpId="0"/>
      <p:bldP spid="22" grpId="0"/>
      <p:bldP spid="2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188640"/>
            <a:ext cx="6510244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«удивительные» химические свойства </a:t>
            </a:r>
          </a:p>
          <a:p>
            <a:pPr algn="ctr"/>
            <a:r>
              <a:rPr lang="ru-RU" sz="28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алкадиенов</a:t>
            </a:r>
            <a:r>
              <a:rPr lang="ru-RU" b="1" dirty="0"/>
              <a:t>.</a:t>
            </a:r>
            <a:endParaRPr lang="ru-RU" dirty="0"/>
          </a:p>
        </p:txBody>
      </p:sp>
      <p:pic>
        <p:nvPicPr>
          <p:cNvPr id="5" name="Picture 26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5421346" y="2579653"/>
            <a:ext cx="5156898" cy="19590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-39498" y="1142747"/>
            <a:ext cx="72362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3)Полимеризация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(используется 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 производстве синтетических каучуков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4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23528" y="2414007"/>
            <a:ext cx="6366228" cy="1451401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467544" y="3789040"/>
            <a:ext cx="65527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2-метилбутадиен-1,3        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полиизопрен</a:t>
            </a:r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(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изопрен)	                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(</a:t>
            </a:r>
            <a:r>
              <a:rPr lang="ru-RU" b="1" dirty="0" err="1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изопреновый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каучук)</a:t>
            </a: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2171700" y="7504430"/>
            <a:ext cx="4953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175897" y="5109587"/>
            <a:ext cx="7204415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nCH2=CH—CH=CH2		(—CH2—CH=CH—CH2—)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бутадиен-1,3		                           полибутадиен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(бутадиеновый каучук)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>
            <a:off x="2951619" y="5301208"/>
            <a:ext cx="734842" cy="0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7384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tretch>
            <a:fillRect/>
          </a:stretch>
        </p:blipFill>
        <p:spPr>
          <a:xfrm>
            <a:off x="179512" y="1052736"/>
            <a:ext cx="6732239" cy="4603844"/>
          </a:xfrm>
          <a:prstGeom prst="rect">
            <a:avLst/>
          </a:prstGeom>
        </p:spPr>
      </p:pic>
      <p:pic>
        <p:nvPicPr>
          <p:cNvPr id="3" name="Picture 26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5421346" y="2579653"/>
            <a:ext cx="5156898" cy="19590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2320" y="166210"/>
            <a:ext cx="1182035" cy="886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2456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6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5421346" y="2579653"/>
            <a:ext cx="5156898" cy="19590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448272" y="791687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1.в </a:t>
            </a:r>
            <a:r>
              <a:rPr lang="ru-RU" sz="28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производстве </a:t>
            </a: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шин</a:t>
            </a:r>
            <a:endParaRPr lang="ru-RU" sz="28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1732" y="206064"/>
            <a:ext cx="515975" cy="6516374"/>
          </a:xfrm>
          <a:prstGeom prst="rect">
            <a:avLst/>
          </a:prstGeom>
          <a:solidFill>
            <a:srgbClr val="FFFFFF"/>
          </a:solidFill>
        </p:spPr>
        <p:txBody>
          <a:bodyPr vert="wordArtVert" wrap="square">
            <a:spAutoFit/>
          </a:bodyPr>
          <a:lstStyle/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Применение каучуков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5907" y="206063"/>
            <a:ext cx="1900533" cy="1694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5906" y="1900533"/>
            <a:ext cx="1900533" cy="15332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5907" y="3416835"/>
            <a:ext cx="1904999" cy="1904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099" y="5309127"/>
            <a:ext cx="1882340" cy="1408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609032" y="5623217"/>
            <a:ext cx="432445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4.для производства обуви</a:t>
            </a:r>
            <a:endParaRPr lang="ru-RU" sz="28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045604" y="4107726"/>
            <a:ext cx="33773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в электротехнике</a:t>
            </a:r>
            <a:endParaRPr lang="ru-RU" sz="28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22246" y="2190125"/>
            <a:ext cx="4498026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в производстве </a:t>
            </a:r>
          </a:p>
          <a:p>
            <a:pPr algn="ctr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строительных материалов</a:t>
            </a:r>
            <a:endParaRPr lang="ru-RU" sz="28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7036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3577590" y="1541780"/>
            <a:ext cx="0" cy="9461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4204970" y="1540510"/>
            <a:ext cx="0" cy="9461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036496" cy="6740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Тест </a:t>
            </a:r>
            <a:r>
              <a:rPr lang="ru-RU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</a:t>
            </a:r>
            <a:r>
              <a:rPr lang="ru-RU" b="1" dirty="0" err="1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Алкадиены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Диеновые углеводороды имеют общую формулу: </a:t>
            </a:r>
            <a:endParaRPr lang="ru-RU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а) C nH2n+2,           б) CnH2n,            в) CnH2n-2,                г) </a:t>
            </a:r>
            <a:r>
              <a:rPr lang="ru-RU" dirty="0" err="1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CnHn</a:t>
            </a:r>
            <a:endParaRPr lang="ru-RU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Кратные связи в углеводороде H</a:t>
            </a:r>
            <a:r>
              <a:rPr lang="ru-RU" baseline="-300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 - CH = CH - CH = CH</a:t>
            </a:r>
            <a:r>
              <a:rPr lang="ru-RU" baseline="-300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называются: </a:t>
            </a:r>
            <a:endParaRPr lang="ru-RU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а)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Кумулированные,            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б)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Сопряженные,                   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в) Изолированные </a:t>
            </a:r>
            <a:endParaRPr lang="ru-RU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CH</a:t>
            </a:r>
            <a:r>
              <a:rPr lang="ru-RU" baseline="-300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</a:t>
            </a:r>
            <a:r>
              <a:rPr lang="ru-RU" dirty="0" err="1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CH</a:t>
            </a:r>
            <a:r>
              <a:rPr lang="ru-RU" baseline="-30000" dirty="0" err="1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</a:t>
            </a:r>
            <a:endParaRPr lang="ru-RU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Название углеводорода с формулой CH</a:t>
            </a:r>
            <a:r>
              <a:rPr kumimoji="0" lang="ru-RU" b="0" i="0" u="none" strike="noStrike" cap="none" normalizeH="0" baseline="-3000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CH - C = CH - CH - C</a:t>
            </a:r>
            <a:r>
              <a:rPr kumimoji="0" lang="ru-RU" b="0" i="0" u="none" strike="noStrike" cap="none" normalizeH="0" baseline="-3000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</a:t>
            </a:r>
            <a:r>
              <a:rPr kumimoji="0" lang="ru-RU" b="0" i="0" u="none" strike="noStrike" cap="none" normalizeH="0" baseline="-3000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а) 3-метил-5-этилгексадиен-1,3 ,                    б) 2-этил-4-метилгексадиен-3,5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в) 3,5-диметилгептадиен-4,6 ,                         г) 3,5-диметилгептадиен-1,3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 Получение бутадиена-1,3 из этилового спирта называется реакцией: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а) Лебедева,            б) Зелинского,            в)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Вюрца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               г)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Кучерова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Алкадиены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способны присоединять: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а) водород,             б)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галогеновороды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             в) галогены,                  г) все ответы верны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6. Для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алкадиенов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наиболее характерны реакции: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а) замещение,              б) присоединение,               в) обмен,              г)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изомерилизация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7. Процессом вулканизации называют: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а) нагревание каучука с сажей,                                б) нагревание каучука с порошком серы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в) выдерживание каучука над жерлом вулкана,    г) длительное нагревание сырого каучука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5070281" y="2204864"/>
            <a:ext cx="0" cy="127734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5940152" y="2204864"/>
            <a:ext cx="0" cy="15257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4872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6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-387424"/>
            <a:ext cx="7632848" cy="148466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115616" y="18192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7340433"/>
              </p:ext>
            </p:extLst>
          </p:nvPr>
        </p:nvGraphicFramePr>
        <p:xfrm>
          <a:off x="251520" y="188642"/>
          <a:ext cx="8784976" cy="6584843"/>
        </p:xfrm>
        <a:graphic>
          <a:graphicData uri="http://schemas.openxmlformats.org/drawingml/2006/table">
            <a:tbl>
              <a:tblPr firstRow="1" firstCol="1" bandRow="1">
                <a:tableStyleId>{1FECB4D8-DB02-4DC6-A0A2-4F2EBAE1DC90}</a:tableStyleId>
              </a:tblPr>
              <a:tblGrid>
                <a:gridCol w="7704856"/>
                <a:gridCol w="1080120"/>
              </a:tblGrid>
              <a:tr h="3165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утверждение</a:t>
                      </a:r>
                      <a:endParaRPr lang="ru-RU" sz="24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«+» или «-»</a:t>
                      </a:r>
                      <a:endParaRPr lang="ru-RU" sz="14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6491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К диеновым углеводородам относят органические соединения с общей формулой СnH2n–2, в молекулах которых имеются две двойные связи.</a:t>
                      </a:r>
                      <a:endParaRPr lang="ru-RU" sz="1400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6491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Качественные реакции на двойные связи, это обесцвечивание бромной воды и раствора перманганата калия.</a:t>
                      </a:r>
                      <a:endParaRPr lang="ru-RU" sz="1400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6491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 Реакцией полимеризации называется процесс соединения многих одинаковых молекул в более крупные.</a:t>
                      </a:r>
                      <a:endParaRPr lang="ru-RU" sz="1400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9872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 Верите, ли вы, что  для диеновых углеводородов характерна изомерия углеродного скелета, изомерия положения кратных связей, пространственная изомерия, межклассовая изомерия.</a:t>
                      </a:r>
                      <a:endParaRPr lang="ru-RU" sz="1400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6491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 Сходство химических свойств диеновых и этиленовых углеводородов проявляется в протекании реакции присоединения, окисления и полимеризации.</a:t>
                      </a:r>
                      <a:endParaRPr lang="ru-RU" sz="1400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6491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 Радикал – частица, имеющая неспаренные электроны. Группа атомов СН</a:t>
                      </a:r>
                      <a:r>
                        <a:rPr lang="ru-RU" sz="1400" baseline="-25000" dirty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1400" dirty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=СН получила название «винил».</a:t>
                      </a:r>
                      <a:endParaRPr lang="ru-RU" sz="1400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6491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7. Двойные связи в молекулах диеновых углеводородов могут располагаться кумулированным способом,  сопряженным и изолированным.</a:t>
                      </a:r>
                      <a:endParaRPr lang="ru-RU" sz="1400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165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8. Каучук получают из сопряженных диенов.</a:t>
                      </a:r>
                      <a:endParaRPr lang="ru-RU" sz="1400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6491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 Наибольшее практическое значение среди диеновых углеводородов имеют изопрен и дивинил.</a:t>
                      </a:r>
                      <a:endParaRPr lang="ru-RU" sz="1400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165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10. Диеновые углеводороды образуют растительные пигменты в растениях.</a:t>
                      </a:r>
                      <a:endParaRPr lang="ru-RU" sz="1400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1219200" y="18192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3484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8699" y="1556792"/>
            <a:ext cx="684076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Домашнее задание</a:t>
            </a:r>
            <a:endParaRPr lang="ru-RU" sz="2800" b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Подготовить историческую справку о создании резины;</a:t>
            </a:r>
          </a:p>
          <a:p>
            <a:endParaRPr lang="ru-RU" sz="2800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Разобрать химические свойства </a:t>
            </a:r>
            <a:r>
              <a:rPr lang="ru-RU" sz="2800" dirty="0" err="1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алкадиенов</a:t>
            </a:r>
            <a:r>
              <a:rPr lang="ru-RU" sz="28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pic>
        <p:nvPicPr>
          <p:cNvPr id="5" name="Picture 26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5421346" y="2579653"/>
            <a:ext cx="5156898" cy="19590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6770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6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5421347" y="2579653"/>
            <a:ext cx="5156898" cy="19590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-1" y="0"/>
            <a:ext cx="7020273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200" dirty="0" err="1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Алкадиены</a:t>
            </a:r>
            <a:r>
              <a:rPr lang="ru-RU" sz="72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54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непредельные углеводороды, молекулы которых содержат две двойные </a:t>
            </a:r>
            <a:r>
              <a:rPr lang="ru-RU" sz="54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связи</a:t>
            </a:r>
            <a:r>
              <a:rPr lang="ru-RU" sz="72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7200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785" y="5770663"/>
            <a:ext cx="675088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Общая формула </a:t>
            </a:r>
            <a:r>
              <a:rPr lang="ru-RU" sz="54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СnH2n-2</a:t>
            </a:r>
            <a:endParaRPr lang="ru-RU" sz="5400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360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63688" y="188640"/>
            <a:ext cx="345883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Классификация </a:t>
            </a:r>
            <a:r>
              <a:rPr lang="ru-RU" sz="2000" b="1" dirty="0" err="1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алкадиенов</a:t>
            </a:r>
            <a:endParaRPr lang="ru-RU" sz="2000" b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581986115"/>
              </p:ext>
            </p:extLst>
          </p:nvPr>
        </p:nvGraphicFramePr>
        <p:xfrm>
          <a:off x="611560" y="980728"/>
          <a:ext cx="6096000" cy="5616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1403648" y="1412776"/>
            <a:ext cx="1079334" cy="4565673"/>
          </a:xfrm>
          <a:prstGeom prst="rect">
            <a:avLst/>
          </a:prstGeom>
        </p:spPr>
        <p:txBody>
          <a:bodyPr vert="wordArtVert" wrap="none">
            <a:spAutoFit/>
          </a:bodyPr>
          <a:lstStyle/>
          <a:p>
            <a:r>
              <a:rPr lang="ru-RU" sz="5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диены</a:t>
            </a:r>
            <a:endParaRPr lang="ru-RU" sz="54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7045185" y="3353334"/>
            <a:ext cx="1886797" cy="2827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45185" y="585481"/>
            <a:ext cx="1886797" cy="27678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6"/>
          <p:cNvPicPr>
            <a:picLocks noChangeAspect="1" noChangeArrowheads="1"/>
          </p:cNvPicPr>
          <p:nvPr/>
        </p:nvPicPr>
        <p:blipFill>
          <a:blip r:embed="rId8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-550428" y="2980068"/>
            <a:ext cx="3908151" cy="148466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5192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6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5421346" y="2579653"/>
            <a:ext cx="5156898" cy="19590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Рисунок 21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6290" y="1114427"/>
            <a:ext cx="6794320" cy="656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Рисунок 22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478" y="2511761"/>
            <a:ext cx="6523943" cy="967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Рисунок 23"/>
          <p:cNvPicPr>
            <a:picLocks noChangeAspect="1" noChangeArrowheads="1"/>
          </p:cNvPicPr>
          <p:nvPr/>
        </p:nvPicPr>
        <p:blipFill>
          <a:blip r:embed="rId6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6290" y="4722011"/>
            <a:ext cx="6614711" cy="1142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467544" y="-26803"/>
            <a:ext cx="5628913" cy="1354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Структурная изомерия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Изомерия положения сопряженных двойных связей: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45933" y="1880115"/>
            <a:ext cx="441023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Изомерия углеродного скелета: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22239" y="3912731"/>
            <a:ext cx="6908371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Межклассовая изомерия с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алкинами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циклоалкенами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Например, формуле С</a:t>
            </a:r>
            <a:r>
              <a:rPr kumimoji="0" lang="ru-RU" b="0" i="0" u="none" strike="noStrike" cap="none" normalizeH="0" baseline="-3000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</a:t>
            </a:r>
            <a:r>
              <a:rPr kumimoji="0" lang="ru-RU" b="0" i="0" u="none" strike="noStrike" cap="none" normalizeH="0" baseline="-3000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соответствуют следующие соединения: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60111" y="6137625"/>
            <a:ext cx="478188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Пространственная изомерия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8738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4" name="Picture 26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5421346" y="2579653"/>
            <a:ext cx="5156898" cy="19590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2" name="Прямая соединительная линия 21"/>
          <p:cNvCxnSpPr/>
          <p:nvPr/>
        </p:nvCxnSpPr>
        <p:spPr>
          <a:xfrm>
            <a:off x="1205230" y="4116705"/>
            <a:ext cx="0" cy="1384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1576705" y="4116070"/>
            <a:ext cx="0" cy="1384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1366520" y="4605655"/>
            <a:ext cx="8699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2"/>
          <p:cNvSpPr>
            <a:spLocks noChangeArrowheads="1"/>
          </p:cNvSpPr>
          <p:nvPr/>
        </p:nvSpPr>
        <p:spPr bwMode="auto">
          <a:xfrm>
            <a:off x="116427" y="0"/>
            <a:ext cx="7049366" cy="6771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Составьте все возможные изомеры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состава С</a:t>
            </a:r>
            <a:r>
              <a:rPr kumimoji="0" lang="ru-RU" sz="2800" b="0" i="0" u="none" strike="noStrike" cap="none" normalizeH="0" baseline="-3000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</a:t>
            </a:r>
            <a:r>
              <a:rPr kumimoji="0" lang="ru-RU" sz="2800" b="0" i="0" u="none" strike="noStrike" cap="none" normalizeH="0" baseline="-3000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6,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дайте название получившимся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молекулам.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arenR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СН</a:t>
            </a:r>
            <a:r>
              <a:rPr kumimoji="0" lang="ru-RU" sz="2800" b="0" i="0" u="none" strike="noStrike" cap="none" normalizeH="0" baseline="-3000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=СН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СН=СН</a:t>
            </a:r>
            <a:r>
              <a:rPr kumimoji="0" lang="ru-RU" sz="2800" b="0" i="0" u="none" strike="noStrike" cap="none" normalizeH="0" baseline="-3000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    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1,3 бутадиен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2)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СН</a:t>
            </a:r>
            <a:r>
              <a:rPr kumimoji="0" lang="ru-RU" sz="2800" b="0" i="0" u="none" strike="noStrike" cap="none" normalizeH="0" baseline="-3000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</a:t>
            </a:r>
            <a:r>
              <a:rPr kumimoji="0" lang="ru-RU" sz="2800" b="0" i="0" u="none" strike="noStrike" cap="none" normalizeH="0" baseline="3000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_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СН=СН=СН</a:t>
            </a:r>
            <a:r>
              <a:rPr kumimoji="0" lang="ru-RU" sz="2800" b="0" i="0" u="none" strike="noStrike" cap="none" normalizeH="0" baseline="-3000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1,2 бутадиен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8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СН</a:t>
            </a: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  <a:latin typeface="Calibri"/>
                <a:ea typeface="Calibri" pitchFamily="34" charset="0"/>
                <a:cs typeface="Times New Roman" pitchFamily="18" charset="0"/>
              </a:rPr>
              <a:t>=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СН</a:t>
            </a:r>
            <a:endParaRPr kumimoji="0" lang="ru-RU" sz="2800" b="0" i="0" u="none" strike="noStrike" cap="none" normalizeH="0" baseline="-3000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2800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СН</a:t>
            </a:r>
            <a:r>
              <a:rPr kumimoji="0" lang="ru-RU" sz="2800" b="0" i="0" u="none" strike="noStrike" cap="none" normalizeH="0" baseline="-3000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СН</a:t>
            </a:r>
            <a:r>
              <a:rPr kumimoji="0" lang="ru-RU" sz="2800" b="0" i="0" u="none" strike="noStrike" cap="none" normalizeH="0" baseline="-3000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циклобутен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4) СН=С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СН</a:t>
            </a:r>
            <a:r>
              <a:rPr kumimoji="0" lang="ru-RU" sz="2800" b="0" i="0" u="none" strike="noStrike" cap="none" normalizeH="0" baseline="-3000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СН</a:t>
            </a:r>
            <a:r>
              <a:rPr kumimoji="0" lang="ru-RU" sz="2800" b="0" i="0" u="none" strike="noStrike" cap="none" normalizeH="0" baseline="-3000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   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бутин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Rectangle 24"/>
          <p:cNvSpPr>
            <a:spLocks noChangeArrowheads="1"/>
          </p:cNvSpPr>
          <p:nvPr/>
        </p:nvSpPr>
        <p:spPr bwMode="auto">
          <a:xfrm>
            <a:off x="7020272" y="4784445"/>
            <a:ext cx="1512168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688263" y="4424405"/>
            <a:ext cx="0" cy="360040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1488333" y="4424405"/>
            <a:ext cx="0" cy="360040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flipH="1">
            <a:off x="1124419" y="6137626"/>
            <a:ext cx="161622" cy="0"/>
          </a:xfrm>
          <a:prstGeom prst="line">
            <a:avLst/>
          </a:prstGeom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9387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2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2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2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16632"/>
            <a:ext cx="6678488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Физические свойства: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Низшие диены — бесцветные легкокипящие жидкости (температура кипения </a:t>
            </a: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изопрена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34 °C). 1,3-Бутадиен и </a:t>
            </a:r>
            <a:r>
              <a:rPr lang="ru-RU" sz="2800" dirty="0" err="1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аллен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(1,2-пропадиен) — газы (t кип −4,5 °C и −34 °C соответственно), изопрен — жидкость, кипящая при 34 °C, </a:t>
            </a:r>
            <a:r>
              <a:rPr lang="ru-RU" sz="2800" dirty="0" err="1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диметилбутадиен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— жидкость, кипящая при 70 °C. Изопрен и другие диеновые углеводороды способны </a:t>
            </a:r>
            <a:r>
              <a:rPr lang="ru-RU" sz="2800" dirty="0" err="1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полимеризоваться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 каучук. Натуральный каучук в очищенном состоянии является полимером с общей формулой (С</a:t>
            </a:r>
            <a:r>
              <a:rPr lang="ru-RU" sz="2800" baseline="-250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800" baseline="-250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)n и получается из млечного сока некоторых тропических растений.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0" y="2780928"/>
            <a:ext cx="2286000" cy="17608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80389" y="548680"/>
            <a:ext cx="2247377" cy="208556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80389" y="4725144"/>
            <a:ext cx="2188862" cy="164333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3556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6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5421346" y="2579653"/>
            <a:ext cx="5156898" cy="19590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/>
          <p:cNvPicPr/>
          <p:nvPr/>
        </p:nvPicPr>
        <p:blipFill>
          <a:blip r:embed="rId4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836712"/>
            <a:ext cx="2506315" cy="1741467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21432" y="190381"/>
            <a:ext cx="66064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Первый представитель этого класса углеводородов был получен в 1861году  английским химиком К. Уильямсоном</a:t>
            </a:r>
          </a:p>
        </p:txBody>
      </p:sp>
      <p:pic>
        <p:nvPicPr>
          <p:cNvPr id="7" name="Рисунок 6"/>
          <p:cNvPicPr/>
          <p:nvPr/>
        </p:nvPicPr>
        <p:blipFill rotWithShape="1">
          <a:blip r:embed="rId6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55976" y="836712"/>
            <a:ext cx="2111896" cy="174146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076846" y="2598008"/>
            <a:ext cx="148579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изопрен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21432" y="3110021"/>
            <a:ext cx="67988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Спустя год французский ученый Жозеф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Каванту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получил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дивинил.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Аналогичным способом в 1882 г. англичанин Уильям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Тилден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получил изопрен из скипидара. Такой способ до сих пор используется в промышленности. </a:t>
            </a:r>
          </a:p>
        </p:txBody>
      </p:sp>
      <p:pic>
        <p:nvPicPr>
          <p:cNvPr id="10" name="Рисунок 9"/>
          <p:cNvPicPr/>
          <p:nvPr/>
        </p:nvPicPr>
        <p:blipFill>
          <a:blip r:embed="rId7"/>
          <a:stretch>
            <a:fillRect/>
          </a:stretch>
        </p:blipFill>
        <p:spPr>
          <a:xfrm>
            <a:off x="3117875" y="4587349"/>
            <a:ext cx="1238101" cy="1550276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2547977" y="6237312"/>
            <a:ext cx="25531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Уильям </a:t>
            </a:r>
            <a:r>
              <a:rPr lang="ru-RU" b="1" i="1" dirty="0" err="1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Огест</a:t>
            </a:r>
            <a:r>
              <a:rPr lang="ru-RU" b="1" i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Тильден</a:t>
            </a:r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26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5421347" y="2579653"/>
            <a:ext cx="5156898" cy="19590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64896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19672" y="0"/>
            <a:ext cx="56741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общие способы получения диенов</a:t>
            </a:r>
          </a:p>
        </p:txBody>
      </p:sp>
      <p:pic>
        <p:nvPicPr>
          <p:cNvPr id="5" name="Picture 26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70399"/>
            <a:ext cx="8856984" cy="195904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42464" y="1662482"/>
            <a:ext cx="31176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Дегидрирование </a:t>
            </a:r>
            <a:r>
              <a:rPr lang="ru-RU" b="1" dirty="0" err="1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алканов</a:t>
            </a:r>
            <a:r>
              <a:rPr lang="ru-RU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2169676"/>
            <a:ext cx="30448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Дегидрирование </a:t>
            </a:r>
            <a:r>
              <a:rPr lang="ru-RU" b="1" dirty="0" err="1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алкенов</a:t>
            </a:r>
            <a:endParaRPr lang="ru-RU" b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2708920"/>
            <a:ext cx="47052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Дегидратация </a:t>
            </a:r>
            <a:r>
              <a:rPr lang="ru-RU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дегидрирование этанола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42464" y="3090164"/>
            <a:ext cx="642543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реакция 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Лебедева)</a:t>
            </a:r>
          </a:p>
          <a:p>
            <a:r>
              <a:rPr lang="ru-RU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Каталитический способ получения бутадиена-1,3 из этанола был открыт в 1932 г. Сергеем Васильевичем Лебедевым. По способу Лебедева бутадиен-1,3 получается в результате одновременного дегидрирования и дегидратации этанола в присутствии катализаторов на основе </a:t>
            </a:r>
            <a:r>
              <a:rPr lang="ru-RU" dirty="0" err="1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ZnO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Al</a:t>
            </a:r>
            <a:r>
              <a:rPr lang="ru-RU" baseline="-250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baseline="-250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93789" y="2708920"/>
            <a:ext cx="1696120" cy="235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539552" y="5246227"/>
            <a:ext cx="72728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Дегидратация </a:t>
            </a:r>
            <a:r>
              <a:rPr lang="ru-RU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гликолей 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двухатомных спиртов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или </a:t>
            </a:r>
            <a:r>
              <a:rPr lang="ru-RU" dirty="0" err="1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алкандиолов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42464" y="5767592"/>
            <a:ext cx="30613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b="1" dirty="0" err="1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Дегидрогалогенирование</a:t>
            </a:r>
            <a:endParaRPr lang="ru-RU" b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42464" y="6191462"/>
            <a:ext cx="66864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(Действие 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спиртового раствора щелочи на </a:t>
            </a:r>
            <a:r>
              <a:rPr lang="ru-RU" dirty="0" err="1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дигалогеналканы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0537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етка">
  <a:themeElements>
    <a:clrScheme name="Другая 17">
      <a:dk1>
        <a:srgbClr val="D8D8D8"/>
      </a:dk1>
      <a:lt1>
        <a:srgbClr val="D8D8D8"/>
      </a:lt1>
      <a:dk2>
        <a:srgbClr val="D8D8D8"/>
      </a:dk2>
      <a:lt2>
        <a:srgbClr val="D8D8D8"/>
      </a:lt2>
      <a:accent1>
        <a:srgbClr val="EEA7A9"/>
      </a:accent1>
      <a:accent2>
        <a:srgbClr val="D8D8D8"/>
      </a:accent2>
      <a:accent3>
        <a:srgbClr val="9C1D22"/>
      </a:accent3>
      <a:accent4>
        <a:srgbClr val="9C1D22"/>
      </a:accent4>
      <a:accent5>
        <a:srgbClr val="9C1D22"/>
      </a:accent5>
      <a:accent6>
        <a:srgbClr val="9C1D22"/>
      </a:accent6>
      <a:hlink>
        <a:srgbClr val="9C1D22"/>
      </a:hlink>
      <a:folHlink>
        <a:srgbClr val="681317"/>
      </a:folHlink>
    </a:clrScheme>
    <a:fontScheme name="Сетка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2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639</TotalTime>
  <Words>1007</Words>
  <Application>Microsoft Office PowerPoint</Application>
  <PresentationFormat>Экран (4:3)</PresentationFormat>
  <Paragraphs>169</Paragraphs>
  <Slides>20</Slides>
  <Notes>1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Сетка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лариса</dc:creator>
  <cp:lastModifiedBy>лариса</cp:lastModifiedBy>
  <cp:revision>31</cp:revision>
  <dcterms:created xsi:type="dcterms:W3CDTF">2014-10-26T12:22:06Z</dcterms:created>
  <dcterms:modified xsi:type="dcterms:W3CDTF">2020-09-03T15:26:43Z</dcterms:modified>
</cp:coreProperties>
</file>