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68" r:id="rId4"/>
    <p:sldId id="266" r:id="rId5"/>
    <p:sldId id="267" r:id="rId6"/>
    <p:sldId id="271" r:id="rId7"/>
    <p:sldId id="257" r:id="rId8"/>
    <p:sldId id="269" r:id="rId9"/>
    <p:sldId id="270" r:id="rId10"/>
    <p:sldId id="273" r:id="rId11"/>
    <p:sldId id="261" r:id="rId12"/>
    <p:sldId id="260" r:id="rId13"/>
    <p:sldId id="275" r:id="rId14"/>
    <p:sldId id="262" r:id="rId15"/>
    <p:sldId id="263" r:id="rId16"/>
    <p:sldId id="264" r:id="rId17"/>
    <p:sldId id="265" r:id="rId18"/>
    <p:sldId id="274" r:id="rId19"/>
    <p:sldId id="277" r:id="rId20"/>
    <p:sldId id="276" r:id="rId21"/>
    <p:sldId id="27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00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openxmlformats.org/officeDocument/2006/relationships/image" Target="../media/image18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12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11" Type="http://schemas.openxmlformats.org/officeDocument/2006/relationships/image" Target="../media/image16.jpeg"/><Relationship Id="rId5" Type="http://schemas.openxmlformats.org/officeDocument/2006/relationships/image" Target="../media/image10.jpeg"/><Relationship Id="rId15" Type="http://schemas.openxmlformats.org/officeDocument/2006/relationships/image" Target="../media/image2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Relationship Id="rId14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80573733_grusha.gif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318156"/>
            <a:ext cx="3857620" cy="3325534"/>
          </a:xfrm>
          <a:prstGeom prst="rect">
            <a:avLst/>
          </a:prstGeom>
        </p:spPr>
      </p:pic>
      <p:pic>
        <p:nvPicPr>
          <p:cNvPr id="4" name="Рисунок 3" descr="90210858_1344415184_77484147_4387736_arbuz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357166"/>
            <a:ext cx="4101256" cy="2789970"/>
          </a:xfrm>
          <a:prstGeom prst="rect">
            <a:avLst/>
          </a:prstGeom>
        </p:spPr>
      </p:pic>
      <p:pic>
        <p:nvPicPr>
          <p:cNvPr id="5" name="Рисунок 4" descr="granat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3071802" cy="2522214"/>
          </a:xfrm>
          <a:prstGeom prst="rect">
            <a:avLst/>
          </a:prstGeom>
        </p:spPr>
      </p:pic>
      <p:pic>
        <p:nvPicPr>
          <p:cNvPr id="6" name="Рисунок 5" descr="1298983655_appsin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81600" y="3571876"/>
            <a:ext cx="3962400" cy="3286124"/>
          </a:xfrm>
          <a:prstGeom prst="rect">
            <a:avLst/>
          </a:prstGeom>
        </p:spPr>
      </p:pic>
      <p:pic>
        <p:nvPicPr>
          <p:cNvPr id="3" name="Рисунок 2" descr="ee37781afb5f.pn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2621504" y="0"/>
            <a:ext cx="3900992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57290" y="214290"/>
            <a:ext cx="735811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rgbClr val="FFFF00"/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</a:t>
            </a:r>
            <a:r>
              <a:rPr lang="ru-RU" sz="4000" b="1" cap="all" dirty="0" smtClean="0">
                <a:ln w="9000" cmpd="sng">
                  <a:solidFill>
                    <a:srgbClr val="FFFF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Презентация</a:t>
            </a:r>
            <a:endParaRPr lang="ru-RU" sz="4000" b="1" cap="all" spc="0" dirty="0">
              <a:ln w="9000" cmpd="sng">
                <a:solidFill>
                  <a:srgbClr val="FFFF00"/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04822" y="1785926"/>
            <a:ext cx="51389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Фрукты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97" y="4429132"/>
            <a:ext cx="5143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          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Рисунок 79" descr="banana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643570" y="500042"/>
            <a:ext cx="1714512" cy="1177795"/>
          </a:xfrm>
          <a:prstGeom prst="rect">
            <a:avLst/>
          </a:prstGeom>
        </p:spPr>
      </p:pic>
      <p:sp>
        <p:nvSpPr>
          <p:cNvPr id="71" name="Скругленный прямоугольник 70"/>
          <p:cNvSpPr/>
          <p:nvPr/>
        </p:nvSpPr>
        <p:spPr>
          <a:xfrm>
            <a:off x="214282" y="500042"/>
            <a:ext cx="2071702" cy="61436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715008" y="3071810"/>
            <a:ext cx="1928826" cy="714380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50"/>
                </a:solidFill>
              </a:rPr>
              <a:t>Овальный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24" name="Облако 23"/>
          <p:cNvSpPr/>
          <p:nvPr/>
        </p:nvSpPr>
        <p:spPr>
          <a:xfrm>
            <a:off x="214282" y="4429132"/>
            <a:ext cx="1928826" cy="642942"/>
          </a:xfrm>
          <a:prstGeom prst="cloud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язык.jpe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64" y="5572140"/>
            <a:ext cx="1638300" cy="1071570"/>
          </a:xfrm>
          <a:prstGeom prst="rect">
            <a:avLst/>
          </a:prstGeom>
        </p:spPr>
      </p:pic>
      <p:pic>
        <p:nvPicPr>
          <p:cNvPr id="16" name="Рисунок 15" descr="круг.jpe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3538432">
            <a:off x="673728" y="1509686"/>
            <a:ext cx="1243600" cy="12754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878" y="2143116"/>
            <a:ext cx="1635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цвет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14316" y="3143248"/>
            <a:ext cx="1428760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9661" y="642918"/>
            <a:ext cx="1766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</a:rPr>
              <a:t>Название </a:t>
            </a:r>
          </a:p>
          <a:p>
            <a:pPr marL="457200" indent="-457200" algn="ctr"/>
            <a:r>
              <a:rPr lang="ru-RU" sz="2000" b="1" dirty="0" smtClean="0">
                <a:solidFill>
                  <a:srgbClr val="7030A0"/>
                </a:solidFill>
              </a:rPr>
              <a:t>фрукта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192" y="3714752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00B050"/>
                  </a:solidFill>
                </a:ln>
              </a:rPr>
              <a:t>Форма</a:t>
            </a:r>
            <a:endParaRPr lang="ru-RU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02" y="4500570"/>
            <a:ext cx="1571264" cy="369332"/>
          </a:xfrm>
          <a:prstGeom prst="rect">
            <a:avLst/>
          </a:prstGeo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4</a:t>
            </a:r>
            <a:r>
              <a:rPr lang="ru-RU" b="1" dirty="0" smtClean="0">
                <a:solidFill>
                  <a:srgbClr val="7030A0"/>
                </a:solidFill>
              </a:rPr>
              <a:t>. На ощупь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16" y="5643578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5. На вкус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282" y="192880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2.</a:t>
            </a:r>
            <a:endParaRPr lang="ru-RU" dirty="0"/>
          </a:p>
        </p:txBody>
      </p:sp>
      <p:sp>
        <p:nvSpPr>
          <p:cNvPr id="29" name="Блок-схема: перфолента 28"/>
          <p:cNvSpPr/>
          <p:nvPr/>
        </p:nvSpPr>
        <p:spPr>
          <a:xfrm>
            <a:off x="2428860" y="1928802"/>
            <a:ext cx="1643074" cy="804672"/>
          </a:xfrm>
          <a:prstGeom prst="flowChartPunchedTap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Оранжевый</a:t>
            </a:r>
            <a:endParaRPr lang="ru-RU" dirty="0"/>
          </a:p>
        </p:txBody>
      </p:sp>
      <p:sp>
        <p:nvSpPr>
          <p:cNvPr id="30" name="Блок-схема: перфолента 29"/>
          <p:cNvSpPr/>
          <p:nvPr/>
        </p:nvSpPr>
        <p:spPr>
          <a:xfrm>
            <a:off x="6000760" y="1857364"/>
            <a:ext cx="1285884" cy="804672"/>
          </a:xfrm>
          <a:prstGeom prst="flowChartPunchedTape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Желтый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1" name="Блок-схема: перфолента 30"/>
          <p:cNvSpPr/>
          <p:nvPr/>
        </p:nvSpPr>
        <p:spPr>
          <a:xfrm>
            <a:off x="7358082" y="1785926"/>
            <a:ext cx="1785918" cy="804672"/>
          </a:xfrm>
          <a:prstGeom prst="flowChartPunchedTap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7030A0"/>
                </a:solidFill>
              </a:rPr>
              <a:t>Синяя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7572396" y="3071810"/>
            <a:ext cx="1571604" cy="1071570"/>
          </a:xfrm>
          <a:prstGeom prst="ellipse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00113"/>
            <a:r>
              <a:rPr lang="ru-RU" sz="1600" dirty="0" smtClean="0">
                <a:ln>
                  <a:solidFill>
                    <a:srgbClr val="7030A0"/>
                  </a:solidFill>
                </a:ln>
                <a:solidFill>
                  <a:srgbClr val="FF6600"/>
                </a:solidFill>
              </a:rPr>
              <a:t>Овальная</a:t>
            </a:r>
            <a:endParaRPr lang="ru-RU" sz="1600" dirty="0">
              <a:ln>
                <a:solidFill>
                  <a:srgbClr val="7030A0"/>
                </a:solidFill>
              </a:ln>
              <a:solidFill>
                <a:srgbClr val="FF6600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286248" y="3071810"/>
            <a:ext cx="1285884" cy="1071570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Круглое</a:t>
            </a:r>
            <a:endParaRPr lang="ru-RU" sz="1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37" name="Облако 36"/>
          <p:cNvSpPr/>
          <p:nvPr/>
        </p:nvSpPr>
        <p:spPr>
          <a:xfrm>
            <a:off x="2000232" y="4500570"/>
            <a:ext cx="1857388" cy="500066"/>
          </a:xfrm>
          <a:prstGeom prst="cloud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FF6600"/>
                  </a:solidFill>
                </a:ln>
              </a:rPr>
              <a:t>Шершавый</a:t>
            </a:r>
            <a:endParaRPr lang="ru-RU" sz="1400" dirty="0">
              <a:ln>
                <a:solidFill>
                  <a:srgbClr val="FF6600"/>
                </a:solidFill>
              </a:ln>
            </a:endParaRPr>
          </a:p>
        </p:txBody>
      </p:sp>
      <p:sp>
        <p:nvSpPr>
          <p:cNvPr id="38" name="Облако 37"/>
          <p:cNvSpPr/>
          <p:nvPr/>
        </p:nvSpPr>
        <p:spPr>
          <a:xfrm>
            <a:off x="3857620" y="4500570"/>
            <a:ext cx="2214578" cy="500066"/>
          </a:xfrm>
          <a:prstGeom prst="cloud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00B050"/>
                  </a:solidFill>
                </a:ln>
              </a:rPr>
              <a:t>гладкое</a:t>
            </a:r>
            <a:endParaRPr lang="ru-RU" sz="1400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39" name="Облако 38"/>
          <p:cNvSpPr/>
          <p:nvPr/>
        </p:nvSpPr>
        <p:spPr>
          <a:xfrm>
            <a:off x="5643570" y="4500570"/>
            <a:ext cx="1857388" cy="500066"/>
          </a:xfrm>
          <a:prstGeom prst="cloud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FF0000"/>
                  </a:solidFill>
                </a:ln>
              </a:rPr>
              <a:t>Гладкий</a:t>
            </a:r>
            <a:endParaRPr lang="ru-RU" sz="1400" dirty="0"/>
          </a:p>
        </p:txBody>
      </p:sp>
      <p:sp>
        <p:nvSpPr>
          <p:cNvPr id="40" name="Облако 39"/>
          <p:cNvSpPr/>
          <p:nvPr/>
        </p:nvSpPr>
        <p:spPr>
          <a:xfrm>
            <a:off x="7643802" y="4500570"/>
            <a:ext cx="1500198" cy="500066"/>
          </a:xfrm>
          <a:prstGeom prst="cloud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n>
                  <a:solidFill>
                    <a:srgbClr val="7030A0"/>
                  </a:solidFill>
                </a:ln>
              </a:rPr>
              <a:t>Гладкая</a:t>
            </a:r>
            <a:endParaRPr lang="ru-RU" sz="1400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41" name="Блок-схема: задержка 40"/>
          <p:cNvSpPr/>
          <p:nvPr/>
        </p:nvSpPr>
        <p:spPr>
          <a:xfrm rot="5400000">
            <a:off x="2733386" y="5440842"/>
            <a:ext cx="571504" cy="1264906"/>
          </a:xfrm>
          <a:prstGeom prst="flowChartDelay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Блок-схема: задержка 41"/>
          <p:cNvSpPr/>
          <p:nvPr/>
        </p:nvSpPr>
        <p:spPr>
          <a:xfrm rot="5400000">
            <a:off x="4490073" y="5511191"/>
            <a:ext cx="571504" cy="1264906"/>
          </a:xfrm>
          <a:prstGeom prst="flowChartDelay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Блок-схема: задержка 43"/>
          <p:cNvSpPr/>
          <p:nvPr/>
        </p:nvSpPr>
        <p:spPr>
          <a:xfrm rot="5400000">
            <a:off x="6286512" y="5286388"/>
            <a:ext cx="571504" cy="1714512"/>
          </a:xfrm>
          <a:prstGeom prst="flowChartDelay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задержка 44"/>
          <p:cNvSpPr/>
          <p:nvPr/>
        </p:nvSpPr>
        <p:spPr>
          <a:xfrm rot="5400000">
            <a:off x="7990535" y="5511191"/>
            <a:ext cx="571504" cy="1264906"/>
          </a:xfrm>
          <a:prstGeom prst="flowChartDelay">
            <a:avLst/>
          </a:prstGeom>
          <a:solidFill>
            <a:schemeClr val="bg1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28860" y="5857892"/>
            <a:ext cx="9509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6600"/>
                </a:solidFill>
              </a:rPr>
              <a:t>Сладкий</a:t>
            </a:r>
            <a:endParaRPr lang="ru-RU" sz="1600" b="1" dirty="0">
              <a:solidFill>
                <a:srgbClr val="FF6600"/>
              </a:solidFill>
            </a:endParaRPr>
          </a:p>
        </p:txBody>
      </p:sp>
      <p:sp>
        <p:nvSpPr>
          <p:cNvPr id="48" name="Стрелка вниз 47"/>
          <p:cNvSpPr/>
          <p:nvPr/>
        </p:nvSpPr>
        <p:spPr>
          <a:xfrm flipH="1">
            <a:off x="2928926" y="2714620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низ 48"/>
          <p:cNvSpPr/>
          <p:nvPr/>
        </p:nvSpPr>
        <p:spPr>
          <a:xfrm flipH="1">
            <a:off x="2928926" y="3857628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низ 49"/>
          <p:cNvSpPr/>
          <p:nvPr/>
        </p:nvSpPr>
        <p:spPr>
          <a:xfrm>
            <a:off x="3000364" y="5143512"/>
            <a:ext cx="71438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низ 51"/>
          <p:cNvSpPr/>
          <p:nvPr/>
        </p:nvSpPr>
        <p:spPr>
          <a:xfrm>
            <a:off x="428564" y="857232"/>
            <a:ext cx="214314" cy="642942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низ 52"/>
          <p:cNvSpPr/>
          <p:nvPr/>
        </p:nvSpPr>
        <p:spPr>
          <a:xfrm>
            <a:off x="428564" y="2285992"/>
            <a:ext cx="214314" cy="642942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низ 53"/>
          <p:cNvSpPr/>
          <p:nvPr/>
        </p:nvSpPr>
        <p:spPr>
          <a:xfrm>
            <a:off x="428564" y="3500438"/>
            <a:ext cx="214314" cy="642942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214282" y="307181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3. </a:t>
            </a:r>
            <a:endParaRPr lang="ru-RU" b="1" dirty="0"/>
          </a:p>
        </p:txBody>
      </p:sp>
      <p:sp>
        <p:nvSpPr>
          <p:cNvPr id="56" name="Стрелка вниз 55"/>
          <p:cNvSpPr/>
          <p:nvPr/>
        </p:nvSpPr>
        <p:spPr>
          <a:xfrm>
            <a:off x="500002" y="4857760"/>
            <a:ext cx="204790" cy="642942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4214810" y="5929330"/>
            <a:ext cx="128588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n>
                  <a:solidFill>
                    <a:srgbClr val="00B050"/>
                  </a:solidFill>
                </a:ln>
              </a:rPr>
              <a:t>   Кислое (сладкое)</a:t>
            </a:r>
            <a:endParaRPr lang="ru-RU" sz="1600" b="1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72198" y="5929330"/>
            <a:ext cx="9284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n>
                  <a:solidFill>
                    <a:srgbClr val="FF0000"/>
                  </a:solidFill>
                </a:ln>
              </a:rPr>
              <a:t>сладкий</a:t>
            </a:r>
            <a:endParaRPr lang="ru-RU" sz="1600" b="1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715272" y="5929330"/>
            <a:ext cx="924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ln>
                  <a:solidFill>
                    <a:srgbClr val="7030A0"/>
                  </a:solidFill>
                </a:ln>
              </a:rPr>
              <a:t>Сладкая</a:t>
            </a:r>
            <a:endParaRPr lang="ru-RU" sz="1600" b="1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60" name="Стрелка вниз 59"/>
          <p:cNvSpPr/>
          <p:nvPr/>
        </p:nvSpPr>
        <p:spPr>
          <a:xfrm>
            <a:off x="5214942" y="2571744"/>
            <a:ext cx="142876" cy="500066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трелка вниз 60"/>
          <p:cNvSpPr/>
          <p:nvPr/>
        </p:nvSpPr>
        <p:spPr>
          <a:xfrm>
            <a:off x="5072066" y="3786190"/>
            <a:ext cx="142876" cy="500066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низ 61"/>
          <p:cNvSpPr/>
          <p:nvPr/>
        </p:nvSpPr>
        <p:spPr>
          <a:xfrm>
            <a:off x="4714876" y="5143512"/>
            <a:ext cx="142876" cy="500066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низ 63"/>
          <p:cNvSpPr/>
          <p:nvPr/>
        </p:nvSpPr>
        <p:spPr>
          <a:xfrm flipH="1">
            <a:off x="6286512" y="1500174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трелка вниз 64"/>
          <p:cNvSpPr/>
          <p:nvPr/>
        </p:nvSpPr>
        <p:spPr>
          <a:xfrm flipH="1">
            <a:off x="6786578" y="2571744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низ 65"/>
          <p:cNvSpPr/>
          <p:nvPr/>
        </p:nvSpPr>
        <p:spPr>
          <a:xfrm flipH="1">
            <a:off x="6286512" y="3929066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низ 66"/>
          <p:cNvSpPr/>
          <p:nvPr/>
        </p:nvSpPr>
        <p:spPr>
          <a:xfrm flipH="1">
            <a:off x="6429388" y="5072074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трелка вниз 67"/>
          <p:cNvSpPr/>
          <p:nvPr/>
        </p:nvSpPr>
        <p:spPr>
          <a:xfrm flipH="1">
            <a:off x="8429652" y="2571744"/>
            <a:ext cx="71439" cy="47834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трелка вниз 68"/>
          <p:cNvSpPr/>
          <p:nvPr/>
        </p:nvSpPr>
        <p:spPr>
          <a:xfrm flipH="1">
            <a:off x="8286776" y="3857628"/>
            <a:ext cx="71439" cy="47834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низ 69"/>
          <p:cNvSpPr/>
          <p:nvPr/>
        </p:nvSpPr>
        <p:spPr>
          <a:xfrm flipH="1">
            <a:off x="8286776" y="5072074"/>
            <a:ext cx="71439" cy="478342"/>
          </a:xfrm>
          <a:prstGeom prst="down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4" name="Рисунок 73" descr="43419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643174" y="642918"/>
            <a:ext cx="1179576" cy="1164336"/>
          </a:xfrm>
          <a:prstGeom prst="rect">
            <a:avLst/>
          </a:prstGeom>
        </p:spPr>
      </p:pic>
      <p:sp>
        <p:nvSpPr>
          <p:cNvPr id="51" name="Стрелка вниз 50"/>
          <p:cNvSpPr/>
          <p:nvPr/>
        </p:nvSpPr>
        <p:spPr>
          <a:xfrm flipH="1">
            <a:off x="2928926" y="1571612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Овал 74"/>
          <p:cNvSpPr/>
          <p:nvPr/>
        </p:nvSpPr>
        <p:spPr>
          <a:xfrm>
            <a:off x="2571736" y="3000372"/>
            <a:ext cx="1214446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</a:rPr>
              <a:t>Круглый</a:t>
            </a:r>
            <a:endParaRPr lang="ru-RU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7" name="Рисунок 76" descr="1280575500_sliva.jpe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500958" y="285728"/>
            <a:ext cx="1428765" cy="1285884"/>
          </a:xfrm>
          <a:prstGeom prst="round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71670" y="0"/>
            <a:ext cx="51363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Описать по схеме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3" name="Стрелка вниз 62"/>
          <p:cNvSpPr/>
          <p:nvPr/>
        </p:nvSpPr>
        <p:spPr>
          <a:xfrm>
            <a:off x="5357818" y="1214422"/>
            <a:ext cx="142876" cy="500066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9" name="Рисунок 78" descr="yabloko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143372" y="500042"/>
            <a:ext cx="1214446" cy="1404710"/>
          </a:xfrm>
          <a:prstGeom prst="roundRect">
            <a:avLst/>
          </a:prstGeom>
        </p:spPr>
      </p:pic>
      <p:sp>
        <p:nvSpPr>
          <p:cNvPr id="28" name="Блок-схема: перфолента 27"/>
          <p:cNvSpPr/>
          <p:nvPr/>
        </p:nvSpPr>
        <p:spPr>
          <a:xfrm>
            <a:off x="4286248" y="1857364"/>
            <a:ext cx="1357322" cy="804672"/>
          </a:xfrm>
          <a:prstGeom prst="flowChartPunched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</a:rPr>
              <a:t>Зелёное</a:t>
            </a:r>
            <a:endParaRPr lang="ru-RU" dirty="0">
              <a:ln>
                <a:solidFill>
                  <a:srgbClr val="FFFF00"/>
                </a:solidFill>
              </a:ln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nan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38230" y="1517962"/>
            <a:ext cx="7120050" cy="5340038"/>
          </a:xfrm>
          <a:prstGeom prst="rect">
            <a:avLst/>
          </a:prstGeom>
        </p:spPr>
      </p:pic>
      <p:pic>
        <p:nvPicPr>
          <p:cNvPr id="3" name="Рисунок 2" descr="banan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2214546" cy="166091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1928802"/>
            <a:ext cx="142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Бананчик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428992" y="6150114"/>
            <a:ext cx="27220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БАНАНИЩЕ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1643050"/>
            <a:ext cx="1314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Маленький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428728" y="5715016"/>
            <a:ext cx="17543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Большой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1571604" cy="1607779"/>
          </a:xfrm>
          <a:prstGeom prst="rect">
            <a:avLst/>
          </a:prstGeom>
        </p:spPr>
      </p:pic>
      <p:pic>
        <p:nvPicPr>
          <p:cNvPr id="3" name="Рисунок 2" descr="22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40305" y="0"/>
            <a:ext cx="6703695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571612"/>
            <a:ext cx="2382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Маленький – </a:t>
            </a:r>
            <a:r>
              <a:rPr lang="ru-RU" dirty="0" err="1" smtClean="0"/>
              <a:t>арбузик</a:t>
            </a:r>
            <a:r>
              <a:rPr lang="ru-RU" dirty="0" smtClean="0"/>
              <a:t>,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6286520"/>
            <a:ext cx="2881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Большой - арбузище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0"/>
            <a:ext cx="71032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можно делать с фруктами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imagesCAJ78J8M.jpg"/>
          <p:cNvPicPr>
            <a:picLocks noChangeAspect="1"/>
          </p:cNvPicPr>
          <p:nvPr/>
        </p:nvPicPr>
        <p:blipFill>
          <a:blip r:embed="rId2" cstate="email"/>
          <a:srcRect l="6250"/>
          <a:stretch>
            <a:fillRect/>
          </a:stretch>
        </p:blipFill>
        <p:spPr>
          <a:xfrm>
            <a:off x="357158" y="714356"/>
            <a:ext cx="2286016" cy="2214578"/>
          </a:xfrm>
          <a:prstGeom prst="roundRect">
            <a:avLst/>
          </a:prstGeom>
          <a:ln>
            <a:solidFill>
              <a:srgbClr val="A5002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000100" y="3143248"/>
            <a:ext cx="18363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1. Их моют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imagesCAQC7XJZ.jpg"/>
          <p:cNvPicPr>
            <a:picLocks noChangeAspect="1"/>
          </p:cNvPicPr>
          <p:nvPr/>
        </p:nvPicPr>
        <p:blipFill>
          <a:blip r:embed="rId3" cstate="email"/>
          <a:srcRect t="8094" r="4696" b="13668"/>
          <a:stretch>
            <a:fillRect/>
          </a:stretch>
        </p:blipFill>
        <p:spPr>
          <a:xfrm>
            <a:off x="3571868" y="785794"/>
            <a:ext cx="2071702" cy="2143140"/>
          </a:xfrm>
          <a:prstGeom prst="roundRect">
            <a:avLst/>
          </a:prstGeom>
          <a:ln>
            <a:solidFill>
              <a:srgbClr val="A5002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3428992" y="3000372"/>
            <a:ext cx="247914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2. Их очищают 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     от кожуры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images.jpeg"/>
          <p:cNvPicPr>
            <a:picLocks noChangeAspect="1"/>
          </p:cNvPicPr>
          <p:nvPr/>
        </p:nvPicPr>
        <p:blipFill>
          <a:blip r:embed="rId4" cstate="email"/>
          <a:srcRect l="16393" r="18033" b="7272"/>
          <a:stretch>
            <a:fillRect/>
          </a:stretch>
        </p:blipFill>
        <p:spPr>
          <a:xfrm>
            <a:off x="7286644" y="571480"/>
            <a:ext cx="1500198" cy="2643206"/>
          </a:xfrm>
          <a:prstGeom prst="roundRect">
            <a:avLst/>
          </a:prstGeom>
          <a:ln>
            <a:solidFill>
              <a:srgbClr val="C0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6918134" y="3286124"/>
            <a:ext cx="222586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3.Выжимают</a:t>
            </a:r>
          </a:p>
          <a:p>
            <a:r>
              <a:rPr lang="ru-RU" sz="2800" dirty="0" smtClean="0">
                <a:solidFill>
                  <a:srgbClr val="A50021"/>
                </a:solidFill>
              </a:rPr>
              <a:t>       </a:t>
            </a:r>
            <a:r>
              <a:rPr lang="ru-RU" sz="2800" dirty="0" smtClean="0">
                <a:solidFill>
                  <a:srgbClr val="FF0000"/>
                </a:solidFill>
              </a:rPr>
              <a:t>сок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9" name="Рисунок 8" descr="44526.jpg"/>
          <p:cNvPicPr>
            <a:picLocks noChangeAspect="1"/>
          </p:cNvPicPr>
          <p:nvPr/>
        </p:nvPicPr>
        <p:blipFill>
          <a:blip r:embed="rId5" cstate="email"/>
          <a:srcRect r="-1"/>
          <a:stretch>
            <a:fillRect/>
          </a:stretch>
        </p:blipFill>
        <p:spPr>
          <a:xfrm>
            <a:off x="4786314" y="4000504"/>
            <a:ext cx="2286016" cy="2286016"/>
          </a:xfrm>
          <a:prstGeom prst="roundRect">
            <a:avLst/>
          </a:prstGeom>
          <a:ln>
            <a:solidFill>
              <a:srgbClr val="C00000"/>
            </a:solidFill>
          </a:ln>
        </p:spPr>
      </p:pic>
      <p:pic>
        <p:nvPicPr>
          <p:cNvPr id="10" name="Рисунок 9" descr="356-orang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85786" y="3929066"/>
            <a:ext cx="2286016" cy="2214578"/>
          </a:xfrm>
          <a:prstGeom prst="roundRect">
            <a:avLst/>
          </a:prstGeom>
          <a:ln>
            <a:solidFill>
              <a:srgbClr val="C00000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571472" y="6143644"/>
            <a:ext cx="27366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4. Варят варенье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57620" y="6143644"/>
            <a:ext cx="5072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5. Готовят начинку для пирога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1844" y="214290"/>
            <a:ext cx="29993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Какой сок?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80998780_apelsinovayadiet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667000" y="1212850"/>
            <a:ext cx="3810000" cy="4432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3786190"/>
            <a:ext cx="3000396" cy="132343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апельсина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5643578"/>
            <a:ext cx="3910558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Апельсиновый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ndarin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99221" y="214290"/>
            <a:ext cx="6134039" cy="6215105"/>
          </a:xfrm>
          <a:prstGeom prst="rect">
            <a:avLst/>
          </a:prstGeom>
        </p:spPr>
      </p:pic>
      <p:pic>
        <p:nvPicPr>
          <p:cNvPr id="3" name="Рисунок 2" descr="1328261627_mandarin-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4143380"/>
            <a:ext cx="2524128" cy="24208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224" y="4000504"/>
            <a:ext cx="2266967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мандарина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857752" y="3571876"/>
            <a:ext cx="3817071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Мандариновый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48349_d05523b4_L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42976" y="785794"/>
            <a:ext cx="6429420" cy="57864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2071678"/>
            <a:ext cx="1681871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лимона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72132" y="4429132"/>
            <a:ext cx="2696572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Лимонный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371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349500" y="642918"/>
            <a:ext cx="3865574" cy="57864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2910" y="1357298"/>
            <a:ext cx="2157963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Сок из вишни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5429264"/>
            <a:ext cx="278605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Вишнёвый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pelsinovoe-varene-43579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000108"/>
            <a:ext cx="3143272" cy="2643196"/>
          </a:xfrm>
          <a:prstGeom prst="roundRect">
            <a:avLst/>
          </a:prstGeom>
        </p:spPr>
      </p:pic>
      <p:pic>
        <p:nvPicPr>
          <p:cNvPr id="3" name="Рисунок 2" descr="Djem_abrikos(1)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00430" y="2643182"/>
            <a:ext cx="2143140" cy="2786082"/>
          </a:xfrm>
          <a:prstGeom prst="roundRect">
            <a:avLst/>
          </a:prstGeom>
        </p:spPr>
      </p:pic>
      <p:pic>
        <p:nvPicPr>
          <p:cNvPr id="4" name="Рисунок 3" descr="k-66-00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715008" y="1000108"/>
            <a:ext cx="3143272" cy="2786082"/>
          </a:xfrm>
          <a:prstGeom prst="flowChartAlternateProcess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00298" y="214290"/>
            <a:ext cx="377814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Какое варенье?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34" y="4071942"/>
            <a:ext cx="3012171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апельсина 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 апельсиновое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72264" y="3929066"/>
            <a:ext cx="2271776" cy="1077218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лимона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</a:t>
            </a:r>
          </a:p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лимонное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28479" y="5357826"/>
            <a:ext cx="2776978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абрикосов </a:t>
            </a:r>
            <a:r>
              <a:rPr lang="ru-RU" sz="3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– </a:t>
            </a:r>
          </a:p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абрикосовое</a:t>
            </a:r>
            <a:endParaRPr lang="ru-RU" sz="3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Скругленный прямоугольник 12"/>
          <p:cNvSpPr/>
          <p:nvPr/>
        </p:nvSpPr>
        <p:spPr>
          <a:xfrm>
            <a:off x="4357686" y="4071942"/>
            <a:ext cx="4429156" cy="228601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14282" y="1643050"/>
            <a:ext cx="2928958" cy="1571636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Я румяную матрешку</a:t>
            </a:r>
          </a:p>
          <a:p>
            <a:r>
              <a:rPr lang="ru-RU" dirty="0" smtClean="0"/>
              <a:t>От подруг не оторву,</a:t>
            </a:r>
          </a:p>
          <a:p>
            <a:r>
              <a:rPr lang="ru-RU" dirty="0" smtClean="0"/>
              <a:t>Подожду, пока матрешка</a:t>
            </a:r>
          </a:p>
          <a:p>
            <a:r>
              <a:rPr lang="ru-RU" dirty="0" smtClean="0"/>
              <a:t>Упадет сама в траву.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000232" y="214290"/>
            <a:ext cx="54270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связной речи</a:t>
            </a:r>
            <a:endParaRPr lang="ru-RU" sz="40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000108"/>
            <a:ext cx="686514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Отгадать загадку, найти отгадку</a:t>
            </a:r>
            <a:endParaRPr lang="ru-RU" sz="32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 descr="grush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14810" y="1571612"/>
            <a:ext cx="1631644" cy="228601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8" name="Скругленный прямоугольник 7"/>
          <p:cNvSpPr/>
          <p:nvPr/>
        </p:nvSpPr>
        <p:spPr>
          <a:xfrm>
            <a:off x="214282" y="3429000"/>
            <a:ext cx="2643206" cy="100013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/>
              <a:t>На сучках висят шары, </a:t>
            </a:r>
          </a:p>
          <a:p>
            <a:r>
              <a:rPr lang="ru-RU" dirty="0" smtClean="0"/>
              <a:t>Посинели от жары.</a:t>
            </a:r>
            <a:endParaRPr lang="ru-RU" dirty="0"/>
          </a:p>
        </p:txBody>
      </p:sp>
      <p:pic>
        <p:nvPicPr>
          <p:cNvPr id="9" name="Рисунок 8" descr="sliv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00826" y="1571612"/>
            <a:ext cx="2262512" cy="2153036"/>
          </a:xfrm>
          <a:prstGeom prst="round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sp>
        <p:nvSpPr>
          <p:cNvPr id="10" name="Скругленный прямоугольник 9"/>
          <p:cNvSpPr/>
          <p:nvPr/>
        </p:nvSpPr>
        <p:spPr>
          <a:xfrm>
            <a:off x="214282" y="4643446"/>
            <a:ext cx="3571900" cy="150019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Схож он с бусами немножко,</a:t>
            </a:r>
          </a:p>
          <a:p>
            <a:pPr algn="ctr"/>
            <a:r>
              <a:rPr lang="ru-RU" dirty="0" smtClean="0"/>
              <a:t>Каждый листик – как ладошка.</a:t>
            </a:r>
          </a:p>
          <a:p>
            <a:pPr algn="ctr"/>
            <a:r>
              <a:rPr lang="ru-RU" dirty="0" smtClean="0"/>
              <a:t>Был зеленым, а поспел он – </a:t>
            </a:r>
          </a:p>
          <a:p>
            <a:pPr algn="ctr"/>
            <a:r>
              <a:rPr lang="ru-RU" dirty="0" smtClean="0"/>
              <a:t>Стал янтарным, синим, белым.</a:t>
            </a:r>
            <a:endParaRPr lang="ru-RU" dirty="0"/>
          </a:p>
        </p:txBody>
      </p:sp>
      <p:pic>
        <p:nvPicPr>
          <p:cNvPr id="16" name="Рисунок 15" descr="1226461929_bezimeni-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143636" y="4143380"/>
            <a:ext cx="1347117" cy="2143140"/>
          </a:xfrm>
          <a:prstGeom prst="ellipse">
            <a:avLst/>
          </a:prstGeom>
        </p:spPr>
      </p:pic>
      <p:pic>
        <p:nvPicPr>
          <p:cNvPr id="12" name="Рисунок 11" descr="vinograd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500958" y="4143380"/>
            <a:ext cx="1214446" cy="2143140"/>
          </a:xfrm>
          <a:prstGeom prst="roundRect">
            <a:avLst/>
          </a:prstGeom>
        </p:spPr>
      </p:pic>
      <p:pic>
        <p:nvPicPr>
          <p:cNvPr id="11" name="Рисунок 10" descr="vector-grape-tutorial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357686" y="4071942"/>
            <a:ext cx="1785950" cy="2286016"/>
          </a:xfrm>
          <a:prstGeom prst="round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785794"/>
            <a:ext cx="535785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ПРЕЗЕНТАЦИЯ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ФРУКТЫ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</a:rPr>
              <a:t>для детей с ТНР</a:t>
            </a:r>
          </a:p>
          <a:p>
            <a:pPr algn="ctr"/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</a:rPr>
              <a:t> 5-6 лет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85786" y="3500438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Подготовила:   учитель-логопед И.И. Ильева</a:t>
            </a:r>
          </a:p>
          <a:p>
            <a:r>
              <a:rPr lang="ru-RU" sz="2400" b="1" dirty="0" smtClean="0"/>
              <a:t>                             ГБДОУ </a:t>
            </a:r>
            <a:r>
              <a:rPr lang="ru-RU" sz="2400" b="1" dirty="0" err="1" smtClean="0"/>
              <a:t>д</a:t>
            </a:r>
            <a:r>
              <a:rPr lang="ru-RU" sz="2400" b="1" dirty="0" smtClean="0"/>
              <a:t>/с № 77 Приморского района </a:t>
            </a:r>
          </a:p>
          <a:p>
            <a:r>
              <a:rPr lang="ru-RU" sz="2400" b="1" dirty="0" smtClean="0"/>
              <a:t>                             Санкт-Петербурга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14612" y="571501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2015- 2016г.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857356" y="0"/>
            <a:ext cx="638527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Домашнее задание к 22.10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428596" y="642918"/>
            <a:ext cx="7929618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19.10.12.       </a:t>
            </a:r>
            <a:endParaRPr kumimoji="0" lang="ru-RU" sz="1600" b="0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4788" algn="ctr"/>
              </a:tabLst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Артикуляционная гимнастика каждый день (обязательно!!!!!)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Лексическая тема «Фрукты».Альбом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Нищевой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«Занимаемся вместе» стр. 7. 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а)Приклеить или нарисовать в тетради картинки, начинающиеся со звука «О» или заканчивающиеся им. Обязательно звук «О» должен быть под ударением: например, облако, ослик, окна, остров, осень, осы).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б) Поменять звуки местами О, У (У, О);  А, О… ; О,И…  ; У,А.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Разукрасить отгадку в тетрадке – малышке «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Нищевой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» про фрукты.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мелкой моторики, координация речи с движением (Пальчиковая гимнастика) </a:t>
            </a:r>
            <a:r>
              <a:rPr kumimoji="0" lang="ru-RU" sz="1600" b="0" i="0" u="sng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«Компот»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мы варить компот,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Левую ладошку держат ковшиком,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Фруктов нужно много. Вот.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правой имитируют помешивание в нём.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яблоки крошить,	                              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загибают пальчики, начиная с большого.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грушу мы рубить,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отожмём лимонный сок,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слив положим и песок.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Варим, варим мы компот.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Опять «варят» и «помешивают».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Угостим честной народ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4788" algn="ctr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Формировать чёткое понятие об овощах и фруктах. Фрукты растут в саду, они сладкие, из них варят компот, варенье и сладкие начинки для пирога. Овощи растут в огороде на земле или в земле.  Из овощей мы варим суп. Уметь объяснять, что лишнее и почему (тыква, апельсин, мандарин, слива), уметь описывать по схеме:1) цвет, 2)форма,  3) на вкус 4) на ощупь (гладкий, шершавый, зернистый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714620"/>
          <a:ext cx="2500330" cy="1025087"/>
        </p:xfrm>
        <a:graphic>
          <a:graphicData uri="http://schemas.openxmlformats.org/drawingml/2006/table">
            <a:tbl>
              <a:tblPr/>
              <a:tblGrid>
                <a:gridCol w="831612"/>
                <a:gridCol w="904881"/>
                <a:gridCol w="763837"/>
              </a:tblGrid>
              <a:tr h="1025087">
                <a:tc>
                  <a:txBody>
                    <a:bodyPr/>
                    <a:lstStyle/>
                    <a:p>
                      <a:pPr indent="117030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142852"/>
            <a:ext cx="878631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в) Определи, где слышим звук «О»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 </a:t>
            </a: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начале или  в конце</a:t>
            </a: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 Где должен быть красный</a:t>
            </a:r>
          </a:p>
          <a:p>
            <a:pPr lvl="0" indent="90488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кружок в словах: </a:t>
            </a: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ОСЕНЬ,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ПАЛЬТО,</a:t>
            </a: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ОБЛАКО, ОКНО,</a:t>
            </a:r>
          </a:p>
          <a:p>
            <a:pPr marL="0" marR="0" lvl="0" indent="904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ВЕДРО, ПЕРО?</a:t>
            </a:r>
            <a:endParaRPr kumimoji="0" lang="ru-RU" sz="24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0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80962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8596" y="2714620"/>
            <a:ext cx="857256" cy="10001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3714752"/>
            <a:ext cx="1818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  </a:t>
            </a:r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  Е   Н   Ь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28596" y="2143116"/>
            <a:ext cx="11416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Образец</a:t>
            </a:r>
            <a:endParaRPr lang="ru-RU" sz="2000" b="1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357554" y="4572008"/>
          <a:ext cx="2571768" cy="963173"/>
        </p:xfrm>
        <a:graphic>
          <a:graphicData uri="http://schemas.openxmlformats.org/drawingml/2006/table">
            <a:tbl>
              <a:tblPr/>
              <a:tblGrid>
                <a:gridCol w="831612"/>
                <a:gridCol w="904881"/>
                <a:gridCol w="835275"/>
              </a:tblGrid>
              <a:tr h="963173">
                <a:tc>
                  <a:txBody>
                    <a:bodyPr/>
                    <a:lstStyle/>
                    <a:p>
                      <a:pPr indent="117030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kumimoji="0" lang="ru-RU" sz="1100" b="1" i="0" u="none" strike="noStrike" spc="50" normalizeH="0" baseline="0" dirty="0" smtClean="0">
                          <a:ln w="11430"/>
                          <a:gradFill>
                            <a:gsLst>
                              <a:gs pos="25000">
                                <a:schemeClr val="accent2">
                                  <a:satMod val="155000"/>
                                </a:schemeClr>
                              </a:gs>
                              <a:gs pos="100000">
                                <a:schemeClr val="accent2">
                                  <a:shade val="45000"/>
                                  <a:satMod val="165000"/>
                                </a:schemeClr>
                              </a:gs>
                            </a:gsLst>
                            <a:lin ang="5400000"/>
                          </a:gradFill>
                          <a:effectLst>
                            <a:outerShdw blurRad="76200" dist="50800" dir="5400000" algn="tl" rotWithShape="0">
                              <a:srgbClr val="000000">
                                <a:alpha val="65000"/>
                              </a:srgbClr>
                            </a:outerShdw>
                          </a:effectLst>
                          <a:latin typeface="Times New Roman" pitchFamily="18" charset="0"/>
                          <a:ea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28596" y="4572008"/>
          <a:ext cx="2571768" cy="1025087"/>
        </p:xfrm>
        <a:graphic>
          <a:graphicData uri="http://schemas.openxmlformats.org/drawingml/2006/table">
            <a:tbl>
              <a:tblPr/>
              <a:tblGrid>
                <a:gridCol w="831612"/>
                <a:gridCol w="904881"/>
                <a:gridCol w="835275"/>
              </a:tblGrid>
              <a:tr h="1025087">
                <a:tc>
                  <a:txBody>
                    <a:bodyPr/>
                    <a:lstStyle/>
                    <a:p>
                      <a:pPr indent="117030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286116" y="2714620"/>
          <a:ext cx="2571768" cy="1025087"/>
        </p:xfrm>
        <a:graphic>
          <a:graphicData uri="http://schemas.openxmlformats.org/drawingml/2006/table">
            <a:tbl>
              <a:tblPr/>
              <a:tblGrid>
                <a:gridCol w="833585"/>
                <a:gridCol w="880927"/>
                <a:gridCol w="857256"/>
              </a:tblGrid>
              <a:tr h="1025087">
                <a:tc>
                  <a:txBody>
                    <a:bodyPr/>
                    <a:lstStyle/>
                    <a:p>
                      <a:pPr indent="117030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6143636" y="2714620"/>
          <a:ext cx="2571768" cy="1025087"/>
        </p:xfrm>
        <a:graphic>
          <a:graphicData uri="http://schemas.openxmlformats.org/drawingml/2006/table">
            <a:tbl>
              <a:tblPr/>
              <a:tblGrid>
                <a:gridCol w="831612"/>
                <a:gridCol w="904881"/>
                <a:gridCol w="835275"/>
              </a:tblGrid>
              <a:tr h="1025087">
                <a:tc>
                  <a:txBody>
                    <a:bodyPr/>
                    <a:lstStyle/>
                    <a:p>
                      <a:pPr indent="117030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6215074" y="4572008"/>
          <a:ext cx="2571768" cy="1025087"/>
        </p:xfrm>
        <a:graphic>
          <a:graphicData uri="http://schemas.openxmlformats.org/drawingml/2006/table">
            <a:tbl>
              <a:tblPr/>
              <a:tblGrid>
                <a:gridCol w="831612"/>
                <a:gridCol w="904881"/>
                <a:gridCol w="835275"/>
              </a:tblGrid>
              <a:tr h="1025087">
                <a:tc>
                  <a:txBody>
                    <a:bodyPr/>
                    <a:lstStyle/>
                    <a:p>
                      <a:pPr indent="117030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071538" y="5715016"/>
            <a:ext cx="1544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   К   Н 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500826" y="3714752"/>
            <a:ext cx="2005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б  л  а  к  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643306" y="3857628"/>
            <a:ext cx="1931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  А  Л  Ь  Т 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</a:t>
            </a:r>
            <a:endParaRPr lang="ru-RU" dirty="0"/>
          </a:p>
        </p:txBody>
      </p:sp>
      <p:sp>
        <p:nvSpPr>
          <p:cNvPr id="24" name="TextBox 23"/>
          <p:cNvSpPr txBox="1"/>
          <p:nvPr/>
        </p:nvSpPr>
        <p:spPr>
          <a:xfrm>
            <a:off x="3857620" y="5572140"/>
            <a:ext cx="1790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  Е   Д   Р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215206" y="5643578"/>
            <a:ext cx="1473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   Е   Р   </a:t>
            </a:r>
            <a:r>
              <a:rPr lang="ru-RU" sz="2000" b="1" dirty="0" smtClean="0">
                <a:solidFill>
                  <a:srgbClr val="FF0000"/>
                </a:solidFill>
              </a:rPr>
              <a:t>О </a:t>
            </a:r>
            <a:r>
              <a:rPr lang="ru-RU" sz="2000" b="1" dirty="0" smtClean="0"/>
              <a:t>  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428596" y="4572008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1285852" y="4572008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Овал 34"/>
          <p:cNvSpPr/>
          <p:nvPr/>
        </p:nvSpPr>
        <p:spPr>
          <a:xfrm>
            <a:off x="2143108" y="4572008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3357554" y="4572008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4214810" y="4572008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5072066" y="4572008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6215074" y="4572008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7072330" y="4572008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7929586" y="4572008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143636" y="2714620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7000892" y="2714620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7858148" y="2714620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3286116" y="2714620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4143372" y="2714620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000628" y="2714620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1285852" y="2714620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2143108" y="2714620"/>
            <a:ext cx="857256" cy="1000132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580996" y="2867020"/>
          <a:ext cx="2500330" cy="1025087"/>
        </p:xfrm>
        <a:graphic>
          <a:graphicData uri="http://schemas.openxmlformats.org/drawingml/2006/table">
            <a:tbl>
              <a:tblPr/>
              <a:tblGrid>
                <a:gridCol w="831612"/>
                <a:gridCol w="904881"/>
                <a:gridCol w="763837"/>
              </a:tblGrid>
              <a:tr h="1025087">
                <a:tc>
                  <a:txBody>
                    <a:bodyPr/>
                    <a:lstStyle/>
                    <a:p>
                      <a:pPr indent="1170305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810260"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 descr="granat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786710" y="3500438"/>
            <a:ext cx="1178056" cy="1382064"/>
          </a:xfrm>
          <a:prstGeom prst="rect">
            <a:avLst/>
          </a:prstGeom>
        </p:spPr>
      </p:pic>
      <p:pic>
        <p:nvPicPr>
          <p:cNvPr id="28" name="Рисунок 27" descr="orange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8001024" y="2143116"/>
            <a:ext cx="1000132" cy="950125"/>
          </a:xfrm>
          <a:prstGeom prst="rect">
            <a:avLst/>
          </a:prstGeom>
        </p:spPr>
      </p:pic>
      <p:pic>
        <p:nvPicPr>
          <p:cNvPr id="29" name="Рисунок 28" descr="abrikos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7929586" y="928670"/>
            <a:ext cx="967390" cy="928694"/>
          </a:xfrm>
          <a:prstGeom prst="rect">
            <a:avLst/>
          </a:prstGeom>
        </p:spPr>
      </p:pic>
      <p:pic>
        <p:nvPicPr>
          <p:cNvPr id="30" name="Рисунок 29" descr="sliva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429388" y="357166"/>
            <a:ext cx="959540" cy="928694"/>
          </a:xfrm>
          <a:prstGeom prst="rect">
            <a:avLst/>
          </a:prstGeom>
        </p:spPr>
      </p:pic>
      <p:pic>
        <p:nvPicPr>
          <p:cNvPr id="26" name="Рисунок 25" descr="e3820f0f337bfc48e479c3edc5bbed15.jpe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4786314" y="5072074"/>
            <a:ext cx="1147736" cy="807002"/>
          </a:xfrm>
          <a:prstGeom prst="rect">
            <a:avLst/>
          </a:prstGeom>
        </p:spPr>
      </p:pic>
      <p:pic>
        <p:nvPicPr>
          <p:cNvPr id="23" name="Рисунок 22" descr="kivi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14348" y="5000636"/>
            <a:ext cx="1571636" cy="942982"/>
          </a:xfrm>
          <a:prstGeom prst="rect">
            <a:avLst/>
          </a:prstGeom>
        </p:spPr>
      </p:pic>
      <p:pic>
        <p:nvPicPr>
          <p:cNvPr id="19" name="Рисунок 18" descr="1232438912_apple_2.jpg"/>
          <p:cNvPicPr>
            <a:picLocks noChangeAspect="1"/>
          </p:cNvPicPr>
          <p:nvPr/>
        </p:nvPicPr>
        <p:blipFill>
          <a:blip r:embed="rId8" cstate="email"/>
          <a:srcRect/>
          <a:stretch>
            <a:fillRect/>
          </a:stretch>
        </p:blipFill>
        <p:spPr>
          <a:xfrm>
            <a:off x="1500166" y="214290"/>
            <a:ext cx="883235" cy="1079508"/>
          </a:xfrm>
          <a:prstGeom prst="rect">
            <a:avLst/>
          </a:prstGeom>
        </p:spPr>
      </p:pic>
      <p:pic>
        <p:nvPicPr>
          <p:cNvPr id="21" name="Рисунок 20" descr="mandarin.jpeg"/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>
          <a:xfrm>
            <a:off x="142844" y="2643182"/>
            <a:ext cx="1027968" cy="90967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0298" y="785794"/>
            <a:ext cx="1714512" cy="61435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яблоко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1571612"/>
            <a:ext cx="135732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груша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929190" y="857232"/>
            <a:ext cx="1467068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слива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000760" y="2357430"/>
            <a:ext cx="1992469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апельсин</a:t>
            </a:r>
            <a:endParaRPr lang="ru-RU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1071538" y="2857496"/>
            <a:ext cx="2106667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мандарин</a:t>
            </a:r>
            <a:endParaRPr lang="ru-RU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1428728" y="3786190"/>
            <a:ext cx="1588897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персик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6357950" y="3429000"/>
            <a:ext cx="1459438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гранат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6215074" y="1571612"/>
            <a:ext cx="1791452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абрикос</a:t>
            </a:r>
            <a:endParaRPr lang="ru-RU" sz="3200" dirty="0"/>
          </a:p>
        </p:txBody>
      </p:sp>
      <p:sp>
        <p:nvSpPr>
          <p:cNvPr id="14" name="TextBox 13"/>
          <p:cNvSpPr txBox="1"/>
          <p:nvPr/>
        </p:nvSpPr>
        <p:spPr>
          <a:xfrm>
            <a:off x="857224" y="6072206"/>
            <a:ext cx="1159292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киви</a:t>
            </a:r>
            <a:endParaRPr lang="ru-RU" sz="3200" dirty="0"/>
          </a:p>
        </p:txBody>
      </p:sp>
      <p:sp>
        <p:nvSpPr>
          <p:cNvPr id="16" name="TextBox 15"/>
          <p:cNvSpPr txBox="1"/>
          <p:nvPr/>
        </p:nvSpPr>
        <p:spPr>
          <a:xfrm>
            <a:off x="4643438" y="6000768"/>
            <a:ext cx="1473480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лимон</a:t>
            </a:r>
            <a:endParaRPr lang="ru-RU" sz="3200" dirty="0"/>
          </a:p>
        </p:txBody>
      </p:sp>
      <p:pic>
        <p:nvPicPr>
          <p:cNvPr id="20" name="Рисунок 19" descr="grusha.jpg"/>
          <p:cNvPicPr>
            <a:picLocks noChangeAspect="1"/>
          </p:cNvPicPr>
          <p:nvPr/>
        </p:nvPicPr>
        <p:blipFill>
          <a:blip r:embed="rId10" cstate="email"/>
          <a:srcRect/>
          <a:stretch>
            <a:fillRect/>
          </a:stretch>
        </p:blipFill>
        <p:spPr>
          <a:xfrm>
            <a:off x="0" y="857232"/>
            <a:ext cx="1031387" cy="1500198"/>
          </a:xfrm>
          <a:prstGeom prst="rect">
            <a:avLst/>
          </a:prstGeom>
        </p:spPr>
      </p:pic>
      <p:pic>
        <p:nvPicPr>
          <p:cNvPr id="22" name="Рисунок 21" descr="434194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214282" y="3857628"/>
            <a:ext cx="1157969" cy="1143008"/>
          </a:xfrm>
          <a:prstGeom prst="rect">
            <a:avLst/>
          </a:prstGeom>
        </p:spPr>
      </p:pic>
      <p:pic>
        <p:nvPicPr>
          <p:cNvPr id="25" name="Рисунок 24" descr="banana.jpg"/>
          <p:cNvPicPr>
            <a:picLocks noChangeAspect="1"/>
          </p:cNvPicPr>
          <p:nvPr/>
        </p:nvPicPr>
        <p:blipFill>
          <a:blip r:embed="rId12" cstate="email"/>
          <a:srcRect/>
          <a:stretch>
            <a:fillRect/>
          </a:stretch>
        </p:blipFill>
        <p:spPr>
          <a:xfrm>
            <a:off x="2285984" y="5143512"/>
            <a:ext cx="1474819" cy="974663"/>
          </a:xfrm>
          <a:prstGeom prst="rect">
            <a:avLst/>
          </a:prstGeom>
        </p:spPr>
      </p:pic>
      <p:pic>
        <p:nvPicPr>
          <p:cNvPr id="31" name="Рисунок 30" descr="arbuz1.jpg"/>
          <p:cNvPicPr>
            <a:picLocks noChangeAspect="1"/>
          </p:cNvPicPr>
          <p:nvPr/>
        </p:nvPicPr>
        <p:blipFill>
          <a:blip r:embed="rId13" cstate="email"/>
          <a:srcRect/>
          <a:stretch>
            <a:fillRect/>
          </a:stretch>
        </p:blipFill>
        <p:spPr>
          <a:xfrm>
            <a:off x="2808502" y="1285860"/>
            <a:ext cx="2488085" cy="2025184"/>
          </a:xfrm>
          <a:prstGeom prst="ellipse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429124" y="2786058"/>
            <a:ext cx="1316771" cy="5847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арбуз</a:t>
            </a:r>
            <a:endParaRPr lang="ru-RU" sz="3200" dirty="0"/>
          </a:p>
        </p:txBody>
      </p:sp>
      <p:pic>
        <p:nvPicPr>
          <p:cNvPr id="32" name="Рисунок 31" descr="Honigmelone_fotolia_Janusz_Z_Kobylanski_1452490.jpg"/>
          <p:cNvPicPr>
            <a:picLocks noChangeAspect="1"/>
          </p:cNvPicPr>
          <p:nvPr/>
        </p:nvPicPr>
        <p:blipFill>
          <a:blip r:embed="rId14" cstate="email"/>
          <a:srcRect/>
          <a:stretch>
            <a:fillRect/>
          </a:stretch>
        </p:blipFill>
        <p:spPr>
          <a:xfrm>
            <a:off x="3071802" y="3286124"/>
            <a:ext cx="2352693" cy="2075905"/>
          </a:xfrm>
          <a:prstGeom prst="ellipse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929190" y="3929066"/>
            <a:ext cx="1317292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дыня</a:t>
            </a:r>
            <a:endParaRPr lang="ru-RU" sz="3200" dirty="0"/>
          </a:p>
        </p:txBody>
      </p:sp>
      <p:sp>
        <p:nvSpPr>
          <p:cNvPr id="33" name="Волна 32"/>
          <p:cNvSpPr/>
          <p:nvPr/>
        </p:nvSpPr>
        <p:spPr>
          <a:xfrm>
            <a:off x="2928926" y="142852"/>
            <a:ext cx="3214710" cy="642942"/>
          </a:xfrm>
          <a:prstGeom prst="wave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Развитие словаря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5" name="Рисунок 34" descr="ananas.jpg"/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>
          <a:xfrm>
            <a:off x="6572264" y="4071941"/>
            <a:ext cx="1143008" cy="2236323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6572264" y="6215082"/>
            <a:ext cx="157163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ананас</a:t>
            </a:r>
            <a:endParaRPr lang="ru-RU" sz="3200" dirty="0"/>
          </a:p>
        </p:txBody>
      </p:sp>
      <p:sp>
        <p:nvSpPr>
          <p:cNvPr id="15" name="TextBox 14"/>
          <p:cNvSpPr txBox="1"/>
          <p:nvPr/>
        </p:nvSpPr>
        <p:spPr>
          <a:xfrm>
            <a:off x="2357422" y="6072206"/>
            <a:ext cx="157163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банан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brikos-foto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714876" y="2071678"/>
            <a:ext cx="4214842" cy="400050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2" name="TextBox 1"/>
          <p:cNvSpPr txBox="1"/>
          <p:nvPr/>
        </p:nvSpPr>
        <p:spPr>
          <a:xfrm>
            <a:off x="5072066" y="357166"/>
            <a:ext cx="4116961" cy="156966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Фрукты растут</a:t>
            </a:r>
          </a:p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в саду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1288114228_abricosu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285728"/>
            <a:ext cx="3929058" cy="3571876"/>
          </a:xfrm>
          <a:prstGeom prst="round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5572132" y="5929330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Абрикосы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4572008"/>
            <a:ext cx="3708836" cy="1446550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фруктовых</a:t>
            </a:r>
          </a:p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деревьях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grushi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14282" y="500042"/>
            <a:ext cx="4786346" cy="428628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3" name="Рисунок 2" descr="1290437102_grush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0694" y="857232"/>
            <a:ext cx="3428992" cy="507207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1714480" y="5214950"/>
            <a:ext cx="1740092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Груши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pelsin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7158" y="428604"/>
            <a:ext cx="4214842" cy="4857784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3" name="Рисунок 2" descr="plum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2786058"/>
            <a:ext cx="4157655" cy="3938601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4" name="TextBox 3"/>
          <p:cNvSpPr txBox="1"/>
          <p:nvPr/>
        </p:nvSpPr>
        <p:spPr>
          <a:xfrm>
            <a:off x="571472" y="5929330"/>
            <a:ext cx="2688300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апельсины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2198" y="1785926"/>
            <a:ext cx="160492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сливы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14290"/>
            <a:ext cx="600773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грамматического строя речи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" name="Рисунок 9" descr="yabloko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000496" y="3429000"/>
            <a:ext cx="2500330" cy="3162299"/>
          </a:xfrm>
          <a:prstGeom prst="rect">
            <a:avLst/>
          </a:prstGeom>
        </p:spPr>
      </p:pic>
      <p:pic>
        <p:nvPicPr>
          <p:cNvPr id="11" name="Рисунок 10" descr="yabloko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500826" y="3500438"/>
            <a:ext cx="2428892" cy="3090861"/>
          </a:xfrm>
          <a:prstGeom prst="rect">
            <a:avLst/>
          </a:prstGeom>
        </p:spPr>
      </p:pic>
      <p:pic>
        <p:nvPicPr>
          <p:cNvPr id="12" name="Рисунок 11" descr="yabloko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500166" y="3500438"/>
            <a:ext cx="2500330" cy="3162299"/>
          </a:xfrm>
          <a:prstGeom prst="rect">
            <a:avLst/>
          </a:prstGeom>
        </p:spPr>
      </p:pic>
      <p:pic>
        <p:nvPicPr>
          <p:cNvPr id="13" name="Рисунок 12" descr="yabloko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2844" y="785794"/>
            <a:ext cx="2500330" cy="3162299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285984" y="1142984"/>
            <a:ext cx="1847044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Яблоко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57686" y="2786058"/>
            <a:ext cx="1865447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Яблоки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nana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3428992" cy="3390900"/>
          </a:xfrm>
          <a:prstGeom prst="rect">
            <a:avLst/>
          </a:prstGeom>
        </p:spPr>
      </p:pic>
      <p:pic>
        <p:nvPicPr>
          <p:cNvPr id="4" name="Рисунок 3" descr="kak_vibrat_anana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13" y="0"/>
            <a:ext cx="4286287" cy="2571772"/>
          </a:xfrm>
          <a:prstGeom prst="rect">
            <a:avLst/>
          </a:prstGeom>
        </p:spPr>
      </p:pic>
      <p:pic>
        <p:nvPicPr>
          <p:cNvPr id="5" name="Рисунок 4" descr="d90effb0de7c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500438"/>
            <a:ext cx="3224503" cy="3357562"/>
          </a:xfrm>
          <a:prstGeom prst="rect">
            <a:avLst/>
          </a:prstGeom>
        </p:spPr>
      </p:pic>
      <p:pic>
        <p:nvPicPr>
          <p:cNvPr id="2" name="Рисунок 1" descr="eda-foto-290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43240" y="3158597"/>
            <a:ext cx="6000760" cy="3699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00232" y="714356"/>
            <a:ext cx="1273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Ананас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286116" y="2285992"/>
            <a:ext cx="27446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Ананасы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Скругленный прямоугольник 16"/>
          <p:cNvSpPr/>
          <p:nvPr/>
        </p:nvSpPr>
        <p:spPr>
          <a:xfrm>
            <a:off x="7286644" y="142852"/>
            <a:ext cx="1643074" cy="557214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25685" y="214290"/>
            <a:ext cx="4403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Много чего?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68" y="4214818"/>
            <a:ext cx="3118674" cy="76944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апельсинов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2928934"/>
            <a:ext cx="128913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Слив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Рисунок 7" descr="image s.jpeg"/>
          <p:cNvPicPr>
            <a:picLocks noChangeAspect="1"/>
          </p:cNvPicPr>
          <p:nvPr/>
        </p:nvPicPr>
        <p:blipFill>
          <a:blip r:embed="rId2" cstate="email"/>
          <a:srcRect l="3219" t="24305" r="214" b="-695"/>
          <a:stretch>
            <a:fillRect/>
          </a:stretch>
        </p:blipFill>
        <p:spPr>
          <a:xfrm>
            <a:off x="214282" y="928670"/>
            <a:ext cx="2630217" cy="1928826"/>
          </a:xfrm>
          <a:prstGeom prst="ellipse">
            <a:avLst/>
          </a:prstGeom>
        </p:spPr>
      </p:pic>
      <p:pic>
        <p:nvPicPr>
          <p:cNvPr id="9" name="Рисунок 8" descr="banani_en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3714752"/>
            <a:ext cx="3500462" cy="2590528"/>
          </a:xfrm>
          <a:prstGeom prst="round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57158" y="6150114"/>
            <a:ext cx="211147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Бананов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Рисунок 2" descr="1225039540.jpe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143240" y="1500174"/>
            <a:ext cx="3633813" cy="24776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12" name="Рисунок 11" descr="1232438912_apple_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500958" y="357166"/>
            <a:ext cx="1224652" cy="1285884"/>
          </a:xfrm>
          <a:prstGeom prst="roundRect">
            <a:avLst/>
          </a:prstGeom>
        </p:spPr>
      </p:pic>
      <p:pic>
        <p:nvPicPr>
          <p:cNvPr id="13" name="Рисунок 12" descr="1232438912_apple_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500958" y="4357694"/>
            <a:ext cx="1224652" cy="1285884"/>
          </a:xfrm>
          <a:prstGeom prst="roundRect">
            <a:avLst/>
          </a:prstGeom>
        </p:spPr>
      </p:pic>
      <p:pic>
        <p:nvPicPr>
          <p:cNvPr id="15" name="Рисунок 14" descr="1232438912_apple_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500958" y="1643050"/>
            <a:ext cx="1224652" cy="1285884"/>
          </a:xfrm>
          <a:prstGeom prst="roundRect">
            <a:avLst/>
          </a:prstGeom>
        </p:spPr>
      </p:pic>
      <p:pic>
        <p:nvPicPr>
          <p:cNvPr id="16" name="Рисунок 15" descr="1232438912_apple_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7500958" y="3000372"/>
            <a:ext cx="1224652" cy="1285884"/>
          </a:xfrm>
          <a:prstGeom prst="round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>
            <a:off x="7286644" y="5715016"/>
            <a:ext cx="1573701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Яблок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707</TotalTime>
  <Words>454</Words>
  <Application>Microsoft Office PowerPoint</Application>
  <PresentationFormat>Экран (4:3)</PresentationFormat>
  <Paragraphs>141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master</cp:lastModifiedBy>
  <cp:revision>69</cp:revision>
  <dcterms:modified xsi:type="dcterms:W3CDTF">2020-09-03T20:23:49Z</dcterms:modified>
</cp:coreProperties>
</file>