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0"/>
  </p:handoutMasterIdLst>
  <p:sldIdLst>
    <p:sldId id="256" r:id="rId2"/>
    <p:sldId id="322" r:id="rId3"/>
    <p:sldId id="340" r:id="rId4"/>
    <p:sldId id="309" r:id="rId5"/>
    <p:sldId id="290" r:id="rId6"/>
    <p:sldId id="317" r:id="rId7"/>
    <p:sldId id="300" r:id="rId8"/>
    <p:sldId id="316" r:id="rId9"/>
    <p:sldId id="328" r:id="rId10"/>
    <p:sldId id="335" r:id="rId11"/>
    <p:sldId id="333" r:id="rId12"/>
    <p:sldId id="330" r:id="rId13"/>
    <p:sldId id="338" r:id="rId14"/>
    <p:sldId id="331" r:id="rId15"/>
    <p:sldId id="332" r:id="rId16"/>
    <p:sldId id="337" r:id="rId17"/>
    <p:sldId id="334" r:id="rId18"/>
    <p:sldId id="26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990099"/>
    <a:srgbClr val="FAFAFA"/>
    <a:srgbClr val="FF004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-129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8D0DF-48D5-4684-8096-31748A7D21F7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2C423-004B-4D5F-AD3F-0D2C021461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61120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874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4265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559" r="47794"/>
          <a:stretch/>
        </p:blipFill>
        <p:spPr>
          <a:xfrm>
            <a:off x="-1" y="0"/>
            <a:ext cx="4356849" cy="6858000"/>
          </a:xfrm>
          <a:prstGeom prst="rect">
            <a:avLst/>
          </a:prstGeom>
          <a:effectLst/>
        </p:spPr>
      </p:pic>
      <p:sp>
        <p:nvSpPr>
          <p:cNvPr id="9" name="Прямоугольник 8"/>
          <p:cNvSpPr/>
          <p:nvPr userDrawn="1"/>
        </p:nvSpPr>
        <p:spPr>
          <a:xfrm>
            <a:off x="0" y="0"/>
            <a:ext cx="3240742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3;&#1072;&#1090;&#1072;&#1083;&#1100;&#1103;\Downloads\&#1048;&#1089;&#1087;&#1072;&#1085;&#1089;&#1082;&#1080;&#1080;&#774;%20&#1072;&#1083;&#1092;&#1072;&#1074;&#1080;&#1090;%20-%20Spanish%20alphabet%20ABC.mp4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3;&#1072;&#1090;&#1072;&#1083;&#1100;&#1103;\Downloads\&#1048;&#1089;&#1087;&#1072;&#1085;&#1089;&#1082;&#1080;&#1081;%20&#1072;&#1083;&#1092;&#1072;&#1074;&#1080;&#1090;.mp4" TargetMode="External"/><Relationship Id="rId5" Type="http://schemas.openxmlformats.org/officeDocument/2006/relationships/image" Target="../media/image6.png"/><Relationship Id="rId4" Type="http://schemas.openxmlformats.org/officeDocument/2006/relationships/hyperlink" Target="https://www.youtube.com/watch?v=7a2or4c8dn8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3;&#1072;&#1090;&#1072;&#1083;&#1100;&#1103;\Downloads\&#1055;&#1088;&#1086;&#1080;&#1079;&#1085;&#1086;&#1096;&#1077;&#1085;&#1080;&#1077;%20&#1074;%20&#1048;&#1089;&#1087;&#1072;&#1085;&#1089;&#1082;&#1086;&#1084;%20&#1071;&#1079;&#1099;&#1082;&#1077;%20&#1044;&#1083;&#1103;%20&#1053;&#1072;&#1095;&#1080;&#1085;&#1072;&#1102;&#1097;&#1080;&#1093;%20&#9553;%20&#1059;&#1088;&#1086;&#1082;%203%20&#9553;%20&#1048;&#1089;&#1087;&#1072;&#1085;&#1089;&#1082;&#1080;&#1081;%20&#1103;&#1079;&#1099;&#1082;.mp4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lang-tutor.com/populyarnye-yazyki/ispanskij/uchit-ispanskij-yazyk-s-nulya-onlajn-dlya-nachinayushhih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time_continue=12&amp;v=yvnt2zMzmOc" TargetMode="Externa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3;&#1072;&#1090;&#1072;&#1083;&#1100;&#1103;\Downloads\Juanes%20-%20A%20Dios%20Le%20Pido%20(MTV%20Unplugged).mp4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7f-H0rn0EK0" TargetMode="Externa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3;&#1072;&#1090;&#1072;&#1083;&#1100;&#1103;\Downloads\&#1048;&#1089;&#1087;&#1072;&#1085;&#1089;&#1082;&#1080;&#1081;%20&#1090;&#1072;&#1085;&#1077;&#1094;%20&#1060;&#1083;&#1072;&#1084;&#1077;&#1085;&#1082;&#1086;%20&#1074;&#1080;&#1076;&#1077;&#1086;,%20Spanish%20flamenco%20dance.mp4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</p:pic>
      <p:sp>
        <p:nvSpPr>
          <p:cNvPr id="18" name="Заголовок 1"/>
          <p:cNvSpPr>
            <a:spLocks noGrp="1"/>
          </p:cNvSpPr>
          <p:nvPr>
            <p:ph type="ctrTitle"/>
          </p:nvPr>
        </p:nvSpPr>
        <p:spPr>
          <a:xfrm>
            <a:off x="1711234" y="561704"/>
            <a:ext cx="6021977" cy="3135086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8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Испанский язык</a:t>
            </a:r>
            <a:r>
              <a:rPr lang="en-US" sz="88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/>
            </a:r>
            <a:br>
              <a:rPr lang="en-US" sz="88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</a:br>
            <a:endParaRPr lang="ru-RU" sz="88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33303" y="5956663"/>
            <a:ext cx="5003074" cy="627016"/>
          </a:xfrm>
        </p:spPr>
        <p:txBody>
          <a:bodyPr>
            <a:noAutofit/>
          </a:bodyPr>
          <a:lstStyle/>
          <a:p>
            <a:r>
              <a:rPr lang="ru-RU" sz="2400" b="1" dirty="0">
                <a:ln w="12700">
                  <a:noFill/>
                  <a:prstDash val="solid"/>
                </a:ln>
                <a:solidFill>
                  <a:srgbClr val="7030A0"/>
                </a:solidFill>
              </a:rPr>
              <a:t>Нехорошева Н.В. </a:t>
            </a:r>
          </a:p>
          <a:p>
            <a:r>
              <a:rPr lang="ru-RU" sz="2400" b="1" dirty="0">
                <a:ln w="12700">
                  <a:noFill/>
                  <a:prstDash val="solid"/>
                </a:ln>
                <a:solidFill>
                  <a:srgbClr val="7030A0"/>
                </a:solidFill>
              </a:rPr>
              <a:t>Учитель испанского языка</a:t>
            </a:r>
          </a:p>
          <a:p>
            <a:r>
              <a:rPr lang="ru-RU" sz="2400" b="1" dirty="0">
                <a:ln w="12700">
                  <a:noFill/>
                  <a:prstDash val="solid"/>
                </a:ln>
                <a:solidFill>
                  <a:srgbClr val="7030A0"/>
                </a:solidFill>
              </a:rPr>
              <a:t>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E65DED36-3202-43C7-8B4F-E6745AEDBFA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275629">
            <a:off x="1768970" y="2473686"/>
            <a:ext cx="2876062" cy="21570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1A3A3F06-1387-41BF-B524-AE7326503D5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388555">
            <a:off x="4940373" y="2482480"/>
            <a:ext cx="3078717" cy="19349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B5D6BA3D-ED56-421D-A8EC-EB19EB4FEA7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35007" y="4741840"/>
            <a:ext cx="3504075" cy="19741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693832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67437" y="365126"/>
            <a:ext cx="7276563" cy="2674288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Испанский алфавит - </a:t>
            </a:r>
            <a:r>
              <a:rPr lang="en-US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Spanish alphabet ABC</a:t>
            </a:r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https://www.youtube.com/watch?v=hJpLbVJqYck</a:t>
            </a:r>
            <a:r>
              <a:rPr lang="en-US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Испанский алфавит - Spanish alphabet ABC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837904" y="4101921"/>
            <a:ext cx="2653047" cy="19897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proespanol.ru/images/tabl/alfabeto_espano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66086" y="1761380"/>
            <a:ext cx="4790091" cy="34545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68203" y="0"/>
            <a:ext cx="5347147" cy="927279"/>
          </a:xfrm>
        </p:spPr>
        <p:txBody>
          <a:bodyPr>
            <a:normAutofit fontScale="90000"/>
          </a:bodyPr>
          <a:lstStyle/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80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</a:rPr>
              <a:t>Алфавит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0613" y="1081825"/>
            <a:ext cx="7740203" cy="5095138"/>
          </a:xfrm>
        </p:spPr>
        <p:txBody>
          <a:bodyPr>
            <a:normAutofit/>
          </a:bodyPr>
          <a:lstStyle/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/>
              </a:rPr>
              <a:t>https://www.youtube.com/watch?v=7a2or4c8dn8</a:t>
            </a:r>
            <a:endParaRPr lang="ru-RU" sz="1400" dirty="0"/>
          </a:p>
        </p:txBody>
      </p:sp>
      <p:pic>
        <p:nvPicPr>
          <p:cNvPr id="5" name="Испанский алфавит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6619741" y="4913289"/>
            <a:ext cx="2009102" cy="150682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2901" y="154546"/>
            <a:ext cx="5102448" cy="850007"/>
          </a:xfrm>
        </p:spPr>
        <p:txBody>
          <a:bodyPr>
            <a:normAutofit fontScale="90000"/>
          </a:bodyPr>
          <a:lstStyle/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89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</a:rPr>
              <a:t>Алфавит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19707" y="1378040"/>
            <a:ext cx="7624293" cy="522882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В испанском алфавите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27 букв</a:t>
            </a:r>
            <a:r>
              <a:rPr lang="ru-RU" sz="3200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, имеет также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 комбинаций</a:t>
            </a:r>
            <a:r>
              <a:rPr lang="ru-RU" sz="3200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, состоящих из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двух букв</a:t>
            </a:r>
            <a:r>
              <a:rPr lang="ru-RU" sz="32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200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 носящих название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диграфы</a:t>
            </a:r>
            <a:r>
              <a:rPr lang="ru-RU" sz="3200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. Каждая такая комбинация имеет свое определенное произношение.</a:t>
            </a:r>
          </a:p>
          <a:p>
            <a:pPr>
              <a:buNone/>
            </a:pPr>
            <a:endParaRPr lang="ru-RU" sz="3200" dirty="0" smtClean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Испанские диграфы (</a:t>
            </a:r>
            <a:r>
              <a:rPr lang="ru-RU" sz="4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dígrafos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): 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4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ru-RU" sz="4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ll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ru-RU" sz="4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gu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ru-RU" sz="4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qu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ru-RU" sz="4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rr</a:t>
            </a:r>
            <a:endParaRPr lang="ru-RU" sz="4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3042" y="154546"/>
            <a:ext cx="6712307" cy="85000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89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</a:rPr>
              <a:t>Алфавит</a:t>
            </a:r>
            <a:br>
              <a:rPr lang="ru-RU" sz="89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</a:rPr>
            </a:br>
            <a:r>
              <a:rPr lang="ru-RU" sz="4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Диграфы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-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5465" y="1378040"/>
            <a:ext cx="7598535" cy="547996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8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 диграфов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dígrafos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–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сочетаний двух букв, используемых в определенных словах и имеющих определенное произношение.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fontAlgn="base"/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Сочетание «</a:t>
            </a:r>
            <a:r>
              <a:rPr lang="ru-RU" sz="33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ch</a:t>
            </a: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 следует произносить во всех положениях как русский звук [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], к примеру: </a:t>
            </a:r>
            <a:r>
              <a:rPr lang="ru-RU" sz="2800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champaña</a:t>
            </a:r>
            <a:r>
              <a:rPr lang="ru-RU" sz="28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800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чампанья</a:t>
            </a: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].</a:t>
            </a:r>
          </a:p>
          <a:p>
            <a:pPr lvl="0" fontAlgn="base"/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Сочетание «</a:t>
            </a:r>
            <a:r>
              <a:rPr lang="ru-RU" sz="33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ll</a:t>
            </a: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 звучит в лингвистических единицах как короткий мягкий звук [</a:t>
            </a:r>
            <a:r>
              <a:rPr lang="ru-RU" sz="28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]. Например, «</a:t>
            </a:r>
            <a:r>
              <a:rPr lang="ru-RU" sz="2800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lluvia</a:t>
            </a: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 [</a:t>
            </a:r>
            <a:r>
              <a:rPr lang="ru-RU" sz="2800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йувиа</a:t>
            </a: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], </a:t>
            </a:r>
            <a:r>
              <a:rPr lang="ru-RU" sz="2800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llamada</a:t>
            </a: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[</a:t>
            </a:r>
            <a:r>
              <a:rPr lang="ru-RU" sz="2800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йамада</a:t>
            </a: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].</a:t>
            </a:r>
          </a:p>
          <a:p>
            <a:pPr lvl="0" fontAlgn="base"/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Диграф «</a:t>
            </a:r>
            <a:r>
              <a:rPr lang="ru-RU" sz="33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rr</a:t>
            </a: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 часто встречается в средине слова между двумя гласными буквами. Он читается как двойной звонкий звук [</a:t>
            </a:r>
            <a:r>
              <a:rPr lang="ru-RU" sz="28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рр</a:t>
            </a: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].</a:t>
            </a:r>
          </a:p>
          <a:p>
            <a:pPr lvl="0" fontAlgn="base"/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Сочетание «</a:t>
            </a:r>
            <a:r>
              <a:rPr lang="ru-RU" sz="33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gu</a:t>
            </a: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 перед «</a:t>
            </a:r>
            <a:r>
              <a:rPr lang="ru-RU" sz="2800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2800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 читается как русский звук [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], а [</a:t>
            </a:r>
            <a:r>
              <a:rPr lang="ru-RU" sz="28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u</a:t>
            </a: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] не произносится (кроме сочетания </a:t>
            </a:r>
            <a:r>
              <a:rPr lang="ru-RU" sz="28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gü</a:t>
            </a: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buNone/>
            </a:pPr>
            <a:endParaRPr lang="ru-RU" sz="28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0" y="365126"/>
            <a:ext cx="5276850" cy="1015999"/>
          </a:xfrm>
        </p:spPr>
        <p:txBody>
          <a:bodyPr>
            <a:normAutofit fontScale="90000"/>
          </a:bodyPr>
          <a:lstStyle/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80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</a:rPr>
              <a:t>Алфавит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44709" y="1532586"/>
            <a:ext cx="7006107" cy="4644377"/>
          </a:xfrm>
        </p:spPr>
        <p:txBody>
          <a:bodyPr/>
          <a:lstStyle/>
          <a:p>
            <a:r>
              <a:rPr lang="ru-RU" sz="3600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В испанском языке </a:t>
            </a:r>
            <a:r>
              <a:rPr lang="ru-RU" sz="36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пять гласных. </a:t>
            </a:r>
            <a:r>
              <a:rPr lang="ru-RU" sz="3600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Произносятся они ясно и отчетливо. Все испанские гласные произносятся одинаково, как в ударном слоге, так и в безударном слоге.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26535" y="0"/>
            <a:ext cx="5563673" cy="837127"/>
          </a:xfrm>
        </p:spPr>
        <p:txBody>
          <a:bodyPr>
            <a:normAutofit fontScale="90000"/>
          </a:bodyPr>
          <a:lstStyle/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80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</a:rPr>
              <a:t>Алфавит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51527" y="1094704"/>
            <a:ext cx="7199289" cy="57632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В испанском алфавите гласные </a:t>
            </a:r>
            <a:r>
              <a:rPr lang="ru-RU" sz="2400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err="1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2400" b="1" dirty="0" err="1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2400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2400" b="1" dirty="0" err="1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400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относятся к сильным буквам, а </a:t>
            </a:r>
            <a:r>
              <a:rPr lang="ru-RU" sz="2400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err="1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2400" b="1" dirty="0" err="1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u</a:t>
            </a:r>
            <a:r>
              <a:rPr lang="ru-RU" sz="2400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считаются слабыми литерами.</a:t>
            </a:r>
          </a:p>
          <a:p>
            <a:pPr fontAlgn="base">
              <a:buNone/>
            </a:pPr>
            <a:r>
              <a:rPr lang="ru-RU" sz="28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A [</a:t>
            </a:r>
            <a:r>
              <a:rPr lang="ru-RU" sz="2800" b="1" dirty="0" err="1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8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– Буква произносится в словах так же, как и буква [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] русского алфавита под ударением. Для примера: [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заказ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], [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карта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], [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Испания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].</a:t>
            </a:r>
          </a:p>
          <a:p>
            <a:pPr fontAlgn="base">
              <a:buNone/>
            </a:pPr>
            <a:r>
              <a:rPr lang="ru-RU" sz="28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E [э]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– Эквивалент русской букве [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], когда она является частью ударного слога. Для понимания звучания приводим пример из русского языка: [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этика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], [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эхо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], [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экстренный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].</a:t>
            </a:r>
          </a:p>
          <a:p>
            <a:pPr fontAlgn="base">
              <a:buNone/>
            </a:pPr>
            <a:r>
              <a:rPr lang="ru-RU" sz="28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I [и]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– Эта буква аналогична русской литере [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]. В начале слова она произносится как [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]. Пример: [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изучение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], [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испанский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]. После гласных эту букву стоит читать как звук [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] в русском слове «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буйвол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». А перед гласными буква читается как щелевой звук [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] со слабым придыханием. Например: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viejo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[</a:t>
            </a:r>
            <a:r>
              <a:rPr lang="ru-RU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вйэ́хо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].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26535" y="0"/>
            <a:ext cx="5563673" cy="837127"/>
          </a:xfrm>
        </p:spPr>
        <p:txBody>
          <a:bodyPr>
            <a:normAutofit fontScale="90000"/>
          </a:bodyPr>
          <a:lstStyle/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80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</a:rPr>
              <a:t>Алфавит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51527" y="1094704"/>
            <a:ext cx="7199289" cy="5763296"/>
          </a:xfrm>
        </p:spPr>
        <p:txBody>
          <a:bodyPr>
            <a:normAutofit lnSpcReduction="10000"/>
          </a:bodyPr>
          <a:lstStyle/>
          <a:p>
            <a:pPr fontAlgn="base">
              <a:buNone/>
            </a:pPr>
            <a:r>
              <a:rPr lang="ru-RU" sz="32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 [о]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Эта буква в ударном и безударном положении произносится как русская [</a:t>
            </a:r>
            <a:r>
              <a:rPr lang="ru-RU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] в сильной позиции. Эта гласная никогда не звучит как [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]. Чтобы вы лучше поняли, как правильно ее произносить, предлагаем несколько примеров из русского языка: [</a:t>
            </a:r>
            <a:r>
              <a:rPr lang="ru-RU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соло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], [</a:t>
            </a:r>
            <a:r>
              <a:rPr lang="ru-RU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слон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], [</a:t>
            </a:r>
            <a:r>
              <a:rPr lang="ru-RU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уклон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].</a:t>
            </a:r>
          </a:p>
          <a:p>
            <a:pPr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U [у]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– Эта буква потребует от вас определенных мимических усилий. Она звучит как [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], а при произношении, для ее правильного звучания, нужно вытянуть губы и сложить их «</a:t>
            </a:r>
            <a:r>
              <a:rPr lang="ru-RU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трубочку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». Для примера звучания приведем несколько русских слов, где [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] произносится эквивалентно испанскому варианту: [</a:t>
            </a:r>
            <a:r>
              <a:rPr lang="ru-RU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муха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] [</a:t>
            </a:r>
            <a:r>
              <a:rPr lang="ru-RU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луна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] [</a:t>
            </a:r>
            <a:r>
              <a:rPr lang="ru-RU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партитура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]. </a:t>
            </a:r>
          </a:p>
          <a:p>
            <a:pPr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Когда </a:t>
            </a:r>
            <a:r>
              <a:rPr lang="ru-RU" sz="24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U [у]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стоит в одной из следующих комбинаций: «</a:t>
            </a:r>
            <a:r>
              <a:rPr lang="ru-RU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que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qui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»; «</a:t>
            </a:r>
            <a:r>
              <a:rPr lang="ru-RU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gue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gui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», то «</a:t>
            </a:r>
            <a:r>
              <a:rPr lang="ru-RU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u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 не читается. В качестве примера можно рассмотреть следующие лингвистические формы: </a:t>
            </a:r>
            <a:r>
              <a:rPr lang="ru-RU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queso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[</a:t>
            </a:r>
            <a:r>
              <a:rPr lang="ru-RU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кэсо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], </a:t>
            </a:r>
            <a:r>
              <a:rPr lang="ru-RU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guitarrista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[</a:t>
            </a:r>
            <a:r>
              <a:rPr lang="ru-RU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гитарриста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]. Если в такой комбинации над буквой «</a:t>
            </a:r>
            <a:r>
              <a:rPr lang="ru-RU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ü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 есть двоеточие, то она читается аналогично фонетической единице русского алфавита [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]. Например, </a:t>
            </a:r>
            <a:r>
              <a:rPr lang="ru-RU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pingüinos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[</a:t>
            </a:r>
            <a:r>
              <a:rPr lang="ru-RU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пингуинос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].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6828" y="206062"/>
            <a:ext cx="7637172" cy="234395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Произношение в Испанском Языке </a:t>
            </a:r>
            <a:b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║ Урок 3 ║ Испанский язык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en-US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https://www.youtube.com/watch?v=CyqI2Hmjgwo&amp;t=385s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Произношение в Испанском Языке Для Начинающих ║ Урок 3 ║ Испанский язык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005329" y="3805704"/>
            <a:ext cx="2524261" cy="18931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Источник информации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449976" y="2024743"/>
            <a:ext cx="7065373" cy="4152220"/>
          </a:xfrm>
        </p:spPr>
        <p:txBody>
          <a:bodyPr/>
          <a:lstStyle/>
          <a:p>
            <a:r>
              <a:rPr lang="en-US" dirty="0">
                <a:hlinkClick r:id="rId2"/>
              </a:rPr>
              <a:t>http://lang-tutor.com/populyarnye-yazyki/ispanskij/uchit-ispanskij-yazyk-s-nulya-onlajn-dlya-nachinayushhih/#hr1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242523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D33AFB6-ABBF-47D1-A8E7-87626E2FAD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7284" y="347730"/>
            <a:ext cx="4121239" cy="3039414"/>
          </a:xfrm>
        </p:spPr>
        <p:txBody>
          <a:bodyPr>
            <a:normAutofit/>
          </a:bodyPr>
          <a:lstStyle/>
          <a:p>
            <a:r>
              <a:rPr lang="es-ES" sz="8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Juanes</a:t>
            </a:r>
            <a:r>
              <a:rPr lang="ru-RU" sz="8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80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Хуа́нес</a:t>
            </a:r>
            <a:r>
              <a:rPr lang="ru-RU" sz="8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7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0A045D9-9484-47C2-A615-612F369BE2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3340" y="3606085"/>
            <a:ext cx="4262908" cy="24212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dirty="0" smtClean="0">
                <a:hlinkClick r:id="rId3"/>
              </a:rPr>
              <a:t>https://www.youtube.com/watch?time_continue=12&amp;v=yvnt2zMzmOc</a:t>
            </a:r>
            <a:endParaRPr lang="ru-RU" sz="3200" dirty="0" smtClean="0"/>
          </a:p>
          <a:p>
            <a:pPr>
              <a:buNone/>
            </a:pP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808654AA-B3F0-43A5-9C10-F83CB090B46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60847" y="326035"/>
            <a:ext cx="2613451" cy="3934859"/>
          </a:xfrm>
          <a:prstGeom prst="rect">
            <a:avLst/>
          </a:prstGeom>
        </p:spPr>
      </p:pic>
      <p:pic>
        <p:nvPicPr>
          <p:cNvPr id="6" name="Juanes - A Dios Le Pido (MTV Unplugged)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6190446" y="4778063"/>
            <a:ext cx="2223752" cy="1667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26009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3475" y="0"/>
            <a:ext cx="7781925" cy="1690689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Испанский танец «Фламинго»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14350" y="1690689"/>
            <a:ext cx="8401050" cy="460295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https://www.youtube.com/watch?v=7f-H0rn0EK0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87ED9ABB-9D95-4DF4-B267-4678817E9DE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83368" y="3080066"/>
            <a:ext cx="3387010" cy="32146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Испанский танец Фламенко видео, Spanish flamenco dance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2163651" y="3892640"/>
            <a:ext cx="1678546" cy="1258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03891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80606" y="339634"/>
            <a:ext cx="7563393" cy="1351055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Испанский язык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567542" y="1914525"/>
            <a:ext cx="7395483" cy="4262438"/>
          </a:xfrm>
        </p:spPr>
        <p:txBody>
          <a:bodyPr/>
          <a:lstStyle/>
          <a:p>
            <a:pPr>
              <a:buNone/>
            </a:pPr>
            <a:r>
              <a:rPr lang="ru-RU" sz="3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Испанский язык стоит на втором месте после китайского по числу говорящих на нем во всем мире, поэтому очень много людей пытаются испанский язык учить как первый </a:t>
            </a:r>
          </a:p>
          <a:p>
            <a:pPr>
              <a:buNone/>
            </a:pPr>
            <a:r>
              <a:rPr lang="ru-RU" sz="3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иностранный.</a:t>
            </a:r>
          </a:p>
          <a:p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3B56A4AC-6698-45A9-8C30-94A01EEF555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62302" y="4438915"/>
            <a:ext cx="2365375" cy="2079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242523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3851" y="940525"/>
            <a:ext cx="7511142" cy="1123405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Сложно ли учить испанский </a:t>
            </a:r>
            <a:r>
              <a:rPr lang="ru-RU" sz="72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язык?</a:t>
            </a:r>
            <a:r>
              <a:rPr lang="ru-RU" sz="7200" b="1" dirty="0"/>
              <a:t/>
            </a:r>
            <a:br>
              <a:rPr lang="ru-RU" sz="7200" b="1" dirty="0"/>
            </a:br>
            <a:endParaRPr lang="ru-RU" sz="72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781051" y="2063931"/>
            <a:ext cx="8362950" cy="41130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Испанский принадлежит к романской группе языков, из которых произошли латинский, французский, итальянский и т.д. То есть языки внутри одной группы довольно схожи между собой – это облегчает их изучение.</a:t>
            </a:r>
            <a:endParaRPr lang="ru-RU" sz="3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B48CBAFE-04ED-4BA8-BB0C-60932721FEB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00675" y="4467225"/>
            <a:ext cx="3331648" cy="2257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51F29594-D1EF-4E4A-ADFB-0C6D2409927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39900" y="4448175"/>
            <a:ext cx="3553354" cy="2257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72425234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3851" y="940525"/>
            <a:ext cx="7511142" cy="1123405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Сложно ли учить испанский язык</a:t>
            </a:r>
            <a:r>
              <a:rPr lang="en-US" sz="72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?</a:t>
            </a:r>
            <a:r>
              <a:rPr lang="ru-RU" sz="7200" b="1" dirty="0"/>
              <a:t/>
            </a:r>
            <a:br>
              <a:rPr lang="ru-RU" sz="7200" b="1" dirty="0"/>
            </a:br>
            <a:endParaRPr lang="ru-RU" sz="72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763485" y="2063931"/>
            <a:ext cx="7119257" cy="41130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124480D0-0F73-47FE-A482-1F73E6FFE608}"/>
              </a:ext>
            </a:extLst>
          </p:cNvPr>
          <p:cNvSpPr txBox="1"/>
          <p:nvPr/>
        </p:nvSpPr>
        <p:spPr>
          <a:xfrm>
            <a:off x="1200149" y="2063930"/>
            <a:ext cx="7877175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Испанский язык детям дается  гораздо легче, чем любой другой иностранный язык. </a:t>
            </a:r>
          </a:p>
          <a:p>
            <a:r>
              <a:rPr lang="ru-RU" sz="3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Так как произношение очень похоже на русское, да и в чтении слов у ребенка не возникнет никаких сложностей.</a:t>
            </a:r>
            <a:endParaRPr lang="ru-RU" sz="3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67F8C183-F74B-4016-B213-3C039D80AE2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81250" y="5057368"/>
            <a:ext cx="2867025" cy="172021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ADCCC3B3-90A4-417A-B1B1-24D65A0E883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87909" y="5012192"/>
            <a:ext cx="2578310" cy="17202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1749574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809897"/>
            <a:ext cx="8515350" cy="1698172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В чем испанский легкий? </a:t>
            </a:r>
            <a:br>
              <a:rPr lang="ru-RU" sz="72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</a:br>
            <a:endParaRPr lang="ru-RU" sz="72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306286" y="2181497"/>
            <a:ext cx="7354388" cy="39954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Слова в испанском читаются также, как и пишутся. То есть никаких особых правил сочетания букв или образования звуков заучивать не придется.</a:t>
            </a:r>
          </a:p>
          <a:p>
            <a:endParaRPr lang="ru-RU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E0716F9E-4614-4DC2-A902-81058FDB508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43300" y="4349932"/>
            <a:ext cx="3667125" cy="24340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7242523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CAEBEFB-FE1B-4756-B2A7-B4162E4930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2674" y="365126"/>
            <a:ext cx="6715126" cy="1325563"/>
          </a:xfrm>
        </p:spPr>
        <p:txBody>
          <a:bodyPr>
            <a:normAutofit fontScale="90000"/>
          </a:bodyPr>
          <a:lstStyle/>
          <a:p>
            <a:r>
              <a:rPr lang="ru-RU" sz="72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</a:rPr>
              <a:t>В чем испанский легкий? 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977A190-DF30-4AC2-B3E9-BE3918DFC5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00251" y="2019300"/>
            <a:ext cx="7143750" cy="4610099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испанском языке пять гласных. Произносятся они ясно и отчетливо. Все испанские гласные произносятся одинаково, как в ударном слоге, так и в безударном слоге.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FAEC089F-D519-4120-808B-8E8B3AB36F8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60700" y="4400848"/>
            <a:ext cx="3492500" cy="233015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82674968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55324" y="0"/>
            <a:ext cx="5360025" cy="1365161"/>
          </a:xfrm>
        </p:spPr>
        <p:txBody>
          <a:bodyPr>
            <a:noAutofit/>
          </a:bodyPr>
          <a:lstStyle/>
          <a:p>
            <a:r>
              <a:rPr lang="ru-RU" sz="8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/>
              </a:rPr>
              <a:t>Алфавит</a:t>
            </a:r>
            <a:endParaRPr lang="ru-RU" sz="7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93194" y="1339403"/>
            <a:ext cx="7034279" cy="5004986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6" name="Рисунок 5" descr="Испанский алфавит - просто! | Испанский с нуля | Яндекс Дзен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80689" y="1465946"/>
            <a:ext cx="6534150" cy="4698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1189</TotalTime>
  <Words>368</Words>
  <Application>Microsoft Office PowerPoint</Application>
  <PresentationFormat>Экран (4:3)</PresentationFormat>
  <Paragraphs>51</Paragraphs>
  <Slides>18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Испанский язык </vt:lpstr>
      <vt:lpstr>Juanes (Хуа́нес)</vt:lpstr>
      <vt:lpstr>Испанский танец «Фламинго»</vt:lpstr>
      <vt:lpstr>Испанский язык</vt:lpstr>
      <vt:lpstr>Сложно ли учить испанский язык? </vt:lpstr>
      <vt:lpstr>Сложно ли учить испанский язык? </vt:lpstr>
      <vt:lpstr>В чем испанский легкий?  </vt:lpstr>
      <vt:lpstr>В чем испанский легкий? </vt:lpstr>
      <vt:lpstr>Алфавит</vt:lpstr>
      <vt:lpstr>Испанский алфавит - Spanish alphabet ABC  https://www.youtube.com/watch?v=hJpLbVJqYck </vt:lpstr>
      <vt:lpstr> Алфавит</vt:lpstr>
      <vt:lpstr> Алфавит</vt:lpstr>
      <vt:lpstr> Алфавит Диграфы -</vt:lpstr>
      <vt:lpstr> Алфавит</vt:lpstr>
      <vt:lpstr> Алфавит</vt:lpstr>
      <vt:lpstr> Алфавит</vt:lpstr>
      <vt:lpstr> Произношение в Испанском Языке  ║ Урок 3 ║ Испанский язык  https://www.youtube.com/watch?v=CyqI2Hmjgwo&amp;t=385s </vt:lpstr>
      <vt:lpstr>Источник информации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things</dc:title>
  <dc:creator>Наталья</dc:creator>
  <cp:lastModifiedBy>Наталья</cp:lastModifiedBy>
  <cp:revision>132</cp:revision>
  <dcterms:created xsi:type="dcterms:W3CDTF">2014-11-21T11:00:06Z</dcterms:created>
  <dcterms:modified xsi:type="dcterms:W3CDTF">2020-09-03T17:39:12Z</dcterms:modified>
</cp:coreProperties>
</file>