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324" r:id="rId2"/>
    <p:sldId id="328" r:id="rId3"/>
    <p:sldId id="338" r:id="rId4"/>
    <p:sldId id="325" r:id="rId5"/>
    <p:sldId id="329" r:id="rId6"/>
    <p:sldId id="333" r:id="rId7"/>
    <p:sldId id="330" r:id="rId8"/>
    <p:sldId id="331" r:id="rId9"/>
    <p:sldId id="332" r:id="rId10"/>
    <p:sldId id="334" r:id="rId11"/>
    <p:sldId id="335" r:id="rId12"/>
    <p:sldId id="33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132"/>
    <a:srgbClr val="4F81BD"/>
    <a:srgbClr val="00194C"/>
    <a:srgbClr val="001B50"/>
    <a:srgbClr val="001D58"/>
    <a:srgbClr val="000042"/>
    <a:srgbClr val="00003A"/>
    <a:srgbClr val="000066"/>
    <a:srgbClr val="000818"/>
    <a:srgbClr val="DEF9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A7F919-39AA-4D42-B9FF-4D84ADDF015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FAF9E-8AB4-4A36-8C82-B6A59ABC46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499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 advClick="0" advTm="4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4AB8CB4-C6F1-481C-90F0-CF843C11E64C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B08AC82-61EA-4E7E-8059-DDC5CB35A3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4000">
    <p:push dir="u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76864" cy="1008112"/>
          </a:xfrm>
        </p:spPr>
        <p:txBody>
          <a:bodyPr/>
          <a:lstStyle/>
          <a:p>
            <a:r>
              <a:rPr lang="ru-RU" dirty="0" err="1" smtClean="0"/>
              <a:t>Лэпбук</a:t>
            </a:r>
            <a:r>
              <a:rPr lang="ru-RU" dirty="0" smtClean="0"/>
              <a:t> «Профессия водитель»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23692"/>
            <a:ext cx="5484826" cy="4113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13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 advTm="3000">
        <p:checker/>
        <p:sndAc>
          <p:endSnd/>
        </p:sndAc>
      </p:transition>
    </mc:Choice>
    <mc:Fallback xmlns="">
      <p:transition spd="slow" advClick="0" advTm="3000">
        <p:checker/>
        <p:sndAc>
          <p:endSnd/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8075240" cy="118639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1132"/>
                </a:solidFill>
              </a:rPr>
              <a:t>В игру входят игровое поле с макетом дороги, дорожные знаки, картинки людей, транспорта.</a:t>
            </a:r>
            <a:endParaRPr lang="ru-RU" sz="2000" dirty="0">
              <a:solidFill>
                <a:srgbClr val="00113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1916832"/>
            <a:ext cx="3874632" cy="29059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9" y="3212977"/>
            <a:ext cx="384042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0220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flip dir="r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1132"/>
                </a:solidFill>
              </a:rPr>
              <a:t>Открыв игру «Будь водителем», ребенок обнаружит интересный лабиринт, который поможет развить мышление, внимание. </a:t>
            </a:r>
            <a:endParaRPr lang="ru-RU" sz="2000" dirty="0">
              <a:solidFill>
                <a:srgbClr val="00113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68200"/>
            <a:ext cx="5844141" cy="387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860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flip dir="r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04664"/>
            <a:ext cx="8003232" cy="118639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1132"/>
                </a:solidFill>
              </a:rPr>
              <a:t>С </a:t>
            </a:r>
            <a:r>
              <a:rPr lang="ru-RU" sz="2000" dirty="0" err="1" smtClean="0">
                <a:solidFill>
                  <a:srgbClr val="001132"/>
                </a:solidFill>
              </a:rPr>
              <a:t>лэпбуком</a:t>
            </a:r>
            <a:r>
              <a:rPr lang="ru-RU" sz="2000" dirty="0" smtClean="0">
                <a:solidFill>
                  <a:srgbClr val="001132"/>
                </a:solidFill>
              </a:rPr>
              <a:t> «Профессия Водитель»</a:t>
            </a:r>
            <a:r>
              <a:rPr lang="ru-RU" sz="2000" dirty="0">
                <a:solidFill>
                  <a:srgbClr val="001132"/>
                </a:solidFill>
                <a:ea typeface="Calibri"/>
              </a:rPr>
              <a:t> </a:t>
            </a:r>
            <a:r>
              <a:rPr lang="ru-RU" sz="2000" dirty="0" smtClean="0">
                <a:solidFill>
                  <a:srgbClr val="001132"/>
                </a:solidFill>
                <a:ea typeface="Calibri"/>
              </a:rPr>
              <a:t>ребенок легко закрепит </a:t>
            </a:r>
            <a:r>
              <a:rPr lang="ru-RU" sz="2000" dirty="0">
                <a:solidFill>
                  <a:srgbClr val="001132"/>
                </a:solidFill>
                <a:ea typeface="Calibri"/>
              </a:rPr>
              <a:t>и </a:t>
            </a:r>
            <a:r>
              <a:rPr lang="ru-RU" sz="2000" dirty="0" smtClean="0">
                <a:solidFill>
                  <a:srgbClr val="001132"/>
                </a:solidFill>
                <a:ea typeface="Calibri"/>
              </a:rPr>
              <a:t>систематизирует </a:t>
            </a:r>
            <a:r>
              <a:rPr lang="ru-RU" sz="2000" dirty="0">
                <a:solidFill>
                  <a:srgbClr val="001132"/>
                </a:solidFill>
                <a:ea typeface="Calibri"/>
              </a:rPr>
              <a:t>полученные знания о профессии водитель посредством развивающих заданий и </a:t>
            </a:r>
            <a:r>
              <a:rPr lang="ru-RU" sz="2000" dirty="0" smtClean="0">
                <a:solidFill>
                  <a:srgbClr val="001132"/>
                </a:solidFill>
                <a:ea typeface="Calibri"/>
              </a:rPr>
              <a:t>игр.</a:t>
            </a:r>
            <a:endParaRPr lang="ru-RU" sz="2000" dirty="0">
              <a:solidFill>
                <a:srgbClr val="00113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321496"/>
            <a:ext cx="5040560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18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flip dir="r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06496"/>
          </a:xfrm>
        </p:spPr>
        <p:txBody>
          <a:bodyPr>
            <a:normAutofit/>
          </a:bodyPr>
          <a:lstStyle/>
          <a:p>
            <a:pPr marL="274320" lvl="0" indent="-274320">
              <a:spcBef>
                <a:spcPct val="20000"/>
              </a:spcBef>
            </a:pPr>
            <a:r>
              <a:rPr lang="ru-RU" dirty="0" err="1"/>
              <a:t>Лэпбук</a:t>
            </a:r>
            <a:r>
              <a:rPr lang="ru-RU" dirty="0"/>
              <a:t> «Профессия водитель»</a:t>
            </a:r>
            <a:r>
              <a:rPr lang="ru-RU" sz="2000" dirty="0">
                <a:solidFill>
                  <a:srgbClr val="073E87"/>
                </a:solidFill>
                <a:ea typeface="+mn-ea"/>
                <a:cs typeface="+mn-cs"/>
              </a:rPr>
              <a:t/>
            </a:r>
            <a:br>
              <a:rPr lang="ru-RU" sz="2000" dirty="0">
                <a:solidFill>
                  <a:srgbClr val="073E87"/>
                </a:solidFill>
                <a:ea typeface="+mn-ea"/>
                <a:cs typeface="+mn-cs"/>
              </a:rPr>
            </a:br>
            <a:r>
              <a:rPr lang="ru-RU" sz="2000" dirty="0">
                <a:latin typeface="+mn-lt"/>
                <a:ea typeface="Calibri"/>
                <a:cs typeface="Times New Roman"/>
              </a:rPr>
              <a:t/>
            </a:r>
            <a:br>
              <a:rPr lang="ru-RU" sz="2000" dirty="0">
                <a:latin typeface="+mn-lt"/>
                <a:ea typeface="Calibri"/>
                <a:cs typeface="Times New Roman"/>
              </a:rPr>
            </a:br>
            <a:endParaRPr lang="ru-RU" sz="20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124744"/>
            <a:ext cx="792088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1132"/>
                </a:solidFill>
              </a:rPr>
              <a:t>Цель: Расширение и закрепление знаний детей о профессии «водитель»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1132"/>
                </a:solidFill>
              </a:rPr>
              <a:t>Задачи: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1132"/>
                </a:solidFill>
              </a:rPr>
              <a:t>- закрепить и систематизировать полученные знания о профессии водитель посредством развивающих заданий и игр;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1132"/>
                </a:solidFill>
              </a:rPr>
              <a:t>- учить детей классифицировать и дифференцировать, выделять лишние предметы; 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1132"/>
                </a:solidFill>
              </a:rPr>
              <a:t>- формировать умение составлять рассказ по картинкам о профессии «водитель», расширять словарный запас детей по теме;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1132"/>
                </a:solidFill>
              </a:rPr>
              <a:t>- развивать мышление, внимание, память; 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1132"/>
                </a:solidFill>
              </a:rPr>
              <a:t>- развивать у детей способности к самостоятельному выбору игр;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1132"/>
                </a:solidFill>
              </a:rPr>
              <a:t>- воспитывать в детях чувство коллективизма, навыки самостоятельности;</a:t>
            </a:r>
          </a:p>
          <a:p>
            <a:pPr marL="274320" lvl="0" indent="-274320">
              <a:spcBef>
                <a:spcPct val="20000"/>
              </a:spcBef>
              <a:buClr>
                <a:srgbClr val="31B6FD"/>
              </a:buClr>
              <a:buSzPct val="100000"/>
              <a:buFont typeface="Symbol" pitchFamily="18" charset="2"/>
              <a:buChar char=""/>
            </a:pPr>
            <a:r>
              <a:rPr lang="ru-RU" sz="2000" dirty="0">
                <a:solidFill>
                  <a:srgbClr val="001132"/>
                </a:solidFill>
              </a:rPr>
              <a:t>- воспитывать уважительное отношение к труду взрослых, бережное отношение к </a:t>
            </a:r>
            <a:r>
              <a:rPr lang="ru-RU" sz="2000" dirty="0" err="1">
                <a:solidFill>
                  <a:srgbClr val="001132"/>
                </a:solidFill>
              </a:rPr>
              <a:t>лэпбуку</a:t>
            </a:r>
            <a:r>
              <a:rPr lang="ru-RU" sz="2000" dirty="0">
                <a:solidFill>
                  <a:srgbClr val="001132"/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679329463"/>
      </p:ext>
    </p:extLst>
  </p:cSld>
  <p:clrMapOvr>
    <a:masterClrMapping/>
  </p:clrMapOvr>
  <p:transition spd="slow" advClick="0" advTm="4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632848" cy="3744416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2000" dirty="0" err="1">
                <a:solidFill>
                  <a:srgbClr val="001132"/>
                </a:solidFill>
                <a:latin typeface="+mn-lt"/>
                <a:ea typeface="Calibri"/>
                <a:cs typeface="Times New Roman"/>
              </a:rPr>
              <a:t>Лэпбук</a:t>
            </a:r>
            <a:r>
              <a:rPr lang="ru-RU" sz="2000" dirty="0">
                <a:solidFill>
                  <a:srgbClr val="001132"/>
                </a:solidFill>
                <a:latin typeface="+mn-lt"/>
                <a:ea typeface="Calibri"/>
                <a:cs typeface="Times New Roman"/>
              </a:rPr>
              <a:t> «Профессия водитель» предназначен для детей дошкольного возраста, родителей и педагогов ДОУ, является развивающим средством обучения. Пособие может быть использовано для организации совместной деятельности педагога и детей, а так же для коллективной и индивидуальной деятельности ребенка. Содержание </a:t>
            </a:r>
            <a:r>
              <a:rPr lang="ru-RU" sz="2000" dirty="0" err="1">
                <a:solidFill>
                  <a:srgbClr val="001132"/>
                </a:solidFill>
                <a:latin typeface="+mn-lt"/>
                <a:ea typeface="Calibri"/>
                <a:cs typeface="Times New Roman"/>
              </a:rPr>
              <a:t>лепбука</a:t>
            </a:r>
            <a:r>
              <a:rPr lang="ru-RU" sz="2000" dirty="0">
                <a:solidFill>
                  <a:srgbClr val="001132"/>
                </a:solidFill>
                <a:latin typeface="+mn-lt"/>
                <a:ea typeface="Calibri"/>
                <a:cs typeface="Times New Roman"/>
              </a:rPr>
              <a:t> можно пополнять и усложнять. В старшем дошкольном возрасте дети могут вместе с взрослыми участвовать в сборе материала: анализировать, дифференцировать информацию, участвовать в оформлении игр. </a:t>
            </a:r>
            <a:br>
              <a:rPr lang="ru-RU" sz="2000" dirty="0">
                <a:solidFill>
                  <a:srgbClr val="001132"/>
                </a:solidFill>
                <a:latin typeface="+mn-lt"/>
                <a:ea typeface="Calibri"/>
                <a:cs typeface="Times New Roman"/>
              </a:rPr>
            </a:br>
            <a:r>
              <a:rPr lang="ru-RU" sz="2000" dirty="0" err="1">
                <a:solidFill>
                  <a:srgbClr val="001132"/>
                </a:solidFill>
                <a:latin typeface="+mn-lt"/>
                <a:ea typeface="Calibri"/>
                <a:cs typeface="Times New Roman"/>
              </a:rPr>
              <a:t>Лэпбук</a:t>
            </a:r>
            <a:r>
              <a:rPr lang="ru-RU" sz="2000" dirty="0">
                <a:solidFill>
                  <a:srgbClr val="001132"/>
                </a:solidFill>
                <a:latin typeface="+mn-lt"/>
                <a:ea typeface="Calibri"/>
                <a:cs typeface="Times New Roman"/>
              </a:rPr>
              <a:t> «Профессия водитель» оформлен в виде машины.</a:t>
            </a:r>
            <a:br>
              <a:rPr lang="ru-RU" sz="2000" dirty="0">
                <a:solidFill>
                  <a:srgbClr val="001132"/>
                </a:solidFill>
                <a:latin typeface="+mn-lt"/>
                <a:ea typeface="Calibri"/>
                <a:cs typeface="Times New Roman"/>
              </a:rPr>
            </a:br>
            <a:endParaRPr lang="ru-RU" sz="2000" dirty="0">
              <a:solidFill>
                <a:srgbClr val="001132"/>
              </a:solidFill>
              <a:latin typeface="+mn-lt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123142"/>
            <a:ext cx="3165656" cy="2374242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149080"/>
            <a:ext cx="3166136" cy="2374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172800"/>
      </p:ext>
    </p:extLst>
  </p:cSld>
  <p:clrMapOvr>
    <a:masterClrMapping/>
  </p:clrMapOvr>
  <p:transition spd="slow" advClick="0" advTm="4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252728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200" dirty="0">
                <a:solidFill>
                  <a:srgbClr val="001132"/>
                </a:solidFill>
                <a:ea typeface="Calibri"/>
                <a:cs typeface="Times New Roman"/>
              </a:rPr>
              <a:t>На каждой странице </a:t>
            </a:r>
            <a:r>
              <a:rPr lang="ru-RU" sz="2200" dirty="0" err="1">
                <a:solidFill>
                  <a:srgbClr val="001132"/>
                </a:solidFill>
                <a:ea typeface="Calibri"/>
                <a:cs typeface="Times New Roman"/>
              </a:rPr>
              <a:t>лэпбука</a:t>
            </a:r>
            <a:r>
              <a:rPr lang="ru-RU" sz="2200" dirty="0">
                <a:solidFill>
                  <a:srgbClr val="001132"/>
                </a:solidFill>
                <a:ea typeface="Calibri"/>
                <a:cs typeface="Times New Roman"/>
              </a:rPr>
              <a:t> </a:t>
            </a:r>
            <a:r>
              <a:rPr lang="ru-RU" sz="2200" dirty="0" smtClean="0">
                <a:solidFill>
                  <a:srgbClr val="001132"/>
                </a:solidFill>
                <a:ea typeface="Calibri"/>
                <a:cs typeface="Times New Roman"/>
              </a:rPr>
              <a:t>находятся дидактические</a:t>
            </a:r>
            <a:r>
              <a:rPr lang="ru-RU" sz="2200" dirty="0">
                <a:solidFill>
                  <a:srgbClr val="001132"/>
                </a:solidFill>
                <a:ea typeface="Calibri"/>
                <a:cs typeface="Times New Roman"/>
              </a:rPr>
              <a:t>, творческие </a:t>
            </a:r>
            <a:r>
              <a:rPr lang="ru-RU" sz="2200" dirty="0" smtClean="0">
                <a:solidFill>
                  <a:srgbClr val="001132"/>
                </a:solidFill>
                <a:ea typeface="Calibri"/>
                <a:cs typeface="Times New Roman"/>
              </a:rPr>
              <a:t>игры и  задания, которые  </a:t>
            </a:r>
            <a:r>
              <a:rPr lang="ru-RU" sz="2200" dirty="0">
                <a:solidFill>
                  <a:srgbClr val="001132"/>
                </a:solidFill>
                <a:ea typeface="Calibri"/>
                <a:cs typeface="Times New Roman"/>
              </a:rPr>
              <a:t>помещены в конверты для удобного использования. </a:t>
            </a:r>
            <a:r>
              <a:rPr lang="ru-RU" sz="3600" dirty="0"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99438"/>
            <a:ext cx="3804931" cy="28536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097431"/>
            <a:ext cx="3600400" cy="27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40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prism isInverted="1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315194"/>
            <a:ext cx="3240359" cy="24302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682154"/>
            <a:ext cx="3341554" cy="25061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19" y="1624301"/>
            <a:ext cx="3418693" cy="256401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5766" y="260648"/>
            <a:ext cx="8511378" cy="158417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1132"/>
                </a:solidFill>
                <a:ea typeface="Calibri"/>
                <a:cs typeface="Times New Roman"/>
              </a:rPr>
              <a:t>На первых страницах </a:t>
            </a:r>
            <a:r>
              <a:rPr lang="ru-RU" sz="2000" dirty="0" err="1">
                <a:solidFill>
                  <a:srgbClr val="001132"/>
                </a:solidFill>
                <a:ea typeface="Calibri"/>
                <a:cs typeface="Times New Roman"/>
              </a:rPr>
              <a:t>лэпбука</a:t>
            </a:r>
            <a:r>
              <a:rPr lang="ru-RU" sz="2000" dirty="0">
                <a:solidFill>
                  <a:srgbClr val="001132"/>
                </a:solidFill>
                <a:ea typeface="Calibri"/>
                <a:cs typeface="Times New Roman"/>
              </a:rPr>
              <a:t> размещены </a:t>
            </a:r>
            <a:r>
              <a:rPr lang="ru-RU" sz="2000" dirty="0" smtClean="0">
                <a:solidFill>
                  <a:srgbClr val="001132"/>
                </a:solidFill>
                <a:ea typeface="Calibri"/>
                <a:cs typeface="Times New Roman"/>
              </a:rPr>
              <a:t>информационные </a:t>
            </a:r>
            <a:r>
              <a:rPr lang="ru-RU" sz="2000" dirty="0">
                <a:solidFill>
                  <a:srgbClr val="001132"/>
                </a:solidFill>
                <a:ea typeface="Calibri"/>
                <a:cs typeface="Times New Roman"/>
              </a:rPr>
              <a:t>иллюстрации, которые показывают детям как устроен автомобиль, что необходимо водителю для работы, на каком транспорте </a:t>
            </a:r>
            <a:r>
              <a:rPr lang="ru-RU" sz="2000" dirty="0" smtClean="0">
                <a:solidFill>
                  <a:srgbClr val="001132"/>
                </a:solidFill>
                <a:ea typeface="Calibri"/>
                <a:cs typeface="Times New Roman"/>
              </a:rPr>
              <a:t>может работать</a:t>
            </a:r>
            <a:r>
              <a:rPr lang="ru-RU" sz="2000" dirty="0">
                <a:solidFill>
                  <a:srgbClr val="001132"/>
                </a:solidFill>
                <a:ea typeface="Calibri"/>
                <a:cs typeface="Times New Roman"/>
              </a:rPr>
              <a:t>.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8732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512168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1132"/>
                </a:solidFill>
                <a:ea typeface="Calibri"/>
                <a:cs typeface="Times New Roman"/>
              </a:rPr>
              <a:t>В каждый конверт  помещены интересные задания, которые ребенок выполняя, закрепляет знания и развивает мышление, память.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endParaRPr lang="ru-RU" sz="20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511" y="3645024"/>
            <a:ext cx="3707905" cy="27809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844824"/>
            <a:ext cx="3768418" cy="2826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480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8075240" cy="118639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1132"/>
                </a:solidFill>
              </a:rPr>
              <a:t>Взрослый может прочитать стихи и загадки ребенку по теме. Дети собирают веселые картинки, закрепляя знания о профессии водитель.</a:t>
            </a:r>
            <a:endParaRPr lang="ru-RU" sz="2000" dirty="0">
              <a:solidFill>
                <a:srgbClr val="00113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877" y="1971814"/>
            <a:ext cx="3839124" cy="28793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476" y="3212975"/>
            <a:ext cx="4032449" cy="302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47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flip dir="r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476672"/>
            <a:ext cx="8003232" cy="111438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1132"/>
                </a:solidFill>
              </a:rPr>
              <a:t>А также дошкольник может разукрасить картинку, развивая мелкую моторику рук.</a:t>
            </a:r>
            <a:endParaRPr lang="ru-RU" sz="2000" dirty="0">
              <a:solidFill>
                <a:srgbClr val="00113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1882422"/>
            <a:ext cx="4174337" cy="31307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708920"/>
            <a:ext cx="4032448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3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flip dir="r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1132"/>
                </a:solidFill>
              </a:rPr>
              <a:t>На последней странице </a:t>
            </a:r>
            <a:r>
              <a:rPr lang="ru-RU" sz="2000" dirty="0" err="1" smtClean="0">
                <a:solidFill>
                  <a:srgbClr val="001132"/>
                </a:solidFill>
              </a:rPr>
              <a:t>лэпбука</a:t>
            </a:r>
            <a:r>
              <a:rPr lang="ru-RU" sz="2000" dirty="0" smtClean="0">
                <a:solidFill>
                  <a:srgbClr val="001132"/>
                </a:solidFill>
              </a:rPr>
              <a:t> размещена игра «Будь водителем», где дети могут закрепить правила дорожного движения, знания о дорожных знаках в игре. </a:t>
            </a:r>
            <a:endParaRPr lang="ru-RU" sz="2000" dirty="0">
              <a:solidFill>
                <a:srgbClr val="00113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060848"/>
            <a:ext cx="5544616" cy="415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392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Click="0" advTm="4000">
        <p14:flip dir="r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3310</TotalTime>
  <Words>365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Лэпбук «Профессия водитель»</vt:lpstr>
      <vt:lpstr>Лэпбук «Профессия водитель»  </vt:lpstr>
      <vt:lpstr>Лэпбук «Профессия водитель» предназначен для детей дошкольного возраста, родителей и педагогов ДОУ, является развивающим средством обучения. Пособие может быть использовано для организации совместной деятельности педагога и детей, а так же для коллективной и индивидуальной деятельности ребенка. Содержание лепбука можно пополнять и усложнять. В старшем дошкольном возрасте дети могут вместе с взрослыми участвовать в сборе материала: анализировать, дифференцировать информацию, участвовать в оформлении игр.  Лэпбук «Профессия водитель» оформлен в виде машины. </vt:lpstr>
      <vt:lpstr>На каждой странице лэпбука находятся дидактические, творческие игры и  задания, которые  помещены в конверты для удобного использования.  </vt:lpstr>
      <vt:lpstr>На первых страницах лэпбука размещены информационные иллюстрации, которые показывают детям как устроен автомобиль, что необходимо водителю для работы, на каком транспорте может работать. </vt:lpstr>
      <vt:lpstr>В каждый конверт  помещены интересные задания, которые ребенок выполняя, закрепляет знания и развивает мышление, память. </vt:lpstr>
      <vt:lpstr>Взрослый может прочитать стихи и загадки ребенку по теме. Дети собирают веселые картинки, закрепляя знания о профессии водитель.</vt:lpstr>
      <vt:lpstr>А также дошкольник может разукрасить картинку, развивая мелкую моторику рук.</vt:lpstr>
      <vt:lpstr>На последней странице лэпбука размещена игра «Будь водителем», где дети могут закрепить правила дорожного движения, знания о дорожных знаках в игре. </vt:lpstr>
      <vt:lpstr>В игру входят игровое поле с макетом дороги, дорожные знаки, картинки людей, транспорта.</vt:lpstr>
      <vt:lpstr>Открыв игру «Будь водителем», ребенок обнаружит интересный лабиринт, который поможет развить мышление, внимание. </vt:lpstr>
      <vt:lpstr>С лэпбуком «Профессия Водитель» ребенок легко закрепит и систематизирует полученные знания о профессии водитель посредством развивающих заданий и игр.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асус</cp:lastModifiedBy>
  <cp:revision>378</cp:revision>
  <dcterms:created xsi:type="dcterms:W3CDTF">2014-01-16T16:59:18Z</dcterms:created>
  <dcterms:modified xsi:type="dcterms:W3CDTF">2020-09-03T03:12:38Z</dcterms:modified>
</cp:coreProperties>
</file>