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89" r:id="rId2"/>
    <p:sldId id="256" r:id="rId3"/>
    <p:sldId id="268" r:id="rId4"/>
    <p:sldId id="259" r:id="rId5"/>
    <p:sldId id="270" r:id="rId6"/>
    <p:sldId id="260" r:id="rId7"/>
    <p:sldId id="267" r:id="rId8"/>
    <p:sldId id="278" r:id="rId9"/>
    <p:sldId id="273" r:id="rId10"/>
    <p:sldId id="290" r:id="rId11"/>
    <p:sldId id="292" r:id="rId12"/>
    <p:sldId id="279" r:id="rId13"/>
    <p:sldId id="280" r:id="rId14"/>
    <p:sldId id="281" r:id="rId15"/>
    <p:sldId id="284" r:id="rId16"/>
    <p:sldId id="285" r:id="rId17"/>
    <p:sldId id="296" r:id="rId18"/>
    <p:sldId id="286" r:id="rId19"/>
    <p:sldId id="276" r:id="rId20"/>
    <p:sldId id="287" r:id="rId21"/>
    <p:sldId id="288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68" d="100"/>
          <a:sy n="68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28C31CD0-2AAC-4260-9CD6-9A76915E83B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3DAAB-42A3-46AE-A3FF-CF01DD6C1C0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14F85-4403-4445-907B-783A527D386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49475-F851-480D-B184-21E90384C07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F5FE5A6B-1FDB-46B6-ADDE-CF832093EA1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A2DD0-A860-45E4-A247-73058F1A1BD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4B39E-5797-4173-80C3-794968B6DE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37B75-5970-410A-9B46-6106377FCFB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0ADAE-790D-495C-9645-DD0D01CA517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D30C5-627A-4F6A-A961-6389C3CEEF9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8641E91F-82B0-472B-8E99-AB901BA697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045C75"/>
                </a:solidFill>
              </a:defRPr>
            </a:lvl1pPr>
          </a:lstStyle>
          <a:p>
            <a:fld id="{B0AC1611-F472-406C-B47D-73D75F9D1955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5" r:id="rId2"/>
    <p:sldLayoutId id="2147483894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5" r:id="rId9"/>
    <p:sldLayoutId id="2147483891" r:id="rId10"/>
    <p:sldLayoutId id="21474838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hkolu.ru/" TargetMode="External"/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png"/><Relationship Id="rId10" Type="http://schemas.openxmlformats.org/officeDocument/2006/relationships/image" Target="../media/image25.jpeg"/><Relationship Id="rId4" Type="http://schemas.openxmlformats.org/officeDocument/2006/relationships/image" Target="../media/image21.png"/><Relationship Id="rId9" Type="http://schemas.openxmlformats.org/officeDocument/2006/relationships/hyperlink" Target="http://www.uroki.ne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3" name="Picture 7" descr="Картинка 80 из 10938_c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7463" y="-19050"/>
            <a:ext cx="9144001" cy="6858000"/>
          </a:xfrm>
          <a:noFill/>
        </p:spPr>
      </p:pic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1835150" y="0"/>
            <a:ext cx="5473700" cy="19851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400" b="1" dirty="0">
              <a:solidFill>
                <a:srgbClr val="FF3300"/>
              </a:solidFill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6600" b="1" dirty="0">
                <a:solidFill>
                  <a:srgbClr val="FF3300"/>
                </a:solidFill>
                <a:latin typeface="Arial" pitchFamily="34" charset="0"/>
              </a:rPr>
              <a:t>      </a:t>
            </a:r>
            <a:endParaRPr lang="ru-RU" altLang="ru-RU" sz="8000" b="1" dirty="0">
              <a:solidFill>
                <a:srgbClr val="FF3300"/>
              </a:solidFill>
              <a:latin typeface="Arial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411413" y="2780928"/>
            <a:ext cx="453707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Учитель Терехова Ю.А</a:t>
            </a:r>
            <a:endParaRPr lang="en-US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defRPr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ГБОУ  ТРОЦ «Солнышко»</a:t>
            </a:r>
          </a:p>
          <a:p>
            <a:pPr algn="ctr" eaLnBrk="1" hangingPunct="1">
              <a:defRPr/>
            </a:pP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2020 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ru-RU" sz="2000" i="1" dirty="0">
              <a:cs typeface="Arial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411760" y="-92741"/>
            <a:ext cx="49685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ИКТ  технологий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предметно-практической направленности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7411" name="Picture 3" descr="фон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835150" y="1484313"/>
            <a:ext cx="5976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>
              <a:latin typeface="Arial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8313" y="765175"/>
            <a:ext cx="8064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 smtClean="0">
                <a:latin typeface="Arial" pitchFamily="34" charset="0"/>
              </a:rPr>
              <a:t> </a:t>
            </a:r>
            <a:r>
              <a:rPr lang="ru-RU" altLang="ru-RU" sz="2400" b="1" dirty="0">
                <a:latin typeface="Arial" pitchFamily="34" charset="0"/>
              </a:rPr>
              <a:t>И</a:t>
            </a:r>
            <a:r>
              <a:rPr lang="ru-RU" altLang="ru-RU" sz="2400" b="1" dirty="0" smtClean="0">
                <a:latin typeface="Arial" pitchFamily="34" charset="0"/>
              </a:rPr>
              <a:t>спользованием </a:t>
            </a:r>
            <a:r>
              <a:rPr lang="ru-RU" altLang="ru-RU" sz="2400" b="1" dirty="0">
                <a:latin typeface="Arial" pitchFamily="34" charset="0"/>
              </a:rPr>
              <a:t>ИКТ </a:t>
            </a:r>
            <a:r>
              <a:rPr lang="ru-RU" altLang="ru-RU" sz="2400" b="1" dirty="0" smtClean="0">
                <a:latin typeface="Arial" pitchFamily="34" charset="0"/>
              </a:rPr>
              <a:t> актуально  и на уроках предметно-практической направленности. </a:t>
            </a:r>
            <a:r>
              <a:rPr lang="ru-RU" altLang="ru-RU" sz="2400" b="1" dirty="0">
                <a:latin typeface="Arial" pitchFamily="34" charset="0"/>
              </a:rPr>
              <a:t>Ученики </a:t>
            </a:r>
            <a:r>
              <a:rPr lang="ru-RU" altLang="ru-RU" sz="2400" b="1" dirty="0" smtClean="0">
                <a:latin typeface="Arial" pitchFamily="34" charset="0"/>
              </a:rPr>
              <a:t>имеют возможность повторить теоретический материал, используя  качественный иллюстративный материал, в виде</a:t>
            </a:r>
          </a:p>
          <a:p>
            <a:pPr eaLnBrk="1" hangingPunct="1"/>
            <a:r>
              <a:rPr lang="ru-RU" altLang="ru-RU" sz="2400" b="1" dirty="0" smtClean="0">
                <a:latin typeface="Arial" pitchFamily="34" charset="0"/>
              </a:rPr>
              <a:t>тестов, приложений, аудио и </a:t>
            </a:r>
            <a:r>
              <a:rPr lang="ru-RU" altLang="ru-RU" sz="2400" b="1" dirty="0" err="1" smtClean="0">
                <a:latin typeface="Arial" pitchFamily="34" charset="0"/>
              </a:rPr>
              <a:t>видеофайлов</a:t>
            </a:r>
            <a:r>
              <a:rPr lang="ru-RU" altLang="ru-RU" sz="2400" b="1" dirty="0" smtClean="0">
                <a:latin typeface="Arial" pitchFamily="34" charset="0"/>
              </a:rPr>
              <a:t>.</a:t>
            </a:r>
            <a:endParaRPr lang="ru-RU" altLang="ru-RU" sz="2400" b="1" dirty="0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ru-RU" altLang="ru-RU" sz="2400" dirty="0">
              <a:latin typeface="Arial" pitchFamily="34" charset="0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635896" y="3644900"/>
            <a:ext cx="503979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b="1" dirty="0">
                <a:latin typeface="Arial" pitchFamily="34" charset="0"/>
              </a:rPr>
              <a:t>Здесь, как нельзя кстати, приходится яркость и занимательность компьютерных слайдов, анимации.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400" b="1" dirty="0">
              <a:latin typeface="Arial" pitchFamily="34" charset="0"/>
            </a:endParaRPr>
          </a:p>
        </p:txBody>
      </p:sp>
      <p:pic>
        <p:nvPicPr>
          <p:cNvPr id="2" name="Picture 2" descr="C:\Users\контур\Downloads\IMG_20200207_152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13584"/>
            <a:ext cx="2808312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704850"/>
            <a:ext cx="8435280" cy="1143000"/>
          </a:xfrm>
        </p:spPr>
        <p:txBody>
          <a:bodyPr/>
          <a:lstStyle/>
          <a:p>
            <a:pPr algn="r"/>
            <a:r>
              <a:rPr lang="ru-RU" altLang="ru-RU" sz="4600" dirty="0" smtClean="0">
                <a:solidFill>
                  <a:schemeClr val="accent2"/>
                </a:solidFill>
                <a:latin typeface="Tolstyak"/>
              </a:rPr>
              <a:t>Пальчиковая гимнастика</a:t>
            </a:r>
            <a:r>
              <a:rPr lang="ru-RU" altLang="ru-RU" dirty="0" smtClean="0"/>
              <a:t>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4400" smtClean="0">
                <a:latin typeface="Monotype Corsiva" pitchFamily="66" charset="0"/>
              </a:rPr>
              <a:t>Мы наши пальчики сплели</a:t>
            </a:r>
          </a:p>
          <a:p>
            <a:pPr>
              <a:buFont typeface="Wingdings" pitchFamily="2" charset="2"/>
              <a:buNone/>
            </a:pPr>
            <a:r>
              <a:rPr lang="ru-RU" altLang="ru-RU" sz="4400" smtClean="0">
                <a:latin typeface="Monotype Corsiva" pitchFamily="66" charset="0"/>
              </a:rPr>
              <a:t>И вытянули ручки.</a:t>
            </a:r>
          </a:p>
          <a:p>
            <a:pPr>
              <a:buFont typeface="Wingdings" pitchFamily="2" charset="2"/>
              <a:buNone/>
            </a:pPr>
            <a:r>
              <a:rPr lang="ru-RU" altLang="ru-RU" sz="4400" smtClean="0">
                <a:latin typeface="Monotype Corsiva" pitchFamily="66" charset="0"/>
              </a:rPr>
              <a:t>Ну, а теперь мы от Земли</a:t>
            </a:r>
          </a:p>
          <a:p>
            <a:pPr>
              <a:buFont typeface="Wingdings" pitchFamily="2" charset="2"/>
              <a:buNone/>
            </a:pPr>
            <a:r>
              <a:rPr lang="ru-RU" altLang="ru-RU" sz="4400" smtClean="0">
                <a:latin typeface="Monotype Corsiva" pitchFamily="66" charset="0"/>
              </a:rPr>
              <a:t>Отталкиваем тучки.</a:t>
            </a:r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2" cstate="print"/>
          <a:srcRect r="65649" b="44000"/>
          <a:stretch>
            <a:fillRect/>
          </a:stretch>
        </p:blipFill>
        <p:spPr bwMode="auto">
          <a:xfrm>
            <a:off x="6588224" y="1988840"/>
            <a:ext cx="1143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6"/>
          <p:cNvPicPr>
            <a:picLocks noChangeAspect="1" noChangeArrowheads="1"/>
          </p:cNvPicPr>
          <p:nvPr/>
        </p:nvPicPr>
        <p:blipFill>
          <a:blip r:embed="rId2" cstate="print"/>
          <a:srcRect l="34352" t="10667" r="1527" b="41333"/>
          <a:stretch>
            <a:fillRect/>
          </a:stretch>
        </p:blipFill>
        <p:spPr bwMode="auto">
          <a:xfrm>
            <a:off x="6732240" y="3068960"/>
            <a:ext cx="213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4941888"/>
            <a:ext cx="28956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88913"/>
            <a:ext cx="15367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0" presetID="56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51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52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57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58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3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64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6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9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0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07950" y="1268413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Преимущества работы с интерактивными досками для преподавателей</a:t>
            </a:r>
            <a:endParaRPr lang="ru-RU" alt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571500" y="2500313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ru-RU" sz="2000" smtClean="0"/>
              <a:t>Позволяет преподавателям объяснять новый материал из центра класса, работать в большой аудитории; </a:t>
            </a:r>
          </a:p>
          <a:p>
            <a:pPr eaLnBrk="1" hangingPunct="1"/>
            <a:r>
              <a:rPr lang="ru-RU" altLang="ru-RU" sz="2000" smtClean="0"/>
              <a:t>Поощряет импровизацию и гибкость, позволяя рисовать и делать записи поверх любых приложений; </a:t>
            </a:r>
          </a:p>
          <a:p>
            <a:pPr eaLnBrk="1" hangingPunct="1"/>
            <a:r>
              <a:rPr lang="ru-RU" altLang="ru-RU" sz="2000" smtClean="0"/>
              <a:t>Позволяет сохранять и распечатывать изображения на доске, включая любые записи, сделанные во время занятия, не затрачивая при этом много времени и сил и упрощая проверку усвоенного материала; </a:t>
            </a:r>
          </a:p>
          <a:p>
            <a:pPr eaLnBrk="1" hangingPunct="1"/>
            <a:r>
              <a:rPr lang="ru-RU" altLang="ru-RU" sz="2000" smtClean="0"/>
              <a:t>Позволяет учителям делиться материалами друг с другом и вновь использовать их; </a:t>
            </a:r>
          </a:p>
          <a:p>
            <a:pPr eaLnBrk="1" hangingPunct="1"/>
            <a:r>
              <a:rPr lang="ru-RU" altLang="ru-RU" sz="2000" smtClean="0"/>
              <a:t>Вдохновляет преподавателей на поиск новых подходов к обучению, стимулирует профессиональный рост. 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1916113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 </a:t>
            </a:r>
            <a:br>
              <a:rPr lang="ru-RU" altLang="ru-RU" smtClean="0"/>
            </a:br>
            <a:r>
              <a:rPr lang="ru-RU" altLang="ru-RU" b="1" smtClean="0"/>
              <a:t>При работе с интерактивной доской возникают некоторые трудности: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73050" y="2565400"/>
            <a:ext cx="8858250" cy="4114800"/>
          </a:xfrm>
        </p:spPr>
        <p:txBody>
          <a:bodyPr/>
          <a:lstStyle/>
          <a:p>
            <a:pPr eaLnBrk="1" hangingPunct="1"/>
            <a:r>
              <a:rPr lang="ru-RU" altLang="ru-RU" sz="2200" dirty="0" smtClean="0"/>
              <a:t>Наличие чисто технических проблем. При скачках напряжения, или отказе доски по неизвестной причине не все учителя сумеют найти верное решение проблемы.</a:t>
            </a:r>
          </a:p>
          <a:p>
            <a:pPr eaLnBrk="1" hangingPunct="1"/>
            <a:r>
              <a:rPr lang="ru-RU" altLang="ru-RU" sz="2200" dirty="0" smtClean="0"/>
              <a:t>Временные затраты на подготовку урока .</a:t>
            </a:r>
          </a:p>
          <a:p>
            <a:pPr eaLnBrk="1" hangingPunct="1"/>
            <a:r>
              <a:rPr lang="ru-RU" altLang="ru-RU" sz="2200" dirty="0" smtClean="0"/>
              <a:t>Необходимость временного ограничения работы с интерактивной доской на уроке из-за необходимости соблюдать санитарные нормы.</a:t>
            </a:r>
          </a:p>
          <a:p>
            <a:pPr eaLnBrk="1" hangingPunct="1"/>
            <a:r>
              <a:rPr lang="ru-RU" altLang="ru-RU" sz="2200" dirty="0" smtClean="0"/>
              <a:t>Несмотря на все сложности, которые учитель в состоянии решить, новые технологии открывают учителю более широкие возможности для творчества.</a:t>
            </a:r>
          </a:p>
          <a:p>
            <a:pPr algn="ctr" eaLnBrk="1" hangingPunct="1"/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458200" cy="1143000"/>
          </a:xfrm>
        </p:spPr>
        <p:txBody>
          <a:bodyPr/>
          <a:lstStyle/>
          <a:p>
            <a:pPr algn="ctr" eaLnBrk="1" hangingPunct="1"/>
            <a:r>
              <a:rPr lang="ru-RU" altLang="ru-RU" sz="2800" b="1" dirty="0" smtClean="0"/>
              <a:t>Основные способы использования интерактивных досок :</a:t>
            </a: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endParaRPr lang="ru-RU" altLang="ru-RU" sz="2800" dirty="0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642938" y="1143000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ru-RU" sz="1200" smtClean="0"/>
              <a:t>делать пометки и записи поверх выводимых на экран изображений;</a:t>
            </a:r>
          </a:p>
          <a:p>
            <a:pPr eaLnBrk="1" hangingPunct="1"/>
            <a:r>
              <a:rPr lang="ru-RU" altLang="ru-RU" sz="1200" smtClean="0"/>
              <a:t> использование групповых форм работы; </a:t>
            </a:r>
          </a:p>
          <a:p>
            <a:pPr eaLnBrk="1" hangingPunct="1"/>
            <a:r>
              <a:rPr lang="ru-RU" altLang="ru-RU" sz="1200" smtClean="0"/>
              <a:t> совместная работа над документами, таблицами или изображениями;</a:t>
            </a:r>
          </a:p>
          <a:p>
            <a:pPr eaLnBrk="1" hangingPunct="1"/>
            <a:r>
              <a:rPr lang="ru-RU" altLang="ru-RU" sz="1200" smtClean="0"/>
              <a:t>управление компьютером без использования самого компьютера (управление через интерактивную доску) </a:t>
            </a:r>
          </a:p>
          <a:p>
            <a:pPr eaLnBrk="1" hangingPunct="1"/>
            <a:r>
              <a:rPr lang="ru-RU" altLang="ru-RU" sz="1200" smtClean="0"/>
              <a:t>использование интерактивной доски как обычной, но с возможностью сохранить результат, распечатать изображение на доске на принтере и т.д.; </a:t>
            </a:r>
          </a:p>
          <a:p>
            <a:pPr eaLnBrk="1" hangingPunct="1"/>
            <a:r>
              <a:rPr lang="ru-RU" altLang="ru-RU" sz="1200" smtClean="0"/>
              <a:t>изменение текста в выводимых на экране документах, используя виртуальную клавиатуру, которая настраивается в программном обеспечении доски; </a:t>
            </a:r>
          </a:p>
          <a:p>
            <a:pPr eaLnBrk="1" hangingPunct="1"/>
            <a:r>
              <a:rPr lang="ru-RU" altLang="ru-RU" sz="1200" smtClean="0"/>
              <a:t>изменение любых документов или изображений на экране, использование любых пометок;</a:t>
            </a:r>
          </a:p>
          <a:p>
            <a:pPr eaLnBrk="1" hangingPunct="1"/>
            <a:r>
              <a:rPr lang="ru-RU" altLang="ru-RU" sz="1200" smtClean="0"/>
              <a:t>сохранение на компьютере в специальном файле всех пометок, которые учитель делает во время урока, для дальнейшей демонстрации на других уроках; </a:t>
            </a:r>
          </a:p>
          <a:p>
            <a:pPr eaLnBrk="1" hangingPunct="1"/>
            <a:r>
              <a:rPr lang="ru-RU" altLang="ru-RU" sz="1200" smtClean="0"/>
              <a:t>сохраненные во время урока записи учитель может передать любому ученику, пропустившему занятие или не успевшему сделать соответствующие записи в своей тетради;</a:t>
            </a:r>
          </a:p>
          <a:p>
            <a:pPr eaLnBrk="1" hangingPunct="1"/>
            <a:r>
              <a:rPr lang="ru-RU" altLang="ru-RU" sz="1200" smtClean="0"/>
              <a:t>демонстрация работы одного ученика всем остальным ученикам класса;</a:t>
            </a:r>
          </a:p>
          <a:p>
            <a:pPr eaLnBrk="1" hangingPunct="1"/>
            <a:r>
              <a:rPr lang="ru-RU" altLang="ru-RU" sz="1200" smtClean="0"/>
              <a:t>демонстрация  картин, видеороликов, фильмов;</a:t>
            </a:r>
          </a:p>
          <a:p>
            <a:pPr eaLnBrk="1" hangingPunct="1"/>
            <a:r>
              <a:rPr lang="ru-RU" altLang="ru-RU" sz="1200" smtClean="0"/>
              <a:t>создание рисунков на интерактивной доске без использования компьютерной мыши;</a:t>
            </a:r>
          </a:p>
          <a:p>
            <a:pPr eaLnBrk="1" hangingPunct="1"/>
            <a:r>
              <a:rPr lang="ru-RU" altLang="ru-RU" sz="1200" smtClean="0"/>
              <a:t>создание рисунков, схем и карт во время проведения урока, которые можно использовать на следующих занятиях, что экономит время на уроке.;</a:t>
            </a:r>
          </a:p>
          <a:p>
            <a:pPr eaLnBrk="1" hangingPunct="1"/>
            <a:r>
              <a:rPr lang="ru-RU" altLang="ru-RU" sz="1200" smtClean="0"/>
              <a:t>возможность делать записи электронными чернилами;</a:t>
            </a:r>
          </a:p>
          <a:p>
            <a:pPr eaLnBrk="1" hangingPunct="1"/>
            <a:r>
              <a:rPr lang="ru-RU" altLang="ru-RU" sz="1200" smtClean="0"/>
              <a:t>просматривать видеофрагменты, прослушивать аудиозаписи;</a:t>
            </a:r>
          </a:p>
          <a:p>
            <a:pPr eaLnBrk="1" hangingPunct="1"/>
            <a:r>
              <a:rPr lang="ru-RU" altLang="ru-RU" sz="1200" smtClean="0"/>
              <a:t>выделять отдельные части экрана;</a:t>
            </a:r>
          </a:p>
          <a:p>
            <a:pPr eaLnBrk="1" hangingPunct="1"/>
            <a:r>
              <a:rPr lang="ru-RU" altLang="ru-RU" sz="1200" smtClean="0"/>
              <a:t> вырезать и стирать, копировать и вставлять объекты, отменять или возвращать действия;</a:t>
            </a:r>
          </a:p>
          <a:p>
            <a:pPr eaLnBrk="1" hangingPunct="1"/>
            <a:r>
              <a:rPr lang="ru-RU" altLang="ru-RU" sz="1200" smtClean="0"/>
              <a:t>листать страницы вперед и назад;</a:t>
            </a:r>
          </a:p>
          <a:p>
            <a:pPr eaLnBrk="1" hangingPunct="1"/>
            <a:r>
              <a:rPr lang="ru-RU" altLang="ru-RU" sz="1200" smtClean="0"/>
              <a:t>поворачивать и перемещать объекты.</a:t>
            </a:r>
          </a:p>
          <a:p>
            <a:pPr eaLnBrk="1" hangingPunct="1"/>
            <a:endParaRPr lang="ru-RU" altLang="ru-RU" sz="1200" smtClean="0"/>
          </a:p>
          <a:p>
            <a:pPr eaLnBrk="1" hangingPunct="1"/>
            <a:endParaRPr lang="ru-RU" altLang="ru-RU" sz="1200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/>
              <a:t>Мое тело. Как оно устроено?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286250" y="1571625"/>
            <a:ext cx="4857750" cy="4114800"/>
          </a:xfrm>
        </p:spPr>
        <p:txBody>
          <a:bodyPr/>
          <a:lstStyle/>
          <a:p>
            <a:pPr eaLnBrk="1" hangingPunct="1"/>
            <a:r>
              <a:rPr lang="ru-RU" altLang="ru-RU" smtClean="0"/>
              <a:t>"</a:t>
            </a:r>
            <a:r>
              <a:rPr lang="ru-RU" altLang="ru-RU" sz="2400" smtClean="0"/>
              <a:t>Мое тело. Как оно устроено?"- самая известная и популярная в мире программа по изучению тела человека для детей. Теперь любопытные "почемучки" найдут ответы на все вопросы о том, как устроено тело, как оно работает и что надо делать, чтобы всегда быть здоровым и сильным.</a:t>
            </a:r>
            <a:r>
              <a:rPr lang="ru-RU" altLang="ru-RU" sz="1800" smtClean="0"/>
              <a:t/>
            </a:r>
            <a:br>
              <a:rPr lang="ru-RU" altLang="ru-RU" sz="1800" smtClean="0"/>
            </a:br>
            <a:endParaRPr lang="ru-RU" altLang="ru-RU" smtClean="0"/>
          </a:p>
        </p:txBody>
      </p:sp>
      <p:pic>
        <p:nvPicPr>
          <p:cNvPr id="27652" name="Picture 2" descr="Мое тело. Как оно устроено?: Интерактивная энциклопедия (CDpc)"/>
          <p:cNvPicPr>
            <a:picLocks noChangeAspect="1" noChangeArrowheads="1"/>
          </p:cNvPicPr>
          <p:nvPr/>
        </p:nvPicPr>
        <p:blipFill>
          <a:blip r:embed="rId2" cstate="print"/>
          <a:srcRect l="-3409" t="19853" r="-5682" b="22794"/>
          <a:stretch>
            <a:fillRect/>
          </a:stretch>
        </p:blipFill>
        <p:spPr bwMode="auto">
          <a:xfrm>
            <a:off x="-107950" y="1700213"/>
            <a:ext cx="49244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smtClean="0"/>
              <a:t>Использование ресурсов Интернет</a:t>
            </a:r>
            <a:endParaRPr lang="ru-RU" altLang="ru-RU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2000" smtClean="0"/>
              <a:t>Расширяет виды учебной деятельности учащихся (поиск и обработка информации по предмету из Интернета);</a:t>
            </a:r>
          </a:p>
          <a:p>
            <a:pPr eaLnBrk="1" hangingPunct="1"/>
            <a:r>
              <a:rPr lang="ru-RU" altLang="ru-RU" sz="2000" smtClean="0"/>
              <a:t>Предоставляет возможности для профессионального творческого общения и оперативного обмена информацией;</a:t>
            </a:r>
          </a:p>
          <a:p>
            <a:pPr eaLnBrk="1" hangingPunct="1"/>
            <a:r>
              <a:rPr lang="ru-RU" altLang="ru-RU" sz="2000" smtClean="0"/>
              <a:t>Дает возможности для профессионального роста;</a:t>
            </a:r>
          </a:p>
          <a:p>
            <a:pPr eaLnBrk="1" hangingPunct="1"/>
            <a:r>
              <a:rPr lang="ru-RU" altLang="ru-RU" sz="2000" smtClean="0"/>
              <a:t>Открывает творческие возможности для учителя по подбору и использованию дидактического материала;</a:t>
            </a:r>
          </a:p>
          <a:p>
            <a:pPr eaLnBrk="1" hangingPunct="1"/>
            <a:r>
              <a:rPr lang="ru-RU" altLang="ru-RU" sz="2000" smtClean="0"/>
              <a:t>Позволяет использовать на уроке современные технические средства, увлекательные для учащихся.</a:t>
            </a:r>
          </a:p>
          <a:p>
            <a:pPr eaLnBrk="1" hangingPunct="1"/>
            <a:r>
              <a:rPr lang="ru-RU" altLang="ru-RU" sz="2000" smtClean="0"/>
              <a:t>Далее приведу примеры использования Интернет-ресурсов для подготовки к урокам.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52450" y="1484313"/>
            <a:ext cx="8578850" cy="1143000"/>
          </a:xfrm>
        </p:spPr>
        <p:txBody>
          <a:bodyPr/>
          <a:lstStyle/>
          <a:p>
            <a:pPr eaLnBrk="1" hangingPunct="1"/>
            <a:r>
              <a:rPr lang="ru-RU" altLang="ru-RU" sz="2800" dirty="0" smtClean="0">
                <a:solidFill>
                  <a:srgbClr val="002060"/>
                </a:solidFill>
              </a:rPr>
              <a:t>Грамотное использование возможностей современных информационных технологий  соответствует триединой дидактической цели урока:</a:t>
            </a:r>
            <a:br>
              <a:rPr lang="ru-RU" altLang="ru-RU" sz="2800" dirty="0" smtClean="0">
                <a:solidFill>
                  <a:srgbClr val="002060"/>
                </a:solidFill>
              </a:rPr>
            </a:b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684213" y="2565400"/>
            <a:ext cx="7775575" cy="4103688"/>
          </a:xfrm>
        </p:spPr>
        <p:txBody>
          <a:bodyPr/>
          <a:lstStyle/>
          <a:p>
            <a:pPr lvl="1" eaLnBrk="1" hangingPunct="1"/>
            <a:r>
              <a:rPr lang="ru-RU" altLang="ru-RU" sz="2000" b="1" smtClean="0"/>
              <a:t>Образовательный аспект </a:t>
            </a:r>
            <a:r>
              <a:rPr lang="ru-RU" altLang="ru-RU" sz="2000" smtClean="0"/>
              <a:t>– восприятие учащимися учебного материала, осмысление связей и отношений между объектами изучения;</a:t>
            </a:r>
          </a:p>
          <a:p>
            <a:pPr lvl="1" eaLnBrk="1" hangingPunct="1"/>
            <a:r>
              <a:rPr lang="ru-RU" altLang="ru-RU" sz="2000" b="1" smtClean="0"/>
              <a:t>Развивающий аспект </a:t>
            </a:r>
            <a:r>
              <a:rPr lang="ru-RU" altLang="ru-RU" sz="2000" smtClean="0"/>
              <a:t>– развитие у учащихся познавательного интереса, умения обобщать, анализировать, сравнивать, активизация их творческой деятельности;</a:t>
            </a:r>
          </a:p>
          <a:p>
            <a:pPr lvl="1" eaLnBrk="1" hangingPunct="1"/>
            <a:r>
              <a:rPr lang="ru-RU" altLang="ru-RU" sz="2000" b="1" smtClean="0"/>
              <a:t>Воспитательный аспект </a:t>
            </a:r>
            <a:r>
              <a:rPr lang="ru-RU" altLang="ru-RU" sz="2000" smtClean="0"/>
              <a:t>– формирование научного мировоззрения, умения четко организовывать самостоятельную и групповую работу, воспитание чувство товарищества, способности к взаимопомомощи</a:t>
            </a:r>
            <a:r>
              <a:rPr lang="ru-RU" altLang="ru-RU" sz="1600" smtClean="0"/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кругленный прямоугольник 4"/>
          <p:cNvSpPr>
            <a:spLocks noChangeArrowheads="1"/>
          </p:cNvSpPr>
          <p:nvPr/>
        </p:nvSpPr>
        <p:spPr bwMode="auto">
          <a:xfrm>
            <a:off x="7286625" y="3929063"/>
            <a:ext cx="714375" cy="571500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8458200" cy="1143000"/>
          </a:xfrm>
        </p:spPr>
        <p:txBody>
          <a:bodyPr/>
          <a:lstStyle/>
          <a:p>
            <a:pPr algn="ctr" eaLnBrk="1" hangingPunct="1"/>
            <a:r>
              <a:rPr lang="ru-RU" altLang="ru-RU" sz="4000" b="1" smtClean="0"/>
              <a:t>РЕЗУЛЬТАТИВНОСТЬ ОПЫТА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20485" name="Содержимое 2"/>
          <p:cNvSpPr>
            <a:spLocks noGrp="1"/>
          </p:cNvSpPr>
          <p:nvPr>
            <p:ph idx="1"/>
          </p:nvPr>
        </p:nvSpPr>
        <p:spPr>
          <a:xfrm>
            <a:off x="206375" y="1268413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Рост положительной мотивации на уроках с применением ИКТ;</a:t>
            </a:r>
          </a:p>
          <a:p>
            <a:pPr eaLnBrk="1" hangingPunct="1">
              <a:defRPr/>
            </a:pPr>
            <a:r>
              <a:rPr lang="ru-RU" sz="2400" dirty="0" smtClean="0"/>
              <a:t>Повышение уровня использования наглядности на уроке;</a:t>
            </a:r>
          </a:p>
          <a:p>
            <a:pPr eaLnBrk="1" hangingPunct="1">
              <a:defRPr/>
            </a:pPr>
            <a:r>
              <a:rPr lang="ru-RU" sz="2400" dirty="0" smtClean="0"/>
              <a:t>Повышение производительности учебно-воспитательного процесса;</a:t>
            </a:r>
          </a:p>
          <a:p>
            <a:pPr eaLnBrk="1" hangingPunct="1">
              <a:defRPr/>
            </a:pPr>
            <a:r>
              <a:rPr lang="ru-RU" sz="2400" dirty="0" smtClean="0"/>
              <a:t> Качественное изменение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взаимоотношений между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участниками  учебно-воспитательного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sz="2400" dirty="0" smtClean="0"/>
              <a:t>процесса;</a:t>
            </a:r>
          </a:p>
          <a:p>
            <a:pPr eaLnBrk="1" hangingPunct="1">
              <a:defRPr/>
            </a:pPr>
            <a:r>
              <a:rPr lang="ru-RU" sz="2400" dirty="0" smtClean="0"/>
              <a:t>Рост качества знаний.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1749" name="Picture 2" descr="http://image.shutterstock.com/display_pic_with_logo/11982/11982,1248765055,2/stock-vector-boy-with-computer-343573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83"/>
          <a:stretch>
            <a:fillRect/>
          </a:stretch>
        </p:blipFill>
        <p:spPr bwMode="auto">
          <a:xfrm>
            <a:off x="5238750" y="2667000"/>
            <a:ext cx="3905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57753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Уроки с использованием ИКТ стали привычными для учащихся моих классов, а для меня -нормой работы. </a:t>
            </a:r>
          </a:p>
          <a:p>
            <a:pPr eaLnBrk="1" hangingPunct="1">
              <a:defRPr/>
            </a:pPr>
            <a:r>
              <a:rPr lang="ru-RU" dirty="0" smtClean="0"/>
              <a:t>Очевидно, что ИКТ – мощный педагогический инструмент в руках учителя, им надо владеть и широко использовать на своих предметных уроках.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Учитель  всегда  должен помнить,  что  ИКТ – это 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не  цель,  а  лишь средство обучения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.  Она  должна  применяться  только  там,  где  она  действительно  необходима!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2595559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997200"/>
            <a:ext cx="5972175" cy="2497138"/>
          </a:xfrm>
        </p:spPr>
        <p:txBody>
          <a:bodyPr/>
          <a:lstStyle/>
          <a:p>
            <a:pPr marR="0" eaLnBrk="1" hangingPunct="1"/>
            <a:r>
              <a:rPr lang="ru-RU" altLang="ru-RU" sz="2800" smtClean="0"/>
              <a:t>"Скажи мне, и я забуду. </a:t>
            </a:r>
            <a:br>
              <a:rPr lang="ru-RU" altLang="ru-RU" sz="2800" smtClean="0"/>
            </a:br>
            <a:r>
              <a:rPr lang="ru-RU" altLang="ru-RU" sz="2800" smtClean="0"/>
              <a:t>Покажи мне, - я смогу запомнить. </a:t>
            </a:r>
            <a:br>
              <a:rPr lang="ru-RU" altLang="ru-RU" sz="2800" smtClean="0"/>
            </a:br>
            <a:r>
              <a:rPr lang="ru-RU" altLang="ru-RU" sz="2800" smtClean="0"/>
              <a:t>Позволь мне это сделать самому,</a:t>
            </a:r>
            <a:br>
              <a:rPr lang="ru-RU" altLang="ru-RU" sz="2800" smtClean="0"/>
            </a:br>
            <a:r>
              <a:rPr lang="ru-RU" altLang="ru-RU" sz="2800" smtClean="0"/>
              <a:t>и это станет моим навсегда". </a:t>
            </a:r>
            <a:br>
              <a:rPr lang="ru-RU" altLang="ru-RU" sz="2800" smtClean="0"/>
            </a:br>
            <a:r>
              <a:rPr lang="ru-RU" altLang="ru-RU" sz="2800" i="1" smtClean="0"/>
              <a:t>Древняя мудрость</a:t>
            </a:r>
            <a:r>
              <a:rPr lang="ru-RU" altLang="ru-RU" sz="2800" smtClean="0"/>
              <a:t> </a:t>
            </a:r>
          </a:p>
        </p:txBody>
      </p:sp>
      <p:pic>
        <p:nvPicPr>
          <p:cNvPr id="6148" name="Picture 5" descr="MCj04282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786188"/>
            <a:ext cx="1962150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229600" cy="438943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Но всякое лекарство может стать ядом, если принять в неразумных дозах. Нужно помнить, что компьютер - это не волшебная палочка, которая за один час занятий сделает ребенка сразу умным и развитым. </a:t>
            </a:r>
          </a:p>
          <a:p>
            <a:pPr eaLnBrk="1" hangingPunct="1">
              <a:defRPr/>
            </a:pPr>
            <a:r>
              <a:rPr lang="ru-RU" sz="2400" dirty="0" smtClean="0"/>
              <a:t>Существуют </a:t>
            </a:r>
            <a:r>
              <a:rPr lang="ru-RU" sz="2400" dirty="0"/>
              <a:t>определенные ограничения по времени. Чрезмерное общение с компьютером может не только привести к ухудшению зрения ребенка, но и отрицательно сказаться на его психическом здоровье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И </a:t>
            </a:r>
            <a:r>
              <a:rPr lang="ru-RU" sz="2400" dirty="0"/>
              <a:t>все же компьютер - это наше будущее. Он помогает интеллектуальному росту ребенка, ускоряет процесс мышления. С другой стороны - нельзя уповать только на компьютер и не превращать его в единственный источник знаний об окружающем мире, заменяющий книги, игрушки, а главное - живое общение.</a:t>
            </a:r>
          </a:p>
          <a:p>
            <a:pPr eaLnBrk="1" hangingPunct="1">
              <a:defRPr/>
            </a:pPr>
            <a:endParaRPr lang="ru-RU" dirty="0" smtClean="0"/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692150"/>
            <a:ext cx="8229600" cy="4962525"/>
          </a:xfrm>
        </p:spPr>
        <p:txBody>
          <a:bodyPr/>
          <a:lstStyle/>
          <a:p>
            <a:pPr eaLnBrk="1" hangingPunct="1"/>
            <a:r>
              <a:rPr lang="ru-RU" altLang="ru-RU" smtClean="0"/>
              <a:t>На мой взгляд, использование ИКТ в учебном процессе — это требование времени, что позволяет вовлечь детей в активную работу и вызвать у них стремление к получению знаний.</a:t>
            </a:r>
          </a:p>
        </p:txBody>
      </p:sp>
      <p:pic>
        <p:nvPicPr>
          <p:cNvPr id="4" name="Рисунок 3" descr="IMG_20191014_1339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92896"/>
            <a:ext cx="4475989" cy="3356992"/>
          </a:xfrm>
          <a:prstGeom prst="rect">
            <a:avLst/>
          </a:prstGeom>
        </p:spPr>
      </p:pic>
      <p:pic>
        <p:nvPicPr>
          <p:cNvPr id="5" name="Рисунок 4" descr="IMG_20200205_1125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6043" y="3501008"/>
            <a:ext cx="4187957" cy="314096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772400" cy="1143000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Полезные сайты</a:t>
            </a:r>
          </a:p>
        </p:txBody>
      </p:sp>
      <p:pic>
        <p:nvPicPr>
          <p:cNvPr id="35843" name="Picture 2" descr="Бесплатный школьный портал ПроШколу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57313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Каталог сайтов 'Российское образование в сети'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928813"/>
            <a:ext cx="15890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6" descr="Методсове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2571750"/>
            <a:ext cx="14192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8" descr="Сай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3286125"/>
            <a:ext cx="114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0" descr="Учительский портал 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4143375"/>
            <a:ext cx="190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12" descr="http://www.uroki.net/banners/Soft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" y="5357813"/>
            <a:ext cx="18256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0" name="Прямоугольник 10"/>
          <p:cNvSpPr>
            <a:spLocks noChangeArrowheads="1"/>
          </p:cNvSpPr>
          <p:nvPr/>
        </p:nvSpPr>
        <p:spPr bwMode="auto">
          <a:xfrm>
            <a:off x="2357438" y="3429000"/>
            <a:ext cx="1884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/>
              <a:t>http://pedsovet.su/</a:t>
            </a:r>
            <a:endParaRPr lang="ru-RU" altLang="ru-RU"/>
          </a:p>
        </p:txBody>
      </p:sp>
      <p:sp>
        <p:nvSpPr>
          <p:cNvPr id="35851" name="Прямоугольник 11"/>
          <p:cNvSpPr>
            <a:spLocks noChangeArrowheads="1"/>
          </p:cNvSpPr>
          <p:nvPr/>
        </p:nvSpPr>
        <p:spPr bwMode="auto">
          <a:xfrm>
            <a:off x="2428875" y="1357313"/>
            <a:ext cx="2516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/>
              <a:t>http://www.proshkolu.ru</a:t>
            </a:r>
            <a:r>
              <a:rPr lang="en-US" altLang="ru-RU">
                <a:hlinkClick r:id="rId8"/>
              </a:rPr>
              <a:t>/</a:t>
            </a:r>
            <a:endParaRPr lang="ru-RU" altLang="ru-RU"/>
          </a:p>
        </p:txBody>
      </p:sp>
      <p:sp>
        <p:nvSpPr>
          <p:cNvPr id="35852" name="Прямоугольник 12"/>
          <p:cNvSpPr>
            <a:spLocks noChangeArrowheads="1"/>
          </p:cNvSpPr>
          <p:nvPr/>
        </p:nvSpPr>
        <p:spPr bwMode="auto">
          <a:xfrm>
            <a:off x="2500313" y="2000250"/>
            <a:ext cx="209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/>
              <a:t>http://educat.msk.ru/</a:t>
            </a:r>
            <a:endParaRPr lang="ru-RU" altLang="ru-RU"/>
          </a:p>
        </p:txBody>
      </p:sp>
      <p:sp>
        <p:nvSpPr>
          <p:cNvPr id="35853" name="Прямоугольник 13"/>
          <p:cNvSpPr>
            <a:spLocks noChangeArrowheads="1"/>
          </p:cNvSpPr>
          <p:nvPr/>
        </p:nvSpPr>
        <p:spPr bwMode="auto">
          <a:xfrm>
            <a:off x="2500313" y="2571750"/>
            <a:ext cx="212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/>
              <a:t>http://metodsovet.su/</a:t>
            </a:r>
            <a:endParaRPr lang="ru-RU" altLang="ru-RU"/>
          </a:p>
        </p:txBody>
      </p:sp>
      <p:sp>
        <p:nvSpPr>
          <p:cNvPr id="35854" name="Прямоугольник 14"/>
          <p:cNvSpPr>
            <a:spLocks noChangeArrowheads="1"/>
          </p:cNvSpPr>
          <p:nvPr/>
        </p:nvSpPr>
        <p:spPr bwMode="auto">
          <a:xfrm>
            <a:off x="2428875" y="4572000"/>
            <a:ext cx="2465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/>
              <a:t>http://www.uchportal.ru/</a:t>
            </a:r>
            <a:endParaRPr lang="ru-RU" altLang="ru-RU"/>
          </a:p>
        </p:txBody>
      </p:sp>
      <p:sp>
        <p:nvSpPr>
          <p:cNvPr id="35855" name="Прямоугольник 15"/>
          <p:cNvSpPr>
            <a:spLocks noChangeArrowheads="1"/>
          </p:cNvSpPr>
          <p:nvPr/>
        </p:nvSpPr>
        <p:spPr bwMode="auto">
          <a:xfrm>
            <a:off x="2714625" y="5572125"/>
            <a:ext cx="2170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http://www.uroki.net</a:t>
            </a:r>
            <a:r>
              <a:rPr lang="en-US" altLang="ru-RU">
                <a:solidFill>
                  <a:srgbClr val="FFFF00"/>
                </a:solidFill>
                <a:hlinkClick r:id="rId9"/>
              </a:rPr>
              <a:t>/</a:t>
            </a:r>
            <a:endParaRPr lang="ru-RU" altLang="ru-RU">
              <a:solidFill>
                <a:srgbClr val="FFFF00"/>
              </a:solidFill>
            </a:endParaRPr>
          </a:p>
        </p:txBody>
      </p:sp>
      <p:sp>
        <p:nvSpPr>
          <p:cNvPr id="35856" name="Овал 17"/>
          <p:cNvSpPr>
            <a:spLocks noChangeArrowheads="1"/>
          </p:cNvSpPr>
          <p:nvPr/>
        </p:nvSpPr>
        <p:spPr bwMode="auto">
          <a:xfrm>
            <a:off x="5072063" y="2500313"/>
            <a:ext cx="285750" cy="2857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5857" name="Овал 18"/>
          <p:cNvSpPr>
            <a:spLocks noChangeArrowheads="1"/>
          </p:cNvSpPr>
          <p:nvPr/>
        </p:nvSpPr>
        <p:spPr bwMode="auto">
          <a:xfrm>
            <a:off x="5572125" y="2357438"/>
            <a:ext cx="357188" cy="2857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5858" name="Овал 19"/>
          <p:cNvSpPr>
            <a:spLocks noChangeArrowheads="1"/>
          </p:cNvSpPr>
          <p:nvPr/>
        </p:nvSpPr>
        <p:spPr bwMode="auto">
          <a:xfrm>
            <a:off x="7215188" y="2214563"/>
            <a:ext cx="285750" cy="2857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35859" name="Овал 20"/>
          <p:cNvSpPr>
            <a:spLocks noChangeArrowheads="1"/>
          </p:cNvSpPr>
          <p:nvPr/>
        </p:nvSpPr>
        <p:spPr bwMode="auto">
          <a:xfrm>
            <a:off x="7000875" y="2214563"/>
            <a:ext cx="285750" cy="285750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35860" name="Picture 14" descr="http://images.clipartof.com/small/6236-Female-Teacher-Sitting-At-A-Computer-Surrounded-By-School-Kids-In-A-Classroom-Clipart-Picture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" b="7623"/>
          <a:stretch>
            <a:fillRect/>
          </a:stretch>
        </p:blipFill>
        <p:spPr bwMode="auto">
          <a:xfrm>
            <a:off x="4643438" y="1857375"/>
            <a:ext cx="4286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684213" y="3429000"/>
            <a:ext cx="8062912" cy="3729038"/>
          </a:xfrm>
        </p:spPr>
        <p:txBody>
          <a:bodyPr/>
          <a:lstStyle/>
          <a:p>
            <a:pPr eaLnBrk="1" hangingPunct="1"/>
            <a:r>
              <a:rPr lang="ru-RU" altLang="ru-RU" sz="2400" smtClean="0">
                <a:latin typeface="Times New Roman" pitchFamily="18" charset="0"/>
              </a:rPr>
              <a:t>XXI век — век высоких компьютерных технологий. Современный ребёнок живёт в мире электронной культуры. Меняется и роль учителя в информационной культуре — он должен стать координатором информационного потока. Следовательно, учителю необходимо владеть современными методиками и новыми образовательными технологиями, чтобы общаться на одном языке с ребёнком.</a:t>
            </a:r>
          </a:p>
        </p:txBody>
      </p:sp>
      <p:pic>
        <p:nvPicPr>
          <p:cNvPr id="5" name="Рисунок 4" descr="IMG-20200130-WA0013.jpg"/>
          <p:cNvPicPr>
            <a:picLocks noChangeAspect="1"/>
          </p:cNvPicPr>
          <p:nvPr/>
        </p:nvPicPr>
        <p:blipFill>
          <a:blip r:embed="rId2" cstate="print"/>
          <a:srcRect l="19201" t="29000" b="29000"/>
          <a:stretch>
            <a:fillRect/>
          </a:stretch>
        </p:blipFill>
        <p:spPr>
          <a:xfrm>
            <a:off x="1043608" y="260648"/>
            <a:ext cx="4155926" cy="288032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50"/>
            <a:ext cx="8229600" cy="928688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Использование   информационно-коммуникативные технологий</a:t>
            </a:r>
            <a:r>
              <a:rPr lang="en-US" altLang="ru-RU" sz="2800" dirty="0" smtClean="0"/>
              <a:t> </a:t>
            </a:r>
            <a:r>
              <a:rPr lang="ru-RU" altLang="ru-RU" sz="2800" dirty="0" smtClean="0"/>
              <a:t>на  уроках  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229600" cy="5038725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  - усиливают положительную мотивацию обучения, активизируют познавательную деятельность учащихся.</a:t>
            </a:r>
          </a:p>
          <a:p>
            <a:pPr eaLnBrk="1" hangingPunct="1"/>
            <a:r>
              <a:rPr lang="ru-RU" altLang="ru-RU" sz="2400" dirty="0" smtClean="0"/>
              <a:t> - позволяют проводить уроки на высоком эстетическом и эмоциональном уровне; обеспечивают наглядность </a:t>
            </a:r>
          </a:p>
          <a:p>
            <a:pPr eaLnBrk="1" hangingPunct="1"/>
            <a:r>
              <a:rPr lang="ru-RU" altLang="ru-RU" sz="2400" dirty="0" smtClean="0"/>
              <a:t> - повышают объем выполняемой работы на уроке в 1,5-2 раза; обеспечивают  </a:t>
            </a:r>
            <a:r>
              <a:rPr lang="ru-RU" altLang="ru-RU" sz="2400" dirty="0" err="1" smtClean="0"/>
              <a:t>дифференциациию</a:t>
            </a:r>
            <a:r>
              <a:rPr lang="ru-RU" altLang="ru-RU" sz="2400" dirty="0" smtClean="0"/>
              <a:t> обучения(почти</a:t>
            </a:r>
            <a:r>
              <a:rPr lang="en-US" altLang="ru-RU" sz="2400" dirty="0" smtClean="0"/>
              <a:t> </a:t>
            </a:r>
            <a:r>
              <a:rPr lang="ru-RU" altLang="ru-RU" sz="2400" dirty="0" smtClean="0"/>
              <a:t>индивидуализация).</a:t>
            </a:r>
          </a:p>
          <a:p>
            <a:pPr eaLnBrk="1" hangingPunct="1"/>
            <a:r>
              <a:rPr lang="ru-RU" altLang="ru-RU" sz="2400" dirty="0" smtClean="0"/>
              <a:t> - расширяют  возможность самостоятельной деятельности; </a:t>
            </a:r>
            <a:r>
              <a:rPr lang="en-US" altLang="ru-RU" sz="2400" dirty="0" smtClean="0"/>
              <a:t>  </a:t>
            </a:r>
            <a:endParaRPr lang="ru-RU" altLang="ru-RU" sz="2400" dirty="0" smtClean="0"/>
          </a:p>
          <a:p>
            <a:pPr eaLnBrk="1" hangingPunct="1"/>
            <a:r>
              <a:rPr lang="ru-RU" altLang="ru-RU" sz="2400" dirty="0" smtClean="0"/>
              <a:t> - обеспечивают доступ к различным справочным системам, электронным библиотекам, другим информационным ресурсам.</a:t>
            </a:r>
          </a:p>
          <a:p>
            <a:pPr eaLnBrk="1" hangingPunct="1"/>
            <a:endParaRPr lang="ru-RU" alt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673100" y="3717032"/>
            <a:ext cx="8229600" cy="3521968"/>
          </a:xfrm>
        </p:spPr>
        <p:txBody>
          <a:bodyPr/>
          <a:lstStyle/>
          <a:p>
            <a:pPr eaLnBrk="1" hangingPunct="1"/>
            <a:r>
              <a:rPr lang="ru-RU" altLang="ru-RU" sz="2400" dirty="0" smtClean="0"/>
              <a:t>Владение информационными технологиями ставится в современном мире в один ряд с такими качествами, как умение читать и писать. </a:t>
            </a:r>
          </a:p>
          <a:p>
            <a:pPr eaLnBrk="1" hangingPunct="1"/>
            <a:r>
              <a:rPr lang="ru-RU" altLang="ru-RU" sz="2400" dirty="0" smtClean="0">
                <a:latin typeface="Times New Roman" pitchFamily="18" charset="0"/>
              </a:rPr>
              <a:t>Уроки с использованием компьютерных технологий позволяют сделать их более интересными, продуманными, мобильными. </a:t>
            </a:r>
          </a:p>
        </p:txBody>
      </p:sp>
      <p:pic>
        <p:nvPicPr>
          <p:cNvPr id="5" name="Рисунок 4" descr="IMG_20191014_134008.jpg"/>
          <p:cNvPicPr>
            <a:picLocks noChangeAspect="1"/>
          </p:cNvPicPr>
          <p:nvPr/>
        </p:nvPicPr>
        <p:blipFill>
          <a:blip r:embed="rId2" cstate="print"/>
          <a:srcRect l="1934" t="8150"/>
          <a:stretch>
            <a:fillRect/>
          </a:stretch>
        </p:blipFill>
        <p:spPr>
          <a:xfrm>
            <a:off x="827584" y="188640"/>
            <a:ext cx="2880320" cy="359698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  ИКТ  можно  использовать  как: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7772400" cy="4876800"/>
          </a:xfrm>
        </p:spPr>
        <p:txBody>
          <a:bodyPr/>
          <a:lstStyle/>
          <a:p>
            <a:pPr eaLnBrk="1" hangingPunct="1">
              <a:buClr>
                <a:schemeClr val="bg2"/>
              </a:buClr>
              <a:buFont typeface="Wingdings" pitchFamily="2" charset="2"/>
              <a:buChar char="§"/>
            </a:pPr>
            <a:r>
              <a:rPr lang="ru-RU" altLang="ru-RU" smtClean="0"/>
              <a:t> </a:t>
            </a:r>
            <a:endParaRPr lang="ru-RU" altLang="ru-RU" sz="4400" smtClean="0"/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684213" y="4005263"/>
            <a:ext cx="806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Clr>
                <a:schemeClr val="bg2"/>
              </a:buClr>
              <a:buFont typeface="Wingdings" pitchFamily="2" charset="2"/>
              <a:buChar char="§"/>
            </a:pPr>
            <a:r>
              <a:rPr kumimoji="0" lang="ru-RU" altLang="ru-RU" sz="4000" b="1"/>
              <a:t> .</a:t>
            </a:r>
          </a:p>
        </p:txBody>
      </p:sp>
      <p:sp>
        <p:nvSpPr>
          <p:cNvPr id="118792" name="Rectangle 8"/>
          <p:cNvSpPr>
            <a:spLocks noChangeArrowheads="1"/>
          </p:cNvSpPr>
          <p:nvPr/>
        </p:nvSpPr>
        <p:spPr bwMode="auto">
          <a:xfrm>
            <a:off x="539750" y="1643063"/>
            <a:ext cx="75612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0" lang="ru-RU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428625" y="1143000"/>
            <a:ext cx="8001000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/>
              <a:t>-индивидуальное  средство  обучения</a:t>
            </a:r>
          </a:p>
          <a:p>
            <a:pPr eaLnBrk="1" hangingPunct="1"/>
            <a:endParaRPr lang="ru-RU" altLang="ru-RU" sz="3200"/>
          </a:p>
          <a:p>
            <a:pPr eaLnBrk="1" hangingPunct="1"/>
            <a:r>
              <a:rPr lang="ru-RU" altLang="ru-RU" sz="3200"/>
              <a:t>-средство  организации  контроля  усвоения  учебного  материала</a:t>
            </a:r>
          </a:p>
          <a:p>
            <a:pPr eaLnBrk="1" hangingPunct="1"/>
            <a:endParaRPr lang="ru-RU" altLang="ru-RU" sz="3200"/>
          </a:p>
          <a:p>
            <a:pPr eaLnBrk="1" hangingPunct="1"/>
            <a:r>
              <a:rPr lang="ru-RU" altLang="ru-RU" sz="3200"/>
              <a:t>-интерактивную  доску  на  каждом  этапе  урока: при  объяснении  нового  материала,  закреплении   и  повторении</a:t>
            </a:r>
          </a:p>
          <a:p>
            <a:pPr eaLnBrk="1" hangingPunct="1"/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/>
          <a:lstStyle/>
          <a:p>
            <a:pPr eaLnBrk="1" hangingPunct="1"/>
            <a:r>
              <a:rPr lang="ru-RU" altLang="ru-RU" sz="5400" smtClean="0"/>
              <a:t>Электронные ресурсы</a:t>
            </a:r>
            <a:endParaRPr lang="ru-RU" alt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110162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  </a:t>
            </a:r>
            <a:r>
              <a:rPr lang="ru-RU" altLang="ru-RU" sz="3200" dirty="0" smtClean="0"/>
              <a:t>Презентации   </a:t>
            </a:r>
            <a:r>
              <a:rPr lang="en-US" altLang="ru-RU" sz="3200" dirty="0" smtClean="0"/>
              <a:t>Microsoft  Power Point</a:t>
            </a:r>
            <a:endParaRPr lang="ru-RU" altLang="ru-RU" sz="3600" dirty="0" smtClean="0"/>
          </a:p>
          <a:p>
            <a:pPr eaLnBrk="1" hangingPunct="1"/>
            <a:endParaRPr lang="ru-RU" altLang="ru-RU" sz="3600" dirty="0" smtClean="0"/>
          </a:p>
          <a:p>
            <a:pPr eaLnBrk="1" hangingPunct="1"/>
            <a:endParaRPr lang="ru-RU" altLang="ru-RU" sz="3600" dirty="0" smtClean="0"/>
          </a:p>
          <a:p>
            <a:pPr eaLnBrk="1" hangingPunct="1"/>
            <a:endParaRPr lang="ru-RU" altLang="ru-RU" sz="3600" dirty="0" smtClean="0"/>
          </a:p>
          <a:p>
            <a:pPr eaLnBrk="1" hangingPunct="1"/>
            <a:endParaRPr lang="ru-RU" altLang="ru-RU" sz="3600" dirty="0" smtClean="0"/>
          </a:p>
          <a:p>
            <a:pPr eaLnBrk="1" hangingPunct="1"/>
            <a:endParaRPr lang="ru-RU" altLang="ru-RU" sz="3600" dirty="0" smtClean="0"/>
          </a:p>
          <a:p>
            <a:pPr eaLnBrk="1" hangingPunct="1"/>
            <a:r>
              <a:rPr lang="ru-RU" altLang="ru-RU" sz="3200" dirty="0" smtClean="0"/>
              <a:t>Интернет  ресурсы(библиотека МЭШ)</a:t>
            </a:r>
          </a:p>
          <a:p>
            <a:pPr eaLnBrk="1" hangingPunct="1"/>
            <a:endParaRPr lang="ru-RU" altLang="ru-RU" sz="3600" dirty="0" smtClean="0"/>
          </a:p>
        </p:txBody>
      </p:sp>
      <p:pic>
        <p:nvPicPr>
          <p:cNvPr id="13316" name="Рисунок 3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4511402" cy="309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2492375"/>
            <a:ext cx="5286375" cy="522288"/>
          </a:xfrm>
        </p:spPr>
        <p:txBody>
          <a:bodyPr/>
          <a:lstStyle/>
          <a:p>
            <a:pPr marL="342900" indent="-342900" algn="ctr" eaLnBrk="1" hangingPunct="1"/>
            <a:r>
              <a:rPr lang="ru-RU" altLang="ru-RU" b="1" smtClean="0"/>
              <a:t>Презентации позволяют учителю</a:t>
            </a:r>
            <a:endParaRPr lang="ru-RU" alt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0638" y="3284538"/>
            <a:ext cx="5214937" cy="4114800"/>
          </a:xfrm>
        </p:spPr>
        <p:txBody>
          <a:bodyPr/>
          <a:lstStyle/>
          <a:p>
            <a:pPr eaLnBrk="1" hangingPunct="1"/>
            <a:r>
              <a:rPr lang="ru-RU" altLang="ru-RU" smtClean="0"/>
              <a:t>наглядно представлять материал;</a:t>
            </a:r>
          </a:p>
          <a:p>
            <a:pPr eaLnBrk="1" hangingPunct="1"/>
            <a:r>
              <a:rPr lang="ru-RU" altLang="ru-RU" smtClean="0"/>
              <a:t>интенсифицировать процесс объяснения нового материала; </a:t>
            </a:r>
          </a:p>
          <a:p>
            <a:pPr eaLnBrk="1" hangingPunct="1"/>
            <a:r>
              <a:rPr lang="ru-RU" altLang="ru-RU" smtClean="0"/>
              <a:t>регулировать объем и скорость выводимой информации посредством анимации; 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кругленный прямоугольник 3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4859338" y="4508500"/>
            <a:ext cx="3889375" cy="16557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50000"/>
                </a:schemeClr>
              </a:gs>
              <a:gs pos="100000">
                <a:srgbClr val="FFFFCC">
                  <a:alpha val="50000"/>
                </a:srgbClr>
              </a:gs>
            </a:gsLst>
            <a:lin ang="5400000" scaled="1"/>
          </a:gradFill>
          <a:ln w="38100" cmpd="dbl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buFontTx/>
              <a:buAutoNum type="arabicParenR"/>
            </a:pPr>
            <a:r>
              <a:rPr lang="ru-RU" altLang="ru-RU" sz="2800" dirty="0">
                <a:solidFill>
                  <a:schemeClr val="tx2"/>
                </a:solidFill>
                <a:latin typeface="Arial" pitchFamily="34" charset="0"/>
              </a:rPr>
              <a:t>30 + 20 = 50(ф.)</a:t>
            </a:r>
          </a:p>
          <a:p>
            <a:pPr marL="342900" indent="-342900" eaLnBrk="1" hangingPunct="1">
              <a:buFontTx/>
              <a:buAutoNum type="arabicParenR"/>
            </a:pPr>
            <a:r>
              <a:rPr lang="ru-RU" altLang="ru-RU" sz="2800" dirty="0">
                <a:solidFill>
                  <a:schemeClr val="tx2"/>
                </a:solidFill>
                <a:latin typeface="Arial" pitchFamily="34" charset="0"/>
              </a:rPr>
              <a:t>90 – 50 = 40 (ф.)</a:t>
            </a:r>
          </a:p>
        </p:txBody>
      </p:sp>
      <p:pic>
        <p:nvPicPr>
          <p:cNvPr id="22529" name="Picture 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7595" t="13335" b="9327"/>
          <a:stretch>
            <a:fillRect/>
          </a:stretch>
        </p:blipFill>
        <p:spPr bwMode="auto">
          <a:xfrm>
            <a:off x="683568" y="1700808"/>
            <a:ext cx="831685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494</TotalTime>
  <Words>1118</Words>
  <Application>Microsoft Office PowerPoint</Application>
  <PresentationFormat>Экран (4:3)</PresentationFormat>
  <Paragraphs>119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    </vt:lpstr>
      <vt:lpstr>Слайд 3</vt:lpstr>
      <vt:lpstr>Использование   информационно-коммуникативные технологий на  уроках  :</vt:lpstr>
      <vt:lpstr>Слайд 5</vt:lpstr>
      <vt:lpstr>  ИКТ  можно  использовать  как:</vt:lpstr>
      <vt:lpstr>Электронные ресурсы</vt:lpstr>
      <vt:lpstr>Презентации позволяют учителю</vt:lpstr>
      <vt:lpstr>Слайд 9</vt:lpstr>
      <vt:lpstr>Слайд 10</vt:lpstr>
      <vt:lpstr>Пальчиковая гимнастика </vt:lpstr>
      <vt:lpstr>Преимущества работы с интерактивными досками для преподавателей</vt:lpstr>
      <vt:lpstr>  При работе с интерактивной доской возникают некоторые трудности: </vt:lpstr>
      <vt:lpstr>Основные способы использования интерактивных досок : </vt:lpstr>
      <vt:lpstr>Мое тело. Как оно устроено?</vt:lpstr>
      <vt:lpstr>Использование ресурсов Интернет</vt:lpstr>
      <vt:lpstr>Грамотное использование возможностей современных информационных технологий  соответствует триединой дидактической цели урока: </vt:lpstr>
      <vt:lpstr>РЕЗУЛЬТАТИВНОСТЬ ОПЫТА </vt:lpstr>
      <vt:lpstr>Слайд 19</vt:lpstr>
      <vt:lpstr>Слайд 20</vt:lpstr>
      <vt:lpstr>Слайд 21</vt:lpstr>
      <vt:lpstr>Полезные сайты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уроках в начальной школе.</dc:title>
  <dc:creator>Зиганьшин  М.М.</dc:creator>
  <cp:lastModifiedBy>Сергей</cp:lastModifiedBy>
  <cp:revision>51</cp:revision>
  <dcterms:created xsi:type="dcterms:W3CDTF">2009-04-03T14:15:42Z</dcterms:created>
  <dcterms:modified xsi:type="dcterms:W3CDTF">2020-05-11T15:53:16Z</dcterms:modified>
</cp:coreProperties>
</file>