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5" r:id="rId3"/>
    <p:sldId id="257" r:id="rId4"/>
    <p:sldId id="258" r:id="rId5"/>
    <p:sldId id="261" r:id="rId6"/>
    <p:sldId id="262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872D"/>
    <a:srgbClr val="FFDB69"/>
    <a:srgbClr val="617C2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8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B35EDA-2D46-45E6-8467-A044803F4D65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BEDF55-AED3-46FF-85B0-0D7197EE95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EDF55-AED3-46FF-85B0-0D7197EE95B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BEDF55-AED3-46FF-85B0-0D7197EE95B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file:///G:\&#1048;&#1085;&#1085;&#1072;\&#1050;&#1072;&#1088;&#1090;&#1080;&#1085;&#1082;&#1080;%20&#1087;&#1086;%20&#1083;&#1077;&#1082;&#1089;&#1080;&#1095;&#1077;&#1089;&#1082;&#1080;&#1084;%20&#1090;&#1077;&#1084;&#1072;&#1084;\&#1103;&#1075;&#1086;&#1076;&#1099;\&#1086;&#1073;&#1083;&#1077;&#1087;&#1080;&#1093;&#1072;\oblepiha.jpg" TargetMode="External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file:///G:\&#1050;&#1072;&#1088;&#1090;&#1080;&#1085;&#1082;&#1080;%20&#1087;&#1086;%20&#1083;&#1077;&#1082;&#1089;&#1080;&#1095;&#1077;&#1089;&#1082;&#1080;&#1084;%20&#1090;&#1077;&#1084;&#1072;&#1084;\&#1103;&#1075;&#1086;&#1076;&#1099;\&#1073;&#1088;&#1091;&#1089;&#1085;&#1080;&#1082;&#1072;\images.jpeg" TargetMode="External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13" Type="http://schemas.openxmlformats.org/officeDocument/2006/relationships/image" Target="../media/image25.jpeg"/><Relationship Id="rId3" Type="http://schemas.openxmlformats.org/officeDocument/2006/relationships/image" Target="../media/image16.jpeg"/><Relationship Id="rId7" Type="http://schemas.openxmlformats.org/officeDocument/2006/relationships/image" Target="../media/image15.jpeg"/><Relationship Id="rId12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11" Type="http://schemas.openxmlformats.org/officeDocument/2006/relationships/image" Target="../media/image23.jpeg"/><Relationship Id="rId5" Type="http://schemas.openxmlformats.org/officeDocument/2006/relationships/image" Target="../media/image18.jpeg"/><Relationship Id="rId15" Type="http://schemas.openxmlformats.org/officeDocument/2006/relationships/image" Target="../media/image26.jpeg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Relationship Id="rId1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12" Type="http://schemas.openxmlformats.org/officeDocument/2006/relationships/image" Target="../media/image38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1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6.jpeg"/><Relationship Id="rId4" Type="http://schemas.openxmlformats.org/officeDocument/2006/relationships/image" Target="../media/image4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3" Type="http://schemas.openxmlformats.org/officeDocument/2006/relationships/image" Target="../media/image38.jpeg"/><Relationship Id="rId7" Type="http://schemas.openxmlformats.org/officeDocument/2006/relationships/image" Target="../media/image25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8.jpeg"/><Relationship Id="rId5" Type="http://schemas.openxmlformats.org/officeDocument/2006/relationships/image" Target="../media/image43.jpeg"/><Relationship Id="rId10" Type="http://schemas.openxmlformats.org/officeDocument/2006/relationships/image" Target="../media/image45.jpeg"/><Relationship Id="rId4" Type="http://schemas.openxmlformats.org/officeDocument/2006/relationships/image" Target="../media/image19.jpeg"/><Relationship Id="rId9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86854i.jpg"/>
          <p:cNvPicPr>
            <a:picLocks noChangeAspect="1"/>
          </p:cNvPicPr>
          <p:nvPr/>
        </p:nvPicPr>
        <p:blipFill>
          <a:blip r:embed="rId2" cstate="print">
            <a:lum bright="21000" contrast="-2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Скругленный прямоугольник 5"/>
          <p:cNvSpPr/>
          <p:nvPr/>
        </p:nvSpPr>
        <p:spPr>
          <a:xfrm>
            <a:off x="2123728" y="2420888"/>
            <a:ext cx="4896544" cy="165600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ln w="11430">
                  <a:solidFill>
                    <a:schemeClr val="tx1">
                      <a:lumMod val="65000"/>
                      <a:lumOff val="3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ЯГОДЫ</a:t>
            </a:r>
            <a:endParaRPr lang="ru-RU" sz="8000" b="1" dirty="0">
              <a:ln w="11430">
                <a:solidFill>
                  <a:schemeClr val="tx1">
                    <a:lumMod val="65000"/>
                    <a:lumOff val="3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643314"/>
            <a:ext cx="50006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Подготовила:   учитель-логопед  И.И. Ильева</a:t>
            </a:r>
          </a:p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                    ГБДОУ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д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/с № </a:t>
            </a:r>
            <a:r>
              <a:rPr lang="ru-RU" b="1" smtClean="0">
                <a:solidFill>
                  <a:schemeClr val="tx2">
                    <a:lumMod val="50000"/>
                  </a:schemeClr>
                </a:solidFill>
              </a:rPr>
              <a:t>77 Приморского района </a:t>
            </a:r>
            <a:endParaRPr lang="ru-RU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                          Санкт-Петербурга 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71670" y="1071546"/>
            <a:ext cx="54292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7030A0"/>
                </a:solidFill>
              </a:rPr>
              <a:t>Презентация</a:t>
            </a:r>
            <a:r>
              <a:rPr lang="ru-RU" sz="3200" dirty="0" smtClean="0"/>
              <a:t> </a:t>
            </a:r>
          </a:p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Ягоды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Для детей с ТНР</a:t>
            </a:r>
          </a:p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5-6 лет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Скругленный прямоугольник 11"/>
          <p:cNvSpPr/>
          <p:nvPr/>
        </p:nvSpPr>
        <p:spPr>
          <a:xfrm>
            <a:off x="5286380" y="1428736"/>
            <a:ext cx="3714776" cy="3429024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00232" y="214290"/>
            <a:ext cx="48369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Садовые ягоды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1000108"/>
            <a:ext cx="5431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n>
                  <a:solidFill>
                    <a:srgbClr val="C00000"/>
                  </a:solidFill>
                </a:ln>
                <a:solidFill>
                  <a:sysClr val="windowText" lastClr="000000"/>
                </a:solidFill>
              </a:rPr>
              <a:t>Растут в саду. </a:t>
            </a:r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chemeClr val="accent4">
                    <a:lumMod val="75000"/>
                  </a:schemeClr>
                </a:solidFill>
              </a:rPr>
              <a:t>За ними ухаживают люди</a:t>
            </a:r>
            <a:r>
              <a:rPr lang="ru-RU" sz="2400" dirty="0" smtClean="0">
                <a:ln>
                  <a:solidFill>
                    <a:srgbClr val="7030A0"/>
                  </a:solidFill>
                </a:ln>
              </a:rPr>
              <a:t>.</a:t>
            </a:r>
            <a:endParaRPr lang="ru-RU" sz="2400" dirty="0">
              <a:ln>
                <a:solidFill>
                  <a:srgbClr val="7030A0"/>
                </a:solidFill>
              </a:ln>
            </a:endParaRPr>
          </a:p>
        </p:txBody>
      </p:sp>
      <p:pic>
        <p:nvPicPr>
          <p:cNvPr id="5" name="Рисунок 4" descr="1299861156_klubnik.jpg"/>
          <p:cNvPicPr>
            <a:picLocks noChangeAspect="1"/>
          </p:cNvPicPr>
          <p:nvPr/>
        </p:nvPicPr>
        <p:blipFill>
          <a:blip r:embed="rId2" cstate="print"/>
          <a:srcRect r="59375" b="63125"/>
          <a:stretch>
            <a:fillRect/>
          </a:stretch>
        </p:blipFill>
        <p:spPr>
          <a:xfrm>
            <a:off x="357158" y="1500174"/>
            <a:ext cx="2214578" cy="1928826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6" name="Рисунок 5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1428736"/>
            <a:ext cx="1752600" cy="2395536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7" name="Рисунок 6" descr="нг.jpg"/>
          <p:cNvPicPr>
            <a:picLocks noChangeAspect="1"/>
          </p:cNvPicPr>
          <p:nvPr/>
        </p:nvPicPr>
        <p:blipFill>
          <a:blip r:embed="rId4" cstate="print"/>
          <a:srcRect l="9259" r="16666" b="2000"/>
          <a:stretch>
            <a:fillRect/>
          </a:stretch>
        </p:blipFill>
        <p:spPr>
          <a:xfrm>
            <a:off x="5429256" y="1500174"/>
            <a:ext cx="1143008" cy="3214710"/>
          </a:xfrm>
          <a:prstGeom prst="roundRect">
            <a:avLst/>
          </a:prstGeom>
        </p:spPr>
      </p:pic>
      <p:pic>
        <p:nvPicPr>
          <p:cNvPr id="8" name="Рисунок 7" descr="images.jpeg"/>
          <p:cNvPicPr>
            <a:picLocks noChangeAspect="1"/>
          </p:cNvPicPr>
          <p:nvPr/>
        </p:nvPicPr>
        <p:blipFill>
          <a:blip r:embed="rId5" cstate="print"/>
          <a:srcRect l="26667" t="21739" r="33333" b="2173"/>
          <a:stretch>
            <a:fillRect/>
          </a:stretch>
        </p:blipFill>
        <p:spPr>
          <a:xfrm>
            <a:off x="6286512" y="4071942"/>
            <a:ext cx="428628" cy="500066"/>
          </a:xfrm>
          <a:prstGeom prst="rect">
            <a:avLst/>
          </a:prstGeom>
        </p:spPr>
      </p:pic>
      <p:pic>
        <p:nvPicPr>
          <p:cNvPr id="9" name="Рисунок 8" descr="шнш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715140" y="3143248"/>
            <a:ext cx="2143140" cy="1704974"/>
          </a:xfrm>
          <a:prstGeom prst="roundRect">
            <a:avLst/>
          </a:prstGeom>
        </p:spPr>
      </p:pic>
      <p:pic>
        <p:nvPicPr>
          <p:cNvPr id="10" name="Рисунок 9" descr="ешгш.jpg"/>
          <p:cNvPicPr>
            <a:picLocks noChangeAspect="1"/>
          </p:cNvPicPr>
          <p:nvPr/>
        </p:nvPicPr>
        <p:blipFill>
          <a:blip r:embed="rId7" cstate="print"/>
          <a:srcRect b="12500"/>
          <a:stretch>
            <a:fillRect/>
          </a:stretch>
        </p:blipFill>
        <p:spPr>
          <a:xfrm>
            <a:off x="6715140" y="1428736"/>
            <a:ext cx="2071702" cy="1500198"/>
          </a:xfrm>
          <a:prstGeom prst="roundRect">
            <a:avLst/>
          </a:prstGeom>
        </p:spPr>
      </p:pic>
      <p:pic>
        <p:nvPicPr>
          <p:cNvPr id="13" name="Рисунок 12" descr="пп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1472" y="3786190"/>
            <a:ext cx="1781175" cy="2571750"/>
          </a:xfrm>
          <a:prstGeom prst="rect">
            <a:avLst/>
          </a:prstGeom>
        </p:spPr>
      </p:pic>
      <p:pic>
        <p:nvPicPr>
          <p:cNvPr id="14" name="Рисунок 13" descr="ек.jpg"/>
          <p:cNvPicPr>
            <a:picLocks noChangeAspect="1"/>
          </p:cNvPicPr>
          <p:nvPr/>
        </p:nvPicPr>
        <p:blipFill>
          <a:blip r:embed="rId9" cstate="print"/>
          <a:srcRect b="10493"/>
          <a:stretch>
            <a:fillRect/>
          </a:stretch>
        </p:blipFill>
        <p:spPr>
          <a:xfrm>
            <a:off x="3000364" y="4286256"/>
            <a:ext cx="1971675" cy="2071702"/>
          </a:xfrm>
          <a:prstGeom prst="round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929454" y="2786058"/>
            <a:ext cx="17727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Крыжовник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1472" y="3357562"/>
            <a:ext cx="14695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Клубника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28992" y="3714752"/>
            <a:ext cx="12602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Малина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5929330"/>
            <a:ext cx="17607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Чёрная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смородина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714612" y="5500702"/>
            <a:ext cx="17607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Красная</a:t>
            </a:r>
          </a:p>
          <a:p>
            <a:r>
              <a:rPr lang="ru-RU" sz="2400" b="1" dirty="0" smtClean="0">
                <a:solidFill>
                  <a:srgbClr val="C00000"/>
                </a:solidFill>
              </a:rPr>
              <a:t> смородина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21" name="oblepiha.jpg" descr="G:\Инна\Картинки по лексическим темам\ягоды\облепиха\oblepiha.jpg"/>
          <p:cNvPicPr>
            <a:picLocks noChangeAspect="1"/>
          </p:cNvPicPr>
          <p:nvPr/>
        </p:nvPicPr>
        <p:blipFill>
          <a:blip r:link="rId10" cstate="print"/>
          <a:stretch>
            <a:fillRect/>
          </a:stretch>
        </p:blipFill>
        <p:spPr>
          <a:xfrm>
            <a:off x="6000760" y="4929198"/>
            <a:ext cx="2643206" cy="1428736"/>
          </a:xfrm>
          <a:prstGeom prst="round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6429388" y="6396335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Облепиха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214290"/>
            <a:ext cx="3357393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Лесные ягоды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images.jpeg" descr="G:\Картинки по лексическим темам\ягоды\брусника\images.jpeg"/>
          <p:cNvPicPr>
            <a:picLocks noChangeAspect="1"/>
          </p:cNvPicPr>
          <p:nvPr/>
        </p:nvPicPr>
        <p:blipFill>
          <a:blip r:link="rId3" cstate="print"/>
          <a:stretch>
            <a:fillRect/>
          </a:stretch>
        </p:blipFill>
        <p:spPr>
          <a:xfrm>
            <a:off x="3214678" y="928670"/>
            <a:ext cx="2714644" cy="2428892"/>
          </a:xfrm>
          <a:prstGeom prst="roundRect">
            <a:avLst/>
          </a:prstGeom>
        </p:spPr>
      </p:pic>
      <p:pic>
        <p:nvPicPr>
          <p:cNvPr id="11" name="Рисунок 10" descr="ejevika-294x3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3636" y="428604"/>
            <a:ext cx="2800350" cy="2928958"/>
          </a:xfrm>
          <a:prstGeom prst="roundRect">
            <a:avLst/>
          </a:prstGeom>
        </p:spPr>
      </p:pic>
      <p:pic>
        <p:nvPicPr>
          <p:cNvPr id="16" name="Рисунок 15" descr="о.jpg"/>
          <p:cNvPicPr>
            <a:picLocks noChangeAspect="1"/>
          </p:cNvPicPr>
          <p:nvPr/>
        </p:nvPicPr>
        <p:blipFill>
          <a:blip r:embed="rId5" cstate="print"/>
          <a:srcRect l="21661" r="10649" b="-3023"/>
          <a:stretch>
            <a:fillRect/>
          </a:stretch>
        </p:blipFill>
        <p:spPr>
          <a:xfrm>
            <a:off x="3071802" y="4214818"/>
            <a:ext cx="2357454" cy="2071702"/>
          </a:xfrm>
          <a:prstGeom prst="roundRect">
            <a:avLst/>
          </a:prstGeom>
        </p:spPr>
      </p:pic>
      <p:pic>
        <p:nvPicPr>
          <p:cNvPr id="19" name="Рисунок 18" descr="210.jpg"/>
          <p:cNvPicPr>
            <a:picLocks noChangeAspect="1"/>
          </p:cNvPicPr>
          <p:nvPr/>
        </p:nvPicPr>
        <p:blipFill>
          <a:blip r:embed="rId6" cstate="print"/>
          <a:srcRect l="3974" t="8708" r="12582" b="8562"/>
          <a:stretch>
            <a:fillRect/>
          </a:stretch>
        </p:blipFill>
        <p:spPr>
          <a:xfrm>
            <a:off x="142844" y="571480"/>
            <a:ext cx="2857520" cy="2643206"/>
          </a:xfrm>
          <a:prstGeom prst="roundRect">
            <a:avLst/>
          </a:prstGeom>
        </p:spPr>
      </p:pic>
      <p:pic>
        <p:nvPicPr>
          <p:cNvPr id="21" name="Рисунок 20" descr="1234986406_600.jpg"/>
          <p:cNvPicPr>
            <a:picLocks noChangeAspect="1"/>
          </p:cNvPicPr>
          <p:nvPr/>
        </p:nvPicPr>
        <p:blipFill>
          <a:blip r:embed="rId7" cstate="print"/>
          <a:srcRect l="46875" r="30208" b="82292"/>
          <a:stretch>
            <a:fillRect/>
          </a:stretch>
        </p:blipFill>
        <p:spPr>
          <a:xfrm>
            <a:off x="357158" y="3929066"/>
            <a:ext cx="1785950" cy="2071702"/>
          </a:xfrm>
          <a:prstGeom prst="roundRect">
            <a:avLst/>
          </a:prstGeom>
          <a:ln>
            <a:solidFill>
              <a:srgbClr val="00B050"/>
            </a:solidFill>
          </a:ln>
        </p:spPr>
      </p:pic>
      <p:pic>
        <p:nvPicPr>
          <p:cNvPr id="23" name="Рисунок 22" descr="images.jpeg"/>
          <p:cNvPicPr>
            <a:picLocks noChangeAspect="1"/>
          </p:cNvPicPr>
          <p:nvPr/>
        </p:nvPicPr>
        <p:blipFill>
          <a:blip r:embed="rId8" cstate="print"/>
          <a:srcRect l="26062" t="4020" r="7335" b="-516"/>
          <a:stretch>
            <a:fillRect/>
          </a:stretch>
        </p:blipFill>
        <p:spPr>
          <a:xfrm>
            <a:off x="5929322" y="4214818"/>
            <a:ext cx="2357454" cy="2000264"/>
          </a:xfrm>
          <a:prstGeom prst="round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00034" y="3214686"/>
            <a:ext cx="1509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Чер-ни-ка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7158" y="6143644"/>
            <a:ext cx="1946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Зем-ля-ни-ка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57620" y="3286124"/>
            <a:ext cx="16199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Брус-ни-ка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715140" y="3286124"/>
            <a:ext cx="16202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Е-же-ви-ка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3000364" y="4000504"/>
            <a:ext cx="5429288" cy="2286016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4857752" y="6215082"/>
            <a:ext cx="13035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Клюк-ва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челка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2330" y="0"/>
            <a:ext cx="1628775" cy="14478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42910" y="0"/>
            <a:ext cx="721159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Помоги пчёлке 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разложить ягоды по корзинам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357158" y="4286256"/>
            <a:ext cx="1924427" cy="2195520"/>
            <a:chOff x="357158" y="4286256"/>
            <a:chExt cx="1924427" cy="2195520"/>
          </a:xfrm>
        </p:grpSpPr>
        <p:grpSp>
          <p:nvGrpSpPr>
            <p:cNvPr id="8" name="Группа 7"/>
            <p:cNvGrpSpPr/>
            <p:nvPr/>
          </p:nvGrpSpPr>
          <p:grpSpPr>
            <a:xfrm>
              <a:off x="357158" y="4286256"/>
              <a:ext cx="1924427" cy="2195520"/>
              <a:chOff x="3619500" y="2233612"/>
              <a:chExt cx="2738450" cy="3124214"/>
            </a:xfrm>
          </p:grpSpPr>
          <p:pic>
            <p:nvPicPr>
              <p:cNvPr id="9" name="Рисунок 8" descr="imagesCADU8S1A.jpg"/>
              <p:cNvPicPr>
                <a:picLocks noChangeAspect="1"/>
              </p:cNvPicPr>
              <p:nvPr/>
            </p:nvPicPr>
            <p:blipFill>
              <a:blip r:embed="rId4" cstate="print"/>
              <a:srcRect r="3267" b="12064"/>
              <a:stretch>
                <a:fillRect/>
              </a:stretch>
            </p:blipFill>
            <p:spPr>
              <a:xfrm>
                <a:off x="3619500" y="2233612"/>
                <a:ext cx="2738450" cy="3124214"/>
              </a:xfrm>
              <a:prstGeom prst="rect">
                <a:avLst/>
              </a:prstGeom>
            </p:spPr>
          </p:pic>
          <p:sp>
            <p:nvSpPr>
              <p:cNvPr id="10" name="Полилиния 9"/>
              <p:cNvSpPr/>
              <p:nvPr/>
            </p:nvSpPr>
            <p:spPr>
              <a:xfrm>
                <a:off x="3994484" y="2534653"/>
                <a:ext cx="2021305" cy="1796715"/>
              </a:xfrm>
              <a:custGeom>
                <a:avLst/>
                <a:gdLst>
                  <a:gd name="connsiteX0" fmla="*/ 0 w 2021305"/>
                  <a:gd name="connsiteY0" fmla="*/ 1588168 h 1796715"/>
                  <a:gd name="connsiteX1" fmla="*/ 0 w 2021305"/>
                  <a:gd name="connsiteY1" fmla="*/ 1074821 h 1796715"/>
                  <a:gd name="connsiteX2" fmla="*/ 96253 w 2021305"/>
                  <a:gd name="connsiteY2" fmla="*/ 737936 h 1796715"/>
                  <a:gd name="connsiteX3" fmla="*/ 160421 w 2021305"/>
                  <a:gd name="connsiteY3" fmla="*/ 545431 h 1796715"/>
                  <a:gd name="connsiteX4" fmla="*/ 320842 w 2021305"/>
                  <a:gd name="connsiteY4" fmla="*/ 336884 h 1796715"/>
                  <a:gd name="connsiteX5" fmla="*/ 481263 w 2021305"/>
                  <a:gd name="connsiteY5" fmla="*/ 192505 h 1796715"/>
                  <a:gd name="connsiteX6" fmla="*/ 705853 w 2021305"/>
                  <a:gd name="connsiteY6" fmla="*/ 64168 h 1796715"/>
                  <a:gd name="connsiteX7" fmla="*/ 898358 w 2021305"/>
                  <a:gd name="connsiteY7" fmla="*/ 16042 h 1796715"/>
                  <a:gd name="connsiteX8" fmla="*/ 1122948 w 2021305"/>
                  <a:gd name="connsiteY8" fmla="*/ 0 h 1796715"/>
                  <a:gd name="connsiteX9" fmla="*/ 1363579 w 2021305"/>
                  <a:gd name="connsiteY9" fmla="*/ 80210 h 1796715"/>
                  <a:gd name="connsiteX10" fmla="*/ 1540042 w 2021305"/>
                  <a:gd name="connsiteY10" fmla="*/ 160421 h 1796715"/>
                  <a:gd name="connsiteX11" fmla="*/ 1700463 w 2021305"/>
                  <a:gd name="connsiteY11" fmla="*/ 320842 h 1796715"/>
                  <a:gd name="connsiteX12" fmla="*/ 1812758 w 2021305"/>
                  <a:gd name="connsiteY12" fmla="*/ 481263 h 1796715"/>
                  <a:gd name="connsiteX13" fmla="*/ 1909011 w 2021305"/>
                  <a:gd name="connsiteY13" fmla="*/ 657726 h 1796715"/>
                  <a:gd name="connsiteX14" fmla="*/ 1989221 w 2021305"/>
                  <a:gd name="connsiteY14" fmla="*/ 882315 h 1796715"/>
                  <a:gd name="connsiteX15" fmla="*/ 1989221 w 2021305"/>
                  <a:gd name="connsiteY15" fmla="*/ 1090863 h 1796715"/>
                  <a:gd name="connsiteX16" fmla="*/ 2021305 w 2021305"/>
                  <a:gd name="connsiteY16" fmla="*/ 1315452 h 1796715"/>
                  <a:gd name="connsiteX17" fmla="*/ 2005263 w 2021305"/>
                  <a:gd name="connsiteY17" fmla="*/ 1540042 h 1796715"/>
                  <a:gd name="connsiteX18" fmla="*/ 2005263 w 2021305"/>
                  <a:gd name="connsiteY18" fmla="*/ 1636294 h 1796715"/>
                  <a:gd name="connsiteX19" fmla="*/ 1892969 w 2021305"/>
                  <a:gd name="connsiteY19" fmla="*/ 1700463 h 1796715"/>
                  <a:gd name="connsiteX20" fmla="*/ 1892969 w 2021305"/>
                  <a:gd name="connsiteY20" fmla="*/ 1748589 h 1796715"/>
                  <a:gd name="connsiteX21" fmla="*/ 1700463 w 2021305"/>
                  <a:gd name="connsiteY21" fmla="*/ 1748589 h 1796715"/>
                  <a:gd name="connsiteX22" fmla="*/ 1058779 w 2021305"/>
                  <a:gd name="connsiteY22" fmla="*/ 1796715 h 1796715"/>
                  <a:gd name="connsiteX23" fmla="*/ 561474 w 2021305"/>
                  <a:gd name="connsiteY23" fmla="*/ 1764631 h 1796715"/>
                  <a:gd name="connsiteX24" fmla="*/ 48127 w 2021305"/>
                  <a:gd name="connsiteY24" fmla="*/ 1652336 h 1796715"/>
                  <a:gd name="connsiteX25" fmla="*/ 0 w 2021305"/>
                  <a:gd name="connsiteY25" fmla="*/ 1588168 h 1796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021305" h="1796715">
                    <a:moveTo>
                      <a:pt x="0" y="1588168"/>
                    </a:moveTo>
                    <a:lnTo>
                      <a:pt x="0" y="1074821"/>
                    </a:lnTo>
                    <a:lnTo>
                      <a:pt x="96253" y="737936"/>
                    </a:lnTo>
                    <a:lnTo>
                      <a:pt x="160421" y="545431"/>
                    </a:lnTo>
                    <a:lnTo>
                      <a:pt x="320842" y="336884"/>
                    </a:lnTo>
                    <a:lnTo>
                      <a:pt x="481263" y="192505"/>
                    </a:lnTo>
                    <a:lnTo>
                      <a:pt x="705853" y="64168"/>
                    </a:lnTo>
                    <a:lnTo>
                      <a:pt x="898358" y="16042"/>
                    </a:lnTo>
                    <a:lnTo>
                      <a:pt x="1122948" y="0"/>
                    </a:lnTo>
                    <a:lnTo>
                      <a:pt x="1363579" y="80210"/>
                    </a:lnTo>
                    <a:lnTo>
                      <a:pt x="1540042" y="160421"/>
                    </a:lnTo>
                    <a:lnTo>
                      <a:pt x="1700463" y="320842"/>
                    </a:lnTo>
                    <a:lnTo>
                      <a:pt x="1812758" y="481263"/>
                    </a:lnTo>
                    <a:lnTo>
                      <a:pt x="1909011" y="657726"/>
                    </a:lnTo>
                    <a:lnTo>
                      <a:pt x="1989221" y="882315"/>
                    </a:lnTo>
                    <a:lnTo>
                      <a:pt x="1989221" y="1090863"/>
                    </a:lnTo>
                    <a:lnTo>
                      <a:pt x="2021305" y="1315452"/>
                    </a:lnTo>
                    <a:lnTo>
                      <a:pt x="2005263" y="1540042"/>
                    </a:lnTo>
                    <a:lnTo>
                      <a:pt x="2005263" y="1636294"/>
                    </a:lnTo>
                    <a:lnTo>
                      <a:pt x="1892969" y="1700463"/>
                    </a:lnTo>
                    <a:lnTo>
                      <a:pt x="1892969" y="1748589"/>
                    </a:lnTo>
                    <a:lnTo>
                      <a:pt x="1700463" y="1748589"/>
                    </a:lnTo>
                    <a:lnTo>
                      <a:pt x="1058779" y="1796715"/>
                    </a:lnTo>
                    <a:lnTo>
                      <a:pt x="561474" y="1764631"/>
                    </a:lnTo>
                    <a:lnTo>
                      <a:pt x="48127" y="1652336"/>
                    </a:lnTo>
                    <a:lnTo>
                      <a:pt x="0" y="1588168"/>
                    </a:lnTo>
                    <a:close/>
                  </a:path>
                </a:pathLst>
              </a:custGeom>
              <a:solidFill>
                <a:srgbClr val="5A872D"/>
              </a:solidFill>
              <a:ln>
                <a:solidFill>
                  <a:srgbClr val="617C2C"/>
                </a:solidFill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13" name="Рисунок 12" descr="вазы.jpeg"/>
            <p:cNvPicPr>
              <a:picLocks noChangeAspect="1"/>
            </p:cNvPicPr>
            <p:nvPr/>
          </p:nvPicPr>
          <p:blipFill>
            <a:blip r:embed="rId5" cstate="print"/>
            <a:srcRect l="2298" t="27197" r="76840" b="41422"/>
            <a:stretch>
              <a:fillRect/>
            </a:stretch>
          </p:blipFill>
          <p:spPr>
            <a:xfrm>
              <a:off x="1026526" y="5842536"/>
              <a:ext cx="535493" cy="502026"/>
            </a:xfrm>
            <a:prstGeom prst="ellipse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608171" y="4888687"/>
              <a:ext cx="14558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i="1" dirty="0" smtClean="0">
                  <a:solidFill>
                    <a:srgbClr val="FFC000"/>
                  </a:solidFill>
                </a:rPr>
                <a:t>Садовые</a:t>
              </a:r>
              <a:endParaRPr lang="ru-RU" sz="2400" b="1" i="1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6858016" y="4286256"/>
            <a:ext cx="1941132" cy="2214578"/>
            <a:chOff x="5000628" y="2143116"/>
            <a:chExt cx="2738450" cy="3124212"/>
          </a:xfrm>
          <a:effectLst>
            <a:glow rad="228600">
              <a:schemeClr val="accent3">
                <a:satMod val="175000"/>
                <a:alpha val="40000"/>
              </a:schemeClr>
            </a:glow>
          </a:effectLst>
        </p:grpSpPr>
        <p:grpSp>
          <p:nvGrpSpPr>
            <p:cNvPr id="7" name="Группа 6"/>
            <p:cNvGrpSpPr/>
            <p:nvPr/>
          </p:nvGrpSpPr>
          <p:grpSpPr>
            <a:xfrm>
              <a:off x="5000628" y="2143116"/>
              <a:ext cx="2738450" cy="3124212"/>
              <a:chOff x="3619500" y="2233612"/>
              <a:chExt cx="2738450" cy="3124214"/>
            </a:xfrm>
          </p:grpSpPr>
          <p:pic>
            <p:nvPicPr>
              <p:cNvPr id="5" name="Рисунок 4" descr="imagesCADU8S1A.jpg"/>
              <p:cNvPicPr>
                <a:picLocks noChangeAspect="1"/>
              </p:cNvPicPr>
              <p:nvPr/>
            </p:nvPicPr>
            <p:blipFill>
              <a:blip r:embed="rId4" cstate="print"/>
              <a:srcRect r="3267" b="12064"/>
              <a:stretch>
                <a:fillRect/>
              </a:stretch>
            </p:blipFill>
            <p:spPr>
              <a:xfrm>
                <a:off x="3619500" y="2233612"/>
                <a:ext cx="2738450" cy="3124214"/>
              </a:xfrm>
              <a:prstGeom prst="rect">
                <a:avLst/>
              </a:prstGeom>
            </p:spPr>
          </p:pic>
          <p:sp>
            <p:nvSpPr>
              <p:cNvPr id="6" name="Полилиния 5"/>
              <p:cNvSpPr/>
              <p:nvPr/>
            </p:nvSpPr>
            <p:spPr>
              <a:xfrm>
                <a:off x="3994484" y="2534653"/>
                <a:ext cx="2021305" cy="1796715"/>
              </a:xfrm>
              <a:custGeom>
                <a:avLst/>
                <a:gdLst>
                  <a:gd name="connsiteX0" fmla="*/ 0 w 2021305"/>
                  <a:gd name="connsiteY0" fmla="*/ 1588168 h 1796715"/>
                  <a:gd name="connsiteX1" fmla="*/ 0 w 2021305"/>
                  <a:gd name="connsiteY1" fmla="*/ 1074821 h 1796715"/>
                  <a:gd name="connsiteX2" fmla="*/ 96253 w 2021305"/>
                  <a:gd name="connsiteY2" fmla="*/ 737936 h 1796715"/>
                  <a:gd name="connsiteX3" fmla="*/ 160421 w 2021305"/>
                  <a:gd name="connsiteY3" fmla="*/ 545431 h 1796715"/>
                  <a:gd name="connsiteX4" fmla="*/ 320842 w 2021305"/>
                  <a:gd name="connsiteY4" fmla="*/ 336884 h 1796715"/>
                  <a:gd name="connsiteX5" fmla="*/ 481263 w 2021305"/>
                  <a:gd name="connsiteY5" fmla="*/ 192505 h 1796715"/>
                  <a:gd name="connsiteX6" fmla="*/ 705853 w 2021305"/>
                  <a:gd name="connsiteY6" fmla="*/ 64168 h 1796715"/>
                  <a:gd name="connsiteX7" fmla="*/ 898358 w 2021305"/>
                  <a:gd name="connsiteY7" fmla="*/ 16042 h 1796715"/>
                  <a:gd name="connsiteX8" fmla="*/ 1122948 w 2021305"/>
                  <a:gd name="connsiteY8" fmla="*/ 0 h 1796715"/>
                  <a:gd name="connsiteX9" fmla="*/ 1363579 w 2021305"/>
                  <a:gd name="connsiteY9" fmla="*/ 80210 h 1796715"/>
                  <a:gd name="connsiteX10" fmla="*/ 1540042 w 2021305"/>
                  <a:gd name="connsiteY10" fmla="*/ 160421 h 1796715"/>
                  <a:gd name="connsiteX11" fmla="*/ 1700463 w 2021305"/>
                  <a:gd name="connsiteY11" fmla="*/ 320842 h 1796715"/>
                  <a:gd name="connsiteX12" fmla="*/ 1812758 w 2021305"/>
                  <a:gd name="connsiteY12" fmla="*/ 481263 h 1796715"/>
                  <a:gd name="connsiteX13" fmla="*/ 1909011 w 2021305"/>
                  <a:gd name="connsiteY13" fmla="*/ 657726 h 1796715"/>
                  <a:gd name="connsiteX14" fmla="*/ 1989221 w 2021305"/>
                  <a:gd name="connsiteY14" fmla="*/ 882315 h 1796715"/>
                  <a:gd name="connsiteX15" fmla="*/ 1989221 w 2021305"/>
                  <a:gd name="connsiteY15" fmla="*/ 1090863 h 1796715"/>
                  <a:gd name="connsiteX16" fmla="*/ 2021305 w 2021305"/>
                  <a:gd name="connsiteY16" fmla="*/ 1315452 h 1796715"/>
                  <a:gd name="connsiteX17" fmla="*/ 2005263 w 2021305"/>
                  <a:gd name="connsiteY17" fmla="*/ 1540042 h 1796715"/>
                  <a:gd name="connsiteX18" fmla="*/ 2005263 w 2021305"/>
                  <a:gd name="connsiteY18" fmla="*/ 1636294 h 1796715"/>
                  <a:gd name="connsiteX19" fmla="*/ 1892969 w 2021305"/>
                  <a:gd name="connsiteY19" fmla="*/ 1700463 h 1796715"/>
                  <a:gd name="connsiteX20" fmla="*/ 1892969 w 2021305"/>
                  <a:gd name="connsiteY20" fmla="*/ 1748589 h 1796715"/>
                  <a:gd name="connsiteX21" fmla="*/ 1700463 w 2021305"/>
                  <a:gd name="connsiteY21" fmla="*/ 1748589 h 1796715"/>
                  <a:gd name="connsiteX22" fmla="*/ 1058779 w 2021305"/>
                  <a:gd name="connsiteY22" fmla="*/ 1796715 h 1796715"/>
                  <a:gd name="connsiteX23" fmla="*/ 561474 w 2021305"/>
                  <a:gd name="connsiteY23" fmla="*/ 1764631 h 1796715"/>
                  <a:gd name="connsiteX24" fmla="*/ 48127 w 2021305"/>
                  <a:gd name="connsiteY24" fmla="*/ 1652336 h 1796715"/>
                  <a:gd name="connsiteX25" fmla="*/ 0 w 2021305"/>
                  <a:gd name="connsiteY25" fmla="*/ 1588168 h 1796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2021305" h="1796715">
                    <a:moveTo>
                      <a:pt x="0" y="1588168"/>
                    </a:moveTo>
                    <a:lnTo>
                      <a:pt x="0" y="1074821"/>
                    </a:lnTo>
                    <a:lnTo>
                      <a:pt x="96253" y="737936"/>
                    </a:lnTo>
                    <a:lnTo>
                      <a:pt x="160421" y="545431"/>
                    </a:lnTo>
                    <a:lnTo>
                      <a:pt x="320842" y="336884"/>
                    </a:lnTo>
                    <a:lnTo>
                      <a:pt x="481263" y="192505"/>
                    </a:lnTo>
                    <a:lnTo>
                      <a:pt x="705853" y="64168"/>
                    </a:lnTo>
                    <a:lnTo>
                      <a:pt x="898358" y="16042"/>
                    </a:lnTo>
                    <a:lnTo>
                      <a:pt x="1122948" y="0"/>
                    </a:lnTo>
                    <a:lnTo>
                      <a:pt x="1363579" y="80210"/>
                    </a:lnTo>
                    <a:lnTo>
                      <a:pt x="1540042" y="160421"/>
                    </a:lnTo>
                    <a:lnTo>
                      <a:pt x="1700463" y="320842"/>
                    </a:lnTo>
                    <a:lnTo>
                      <a:pt x="1812758" y="481263"/>
                    </a:lnTo>
                    <a:lnTo>
                      <a:pt x="1909011" y="657726"/>
                    </a:lnTo>
                    <a:lnTo>
                      <a:pt x="1989221" y="882315"/>
                    </a:lnTo>
                    <a:lnTo>
                      <a:pt x="1989221" y="1090863"/>
                    </a:lnTo>
                    <a:lnTo>
                      <a:pt x="2021305" y="1315452"/>
                    </a:lnTo>
                    <a:lnTo>
                      <a:pt x="2005263" y="1540042"/>
                    </a:lnTo>
                    <a:lnTo>
                      <a:pt x="2005263" y="1636294"/>
                    </a:lnTo>
                    <a:lnTo>
                      <a:pt x="1892969" y="1700463"/>
                    </a:lnTo>
                    <a:lnTo>
                      <a:pt x="1892969" y="1748589"/>
                    </a:lnTo>
                    <a:lnTo>
                      <a:pt x="1700463" y="1748589"/>
                    </a:lnTo>
                    <a:lnTo>
                      <a:pt x="1058779" y="1796715"/>
                    </a:lnTo>
                    <a:lnTo>
                      <a:pt x="561474" y="1764631"/>
                    </a:lnTo>
                    <a:lnTo>
                      <a:pt x="48127" y="1652336"/>
                    </a:lnTo>
                    <a:lnTo>
                      <a:pt x="0" y="1588168"/>
                    </a:lnTo>
                    <a:close/>
                  </a:path>
                </a:pathLst>
              </a:custGeom>
              <a:solidFill>
                <a:srgbClr val="5A872D"/>
              </a:solidFill>
              <a:ln>
                <a:solidFill>
                  <a:srgbClr val="617C2C"/>
                </a:solidFill>
              </a:ln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11" name="Рисунок 10" descr="елка.jpeg"/>
            <p:cNvPicPr>
              <a:picLocks noChangeAspect="1"/>
            </p:cNvPicPr>
            <p:nvPr/>
          </p:nvPicPr>
          <p:blipFill>
            <a:blip r:embed="rId6" cstate="print"/>
            <a:srcRect l="16083" r="11545"/>
            <a:stretch>
              <a:fillRect/>
            </a:stretch>
          </p:blipFill>
          <p:spPr>
            <a:xfrm>
              <a:off x="6000760" y="4357692"/>
              <a:ext cx="785818" cy="748000"/>
            </a:xfrm>
            <a:prstGeom prst="ellipse">
              <a:avLst/>
            </a:prstGeom>
          </p:spPr>
        </p:pic>
        <p:sp>
          <p:nvSpPr>
            <p:cNvPr id="17" name="Прямоугольник 16"/>
            <p:cNvSpPr/>
            <p:nvPr/>
          </p:nvSpPr>
          <p:spPr>
            <a:xfrm>
              <a:off x="5572132" y="2928934"/>
              <a:ext cx="1682960" cy="6512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b="1" i="1" dirty="0" smtClean="0">
                  <a:solidFill>
                    <a:srgbClr val="FFC000"/>
                  </a:solidFill>
                </a:rPr>
                <a:t>Лесные</a:t>
              </a:r>
              <a:endParaRPr lang="ru-RU" sz="2400" b="1" i="1" dirty="0">
                <a:solidFill>
                  <a:srgbClr val="FFC000"/>
                </a:solidFill>
              </a:endParaRPr>
            </a:p>
          </p:txBody>
        </p:sp>
      </p:grpSp>
      <p:pic>
        <p:nvPicPr>
          <p:cNvPr id="23" name="Рисунок 22" descr="images.jpeg"/>
          <p:cNvPicPr>
            <a:picLocks noChangeAspect="1"/>
          </p:cNvPicPr>
          <p:nvPr/>
        </p:nvPicPr>
        <p:blipFill>
          <a:blip r:embed="rId7" cstate="print"/>
          <a:srcRect l="18147" t="19072"/>
          <a:stretch>
            <a:fillRect/>
          </a:stretch>
        </p:blipFill>
        <p:spPr>
          <a:xfrm>
            <a:off x="4139952" y="4797152"/>
            <a:ext cx="2019305" cy="1495429"/>
          </a:xfrm>
          <a:prstGeom prst="roundRect">
            <a:avLst/>
          </a:prstGeom>
        </p:spPr>
      </p:pic>
      <p:pic>
        <p:nvPicPr>
          <p:cNvPr id="29" name="Рисунок 28" descr="нкн.jpg"/>
          <p:cNvPicPr>
            <a:picLocks noChangeAspect="1"/>
          </p:cNvPicPr>
          <p:nvPr/>
        </p:nvPicPr>
        <p:blipFill>
          <a:blip r:embed="rId8" cstate="print"/>
          <a:srcRect l="25000" t="12095" b="214"/>
          <a:stretch>
            <a:fillRect/>
          </a:stretch>
        </p:blipFill>
        <p:spPr>
          <a:xfrm>
            <a:off x="2500298" y="4429132"/>
            <a:ext cx="1285884" cy="2071702"/>
          </a:xfrm>
          <a:prstGeom prst="roundRect">
            <a:avLst/>
          </a:prstGeom>
        </p:spPr>
      </p:pic>
      <p:pic>
        <p:nvPicPr>
          <p:cNvPr id="30" name="Рисунок 29" descr="images.jpeg"/>
          <p:cNvPicPr>
            <a:picLocks noChangeAspect="1"/>
          </p:cNvPicPr>
          <p:nvPr/>
        </p:nvPicPr>
        <p:blipFill>
          <a:blip r:embed="rId9" cstate="print"/>
          <a:srcRect l="31644" t="19616" r="22254" b="37740"/>
          <a:stretch>
            <a:fillRect/>
          </a:stretch>
        </p:blipFill>
        <p:spPr>
          <a:xfrm>
            <a:off x="2771800" y="2780928"/>
            <a:ext cx="1928826" cy="1428760"/>
          </a:xfrm>
          <a:prstGeom prst="roundRect">
            <a:avLst/>
          </a:prstGeom>
        </p:spPr>
      </p:pic>
      <p:pic>
        <p:nvPicPr>
          <p:cNvPr id="22" name="Рисунок 21" descr="1280350147_klubnika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071934" y="1214422"/>
            <a:ext cx="1757364" cy="16475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пр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395536" y="1268760"/>
            <a:ext cx="1524000" cy="1371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 descr="images.jpeg"/>
          <p:cNvPicPr>
            <a:picLocks noChangeAspect="1"/>
          </p:cNvPicPr>
          <p:nvPr/>
        </p:nvPicPr>
        <p:blipFill>
          <a:blip r:embed="rId12" cstate="print"/>
          <a:srcRect t="38889" r="50461"/>
          <a:stretch>
            <a:fillRect/>
          </a:stretch>
        </p:blipFill>
        <p:spPr>
          <a:xfrm>
            <a:off x="6444208" y="1340768"/>
            <a:ext cx="928694" cy="1071570"/>
          </a:xfrm>
          <a:prstGeom prst="roundRect">
            <a:avLst/>
          </a:prstGeom>
        </p:spPr>
      </p:pic>
      <p:pic>
        <p:nvPicPr>
          <p:cNvPr id="34" name="Рисунок 33" descr="3401.jpg"/>
          <p:cNvPicPr>
            <a:picLocks noChangeAspect="1"/>
          </p:cNvPicPr>
          <p:nvPr/>
        </p:nvPicPr>
        <p:blipFill>
          <a:blip r:embed="rId13" cstate="print"/>
          <a:srcRect r="500" b="9123"/>
          <a:stretch>
            <a:fillRect/>
          </a:stretch>
        </p:blipFill>
        <p:spPr>
          <a:xfrm>
            <a:off x="2411760" y="1196752"/>
            <a:ext cx="1857388" cy="1431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Рисунок 23" descr="images.jpe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14282" y="2786058"/>
            <a:ext cx="2028830" cy="1345203"/>
          </a:xfrm>
          <a:prstGeom prst="roundRect">
            <a:avLst/>
          </a:prstGeom>
        </p:spPr>
      </p:pic>
      <p:pic>
        <p:nvPicPr>
          <p:cNvPr id="27" name="Рисунок 26" descr="1350.jpg"/>
          <p:cNvPicPr>
            <a:picLocks noChangeAspect="1"/>
          </p:cNvPicPr>
          <p:nvPr/>
        </p:nvPicPr>
        <p:blipFill>
          <a:blip r:embed="rId15" cstate="print"/>
          <a:srcRect l="56796" t="28908" r="3883" b="38834"/>
          <a:stretch>
            <a:fillRect/>
          </a:stretch>
        </p:blipFill>
        <p:spPr>
          <a:xfrm>
            <a:off x="7000892" y="2786058"/>
            <a:ext cx="1928826" cy="1214446"/>
          </a:xfrm>
          <a:prstGeom prst="roundRect">
            <a:avLst/>
          </a:prstGeom>
        </p:spPr>
      </p:pic>
      <p:pic>
        <p:nvPicPr>
          <p:cNvPr id="28" name="Рисунок 27" descr="кке.jpg"/>
          <p:cNvPicPr>
            <a:picLocks noChangeAspect="1"/>
          </p:cNvPicPr>
          <p:nvPr/>
        </p:nvPicPr>
        <p:blipFill>
          <a:blip r:embed="rId16" cstate="print"/>
          <a:srcRect l="13169" t="6666" r="9821" b="6666"/>
          <a:stretch>
            <a:fillRect/>
          </a:stretch>
        </p:blipFill>
        <p:spPr>
          <a:xfrm>
            <a:off x="5357818" y="2786058"/>
            <a:ext cx="1500198" cy="1695876"/>
          </a:xfrm>
          <a:prstGeom prst="roundRect">
            <a:avLst/>
          </a:prstGeom>
        </p:spPr>
      </p:pic>
      <p:pic>
        <p:nvPicPr>
          <p:cNvPr id="35" name="Рисунок 34" descr="images.jpeg"/>
          <p:cNvPicPr>
            <a:picLocks noChangeAspect="1"/>
          </p:cNvPicPr>
          <p:nvPr/>
        </p:nvPicPr>
        <p:blipFill>
          <a:blip r:embed="rId12" cstate="print"/>
          <a:srcRect l="49539" t="38889" b="4074"/>
          <a:stretch>
            <a:fillRect/>
          </a:stretch>
        </p:blipFill>
        <p:spPr>
          <a:xfrm>
            <a:off x="7668344" y="1556792"/>
            <a:ext cx="714380" cy="755265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-2.89017E-6 C 0.06442 0.01711 0.129 0.03422 0.18959 0.09803 C 0.25018 0.16185 0.27553 0.3274 0.3632 0.38312 C 0.45087 0.43884 0.65712 0.42405 0.7158 0.43214 " pathEditMode="relative" ptsTypes="aaaA">
                                      <p:cBhvr>
                                        <p:cTn id="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5.78035E-8 C -0.00347 0.13202 -0.00677 0.26428 0.07899 0.3341 C 0.16476 0.40393 0.33941 0.4111 0.51406 0.41827 " pathEditMode="relative" ptsTypes="aaA">
                                      <p:cBhvr>
                                        <p:cTn id="13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85549E-6 C -0.02969 0.14173 -0.05921 0.28346 -0.12639 0.35745 C -0.19358 0.43144 -0.3573 0.42959 -0.40348 0.44393 " pathEditMode="relative" rAng="0" ptsTypes="aaA">
                                      <p:cBhvr>
                                        <p:cTn id="2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2" y="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-8.09249E-7 C 0.01302 0.14983 0.02465 0.30012 -0.07847 0.37595 C -0.1816 0.45179 -0.52639 0.44139 -0.61615 0.4548 " pathEditMode="relative" rAng="0" ptsTypes="aaA">
                                      <p:cBhvr>
                                        <p:cTn id="27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7" y="2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1111E-6 -4.27746E-6 C -0.06771 0.00162 -0.13542 0.00324 -0.17188 0.06312 C -0.20834 0.12301 -0.2467 0.29341 -0.21927 0.36 C -0.19184 0.42659 -0.09948 0.44462 -0.00694 0.46266 " pathEditMode="relative" ptsTypes="aaaA">
                                      <p:cBhvr>
                                        <p:cTn id="3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56069E-6 C -0.0198 0.03399 -0.03941 0.06821 -0.05087 0.09688 C -0.06233 0.12578 -0.07101 0.14844 -0.0684 0.17341 C -0.0658 0.19838 -0.05053 0.22289 -0.03507 0.24763 " pathEditMode="relative" rAng="0" ptsTypes="aaaA">
                                      <p:cBhvr>
                                        <p:cTn id="4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" y="1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5.14451E-6 C -0.0125 0.04694 -0.025 0.09411 0.00538 0.13804 C 0.03576 0.18197 0.11788 0.25157 0.18247 0.26405 C 0.24705 0.27654 0.31997 0.24463 0.39306 0.21272 " pathEditMode="relative" ptsTypes="aaaA">
                                      <p:cBhvr>
                                        <p:cTn id="48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4.62428E-6 C -0.01753 0.08948 -0.03507 0.17896 -0.08767 0.22682 C -0.14027 0.27469 -0.24184 0.2881 -0.3158 0.2874 C -0.38975 0.28671 -0.46076 0.25434 -0.53159 0.22197 " pathEditMode="relative" ptsTypes="aaaA">
                                      <p:cBhvr>
                                        <p:cTn id="5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3.93064E-6 C -0.01077 0.11191 -0.02136 0.22405 -0.08594 0.28509 C -0.15052 0.34613 -0.28229 0.3704 -0.38785 0.36694 C -0.4934 0.36347 -0.66406 0.28116 -0.71927 0.26405 " pathEditMode="relative" ptsTypes="aaaA">
                                      <p:cBhvr>
                                        <p:cTn id="6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8.67052E-7 C -0.00694 0.03468 -0.01371 0.06936 -0.04028 0.08416 C -0.06684 0.09896 -0.13264 0.10659 -0.15955 0.08878 C -0.18646 0.07098 -0.1941 0.02381 -0.20173 -0.02336 " pathEditMode="relative" ptsTypes="aaaA">
                                      <p:cBhvr>
                                        <p:cTn id="6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8.49711E-6 C 0.01215 0.02936 0.02431 0.05895 0.0632 0.08161 C 0.10208 0.10427 0.19757 0.16231 0.23333 0.13549 C 0.2691 0.10866 0.27309 0.01456 0.27726 -0.07954 " pathEditMode="relative" ptsTypes="aaaA">
                                      <p:cBhvr>
                                        <p:cTn id="7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1792" y="357166"/>
            <a:ext cx="2527567" cy="2343152"/>
          </a:xfrm>
          <a:prstGeom prst="rect">
            <a:avLst/>
          </a:prstGeom>
        </p:spPr>
      </p:pic>
      <p:sp>
        <p:nvSpPr>
          <p:cNvPr id="23" name="Скругленный прямоугольник 22"/>
          <p:cNvSpPr/>
          <p:nvPr/>
        </p:nvSpPr>
        <p:spPr>
          <a:xfrm>
            <a:off x="214282" y="2714620"/>
            <a:ext cx="1857388" cy="392909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786578" y="2714620"/>
            <a:ext cx="2143140" cy="392909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214546" y="2571744"/>
            <a:ext cx="1919302" cy="40719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4286248" y="2714620"/>
            <a:ext cx="2286016" cy="391956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143372" y="642918"/>
            <a:ext cx="4786346" cy="200026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10247" y="0"/>
            <a:ext cx="824578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Подскажи мишке названия варений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Рисунок 5" descr="аа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00892" y="2714620"/>
            <a:ext cx="1714512" cy="1372976"/>
          </a:xfrm>
          <a:prstGeom prst="roundRect">
            <a:avLst/>
          </a:prstGeom>
        </p:spPr>
      </p:pic>
      <p:pic>
        <p:nvPicPr>
          <p:cNvPr id="9" name="Рисунок 8" descr="ezhevikazagotovk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7686" y="2714620"/>
            <a:ext cx="2214578" cy="1968514"/>
          </a:xfrm>
          <a:prstGeom prst="roundRect">
            <a:avLst/>
          </a:prstGeom>
        </p:spPr>
      </p:pic>
      <p:pic>
        <p:nvPicPr>
          <p:cNvPr id="5" name="Рисунок 4" descr="ввв.jpg"/>
          <p:cNvPicPr>
            <a:picLocks noChangeAspect="1"/>
          </p:cNvPicPr>
          <p:nvPr/>
        </p:nvPicPr>
        <p:blipFill>
          <a:blip r:embed="rId5" cstate="print"/>
          <a:srcRect l="27044"/>
          <a:stretch>
            <a:fillRect/>
          </a:stretch>
        </p:blipFill>
        <p:spPr>
          <a:xfrm>
            <a:off x="7072330" y="4429132"/>
            <a:ext cx="1785918" cy="1866900"/>
          </a:xfrm>
          <a:prstGeom prst="roundRect">
            <a:avLst/>
          </a:prstGeom>
        </p:spPr>
      </p:pic>
      <p:pic>
        <p:nvPicPr>
          <p:cNvPr id="8" name="Рисунок 7" descr="Varenie_egevika(2).jpg"/>
          <p:cNvPicPr>
            <a:picLocks noChangeAspect="1"/>
          </p:cNvPicPr>
          <p:nvPr/>
        </p:nvPicPr>
        <p:blipFill>
          <a:blip r:embed="rId6" cstate="print"/>
          <a:srcRect t="15385"/>
          <a:stretch>
            <a:fillRect/>
          </a:stretch>
        </p:blipFill>
        <p:spPr>
          <a:xfrm>
            <a:off x="4500562" y="4714884"/>
            <a:ext cx="1857388" cy="1571636"/>
          </a:xfrm>
          <a:prstGeom prst="roundRect">
            <a:avLst/>
          </a:prstGeom>
        </p:spPr>
      </p:pic>
      <p:pic>
        <p:nvPicPr>
          <p:cNvPr id="12" name="Рисунок 11" descr="Djem_klubnichniy(1).jpg"/>
          <p:cNvPicPr>
            <a:picLocks noChangeAspect="1"/>
          </p:cNvPicPr>
          <p:nvPr/>
        </p:nvPicPr>
        <p:blipFill>
          <a:blip r:embed="rId7" cstate="print"/>
          <a:srcRect t="15968" r="4000"/>
          <a:stretch>
            <a:fillRect/>
          </a:stretch>
        </p:blipFill>
        <p:spPr>
          <a:xfrm>
            <a:off x="2357422" y="4786322"/>
            <a:ext cx="1714512" cy="1503777"/>
          </a:xfrm>
          <a:prstGeom prst="roundRect">
            <a:avLst/>
          </a:prstGeom>
        </p:spPr>
      </p:pic>
      <p:pic>
        <p:nvPicPr>
          <p:cNvPr id="13" name="Рисунок 12" descr="images1.jpeg"/>
          <p:cNvPicPr>
            <a:picLocks noChangeAspect="1"/>
          </p:cNvPicPr>
          <p:nvPr/>
        </p:nvPicPr>
        <p:blipFill>
          <a:blip r:embed="rId8" cstate="print"/>
          <a:srcRect l="13274" t="3363" r="7079" b="9192"/>
          <a:stretch>
            <a:fillRect/>
          </a:stretch>
        </p:blipFill>
        <p:spPr>
          <a:xfrm>
            <a:off x="2357422" y="2643182"/>
            <a:ext cx="1714512" cy="1857388"/>
          </a:xfrm>
          <a:prstGeom prst="roundRect">
            <a:avLst/>
          </a:prstGeom>
        </p:spPr>
      </p:pic>
      <p:pic>
        <p:nvPicPr>
          <p:cNvPr id="14" name="Рисунок 13" descr="4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14282" y="2714620"/>
            <a:ext cx="1894735" cy="1419222"/>
          </a:xfrm>
          <a:prstGeom prst="roundRect">
            <a:avLst/>
          </a:prstGeom>
        </p:spPr>
      </p:pic>
      <p:pic>
        <p:nvPicPr>
          <p:cNvPr id="16" name="Рисунок 15" descr="п.jpg"/>
          <p:cNvPicPr>
            <a:picLocks noChangeAspect="1"/>
          </p:cNvPicPr>
          <p:nvPr/>
        </p:nvPicPr>
        <p:blipFill>
          <a:blip r:embed="rId10" cstate="print"/>
          <a:srcRect l="9036" t="7500" r="9638" b="6249"/>
          <a:stretch>
            <a:fillRect/>
          </a:stretch>
        </p:blipFill>
        <p:spPr>
          <a:xfrm>
            <a:off x="571472" y="4500570"/>
            <a:ext cx="1285884" cy="1643074"/>
          </a:xfrm>
          <a:prstGeom prst="roundRect">
            <a:avLst/>
          </a:prstGeom>
        </p:spPr>
      </p:pic>
      <p:pic>
        <p:nvPicPr>
          <p:cNvPr id="17" name="Рисунок 16" descr="b_chernika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643702" y="714356"/>
            <a:ext cx="2045725" cy="1500198"/>
          </a:xfrm>
          <a:prstGeom prst="roundRect">
            <a:avLst/>
          </a:prstGeom>
        </p:spPr>
      </p:pic>
      <p:pic>
        <p:nvPicPr>
          <p:cNvPr id="18" name="Рисунок 17" descr="ruje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357686" y="714356"/>
            <a:ext cx="2095515" cy="1571636"/>
          </a:xfrm>
          <a:prstGeom prst="round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929422" y="2143116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Черничное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500562" y="2214554"/>
            <a:ext cx="14622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Из черники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5720" y="4143380"/>
            <a:ext cx="1785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Из малины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5720" y="6143644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Малиновое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357422" y="4429132"/>
            <a:ext cx="1714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Из клубники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85984" y="6215082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Клубничное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429124" y="271462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Из ежевики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72000" y="6215082"/>
            <a:ext cx="1857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Ежевичное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072330" y="4071942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Из брусники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00892" y="6143644"/>
            <a:ext cx="19287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Брусничное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Рисунок 71" descr="1280350147_klubni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072742">
            <a:off x="2674350" y="509311"/>
            <a:ext cx="1374561" cy="1288651"/>
          </a:xfrm>
          <a:prstGeom prst="rect">
            <a:avLst/>
          </a:prstGeom>
        </p:spPr>
      </p:pic>
      <p:sp>
        <p:nvSpPr>
          <p:cNvPr id="71" name="Скругленный прямоугольник 70"/>
          <p:cNvSpPr/>
          <p:nvPr/>
        </p:nvSpPr>
        <p:spPr>
          <a:xfrm>
            <a:off x="214282" y="500042"/>
            <a:ext cx="2071702" cy="614364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5929322" y="2857496"/>
            <a:ext cx="1428760" cy="121444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Круглая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4" name="Облако 23"/>
          <p:cNvSpPr/>
          <p:nvPr/>
        </p:nvSpPr>
        <p:spPr>
          <a:xfrm>
            <a:off x="214282" y="4429132"/>
            <a:ext cx="1928826" cy="642942"/>
          </a:xfrm>
          <a:prstGeom prst="cloud">
            <a:avLst/>
          </a:prstGeom>
          <a:solidFill>
            <a:schemeClr val="bg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язык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64" y="5572140"/>
            <a:ext cx="1638300" cy="1071570"/>
          </a:xfrm>
          <a:prstGeom prst="rect">
            <a:avLst/>
          </a:prstGeom>
        </p:spPr>
      </p:pic>
      <p:pic>
        <p:nvPicPr>
          <p:cNvPr id="16" name="Рисунок 15" descr="круг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3538432">
            <a:off x="673728" y="1509686"/>
            <a:ext cx="1243600" cy="12754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878" y="2143116"/>
            <a:ext cx="16355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цвет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14316" y="3143248"/>
            <a:ext cx="1428760" cy="914400"/>
          </a:xfrm>
          <a:prstGeom prst="roundRect">
            <a:avLst/>
          </a:prstGeom>
          <a:solidFill>
            <a:schemeClr val="bg1"/>
          </a:solidFill>
          <a:ln>
            <a:solidFill>
              <a:srgbClr val="51DC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09661" y="642918"/>
            <a:ext cx="17668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ctr">
              <a:buAutoNum type="arabicPeriod"/>
            </a:pPr>
            <a:r>
              <a:rPr lang="ru-RU" sz="2000" b="1" dirty="0" smtClean="0">
                <a:solidFill>
                  <a:srgbClr val="7030A0"/>
                </a:solidFill>
              </a:rPr>
              <a:t>Название </a:t>
            </a:r>
          </a:p>
          <a:p>
            <a:pPr marL="457200" indent="-457200" algn="ctr"/>
            <a:r>
              <a:rPr lang="ru-RU" sz="2000" b="1" dirty="0" smtClean="0">
                <a:solidFill>
                  <a:srgbClr val="7030A0"/>
                </a:solidFill>
              </a:rPr>
              <a:t>ягоды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192" y="3714752"/>
            <a:ext cx="1053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n>
                  <a:solidFill>
                    <a:srgbClr val="00B050"/>
                  </a:solidFill>
                </a:ln>
              </a:rPr>
              <a:t>Форма</a:t>
            </a:r>
            <a:endParaRPr lang="ru-RU" dirty="0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02" y="4500570"/>
            <a:ext cx="1571264" cy="369332"/>
          </a:xfrm>
          <a:prstGeom prst="rect">
            <a:avLst/>
          </a:prstGeom>
          <a:noFill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4</a:t>
            </a:r>
            <a:r>
              <a:rPr lang="ru-RU" b="1" dirty="0" smtClean="0">
                <a:solidFill>
                  <a:srgbClr val="7030A0"/>
                </a:solidFill>
              </a:rPr>
              <a:t>. На ощупь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316" y="5643578"/>
            <a:ext cx="134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5. На вкус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4282" y="1928802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2.</a:t>
            </a:r>
            <a:endParaRPr lang="ru-RU" dirty="0"/>
          </a:p>
        </p:txBody>
      </p:sp>
      <p:sp>
        <p:nvSpPr>
          <p:cNvPr id="29" name="Блок-схема: перфолента 28"/>
          <p:cNvSpPr/>
          <p:nvPr/>
        </p:nvSpPr>
        <p:spPr>
          <a:xfrm>
            <a:off x="2428860" y="1928802"/>
            <a:ext cx="1643074" cy="804672"/>
          </a:xfrm>
          <a:prstGeom prst="flowChartPunchedTap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Красная</a:t>
            </a:r>
            <a:endParaRPr lang="ru-RU" dirty="0"/>
          </a:p>
        </p:txBody>
      </p:sp>
      <p:sp>
        <p:nvSpPr>
          <p:cNvPr id="30" name="Блок-схема: перфолента 29"/>
          <p:cNvSpPr/>
          <p:nvPr/>
        </p:nvSpPr>
        <p:spPr>
          <a:xfrm>
            <a:off x="6000760" y="1857364"/>
            <a:ext cx="1285884" cy="804672"/>
          </a:xfrm>
          <a:prstGeom prst="flowChartPunchedTape">
            <a:avLst/>
          </a:prstGeom>
          <a:solidFill>
            <a:srgbClr val="FF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Красная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1" name="Блок-схема: перфолента 30"/>
          <p:cNvSpPr/>
          <p:nvPr/>
        </p:nvSpPr>
        <p:spPr>
          <a:xfrm>
            <a:off x="7500958" y="1785926"/>
            <a:ext cx="1428760" cy="804672"/>
          </a:xfrm>
          <a:prstGeom prst="flowChartPunchedTap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7030A0"/>
                </a:solidFill>
              </a:rPr>
              <a:t>Черная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7030A0"/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4214810" y="2857496"/>
            <a:ext cx="1428760" cy="1571636"/>
          </a:xfrm>
          <a:prstGeom prst="ellipse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37" name="Облако 36"/>
          <p:cNvSpPr/>
          <p:nvPr/>
        </p:nvSpPr>
        <p:spPr>
          <a:xfrm>
            <a:off x="2285984" y="4500570"/>
            <a:ext cx="1857388" cy="714380"/>
          </a:xfrm>
          <a:prstGeom prst="cloud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Гладкая, неровная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38" name="Облако 37"/>
          <p:cNvSpPr/>
          <p:nvPr/>
        </p:nvSpPr>
        <p:spPr>
          <a:xfrm>
            <a:off x="3929058" y="4500570"/>
            <a:ext cx="1928826" cy="785818"/>
          </a:xfrm>
          <a:prstGeom prst="cloud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n>
                  <a:solidFill>
                    <a:srgbClr val="00B050"/>
                  </a:solidFill>
                </a:ln>
              </a:rPr>
              <a:t>Гладкий или ворсистый, шершавый</a:t>
            </a:r>
            <a:endParaRPr lang="ru-RU" sz="1600" dirty="0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39" name="Облако 38"/>
          <p:cNvSpPr/>
          <p:nvPr/>
        </p:nvSpPr>
        <p:spPr>
          <a:xfrm>
            <a:off x="5643570" y="4357694"/>
            <a:ext cx="1857388" cy="642942"/>
          </a:xfrm>
          <a:prstGeom prst="cloud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</a:rPr>
              <a:t>Гладкая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40" name="Облако 39"/>
          <p:cNvSpPr/>
          <p:nvPr/>
        </p:nvSpPr>
        <p:spPr>
          <a:xfrm>
            <a:off x="7429520" y="4286256"/>
            <a:ext cx="1714480" cy="928694"/>
          </a:xfrm>
          <a:prstGeom prst="cloud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Гладкая</a:t>
            </a:r>
            <a:r>
              <a:rPr lang="ru-RU" sz="1600" b="1" smtClean="0">
                <a:solidFill>
                  <a:schemeClr val="tx1"/>
                </a:solidFill>
              </a:rPr>
              <a:t>, зернистая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41" name="Блок-схема: задержка 40"/>
          <p:cNvSpPr/>
          <p:nvPr/>
        </p:nvSpPr>
        <p:spPr>
          <a:xfrm rot="5400000">
            <a:off x="2733386" y="5440842"/>
            <a:ext cx="571504" cy="1264906"/>
          </a:xfrm>
          <a:prstGeom prst="flowChartDelay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2" name="Блок-схема: задержка 41"/>
          <p:cNvSpPr/>
          <p:nvPr/>
        </p:nvSpPr>
        <p:spPr>
          <a:xfrm rot="5400000">
            <a:off x="4418635" y="5582629"/>
            <a:ext cx="714380" cy="1264906"/>
          </a:xfrm>
          <a:prstGeom prst="flowChartDelay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Блок-схема: задержка 43"/>
          <p:cNvSpPr/>
          <p:nvPr/>
        </p:nvSpPr>
        <p:spPr>
          <a:xfrm rot="5400000">
            <a:off x="6286512" y="5286388"/>
            <a:ext cx="571504" cy="1714512"/>
          </a:xfrm>
          <a:prstGeom prst="flowChartDelay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Блок-схема: задержка 44"/>
          <p:cNvSpPr/>
          <p:nvPr/>
        </p:nvSpPr>
        <p:spPr>
          <a:xfrm rot="5400000">
            <a:off x="7883378" y="5618348"/>
            <a:ext cx="785818" cy="1264906"/>
          </a:xfrm>
          <a:prstGeom prst="flowChartDelay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b="1" dirty="0">
              <a:ln>
                <a:solidFill>
                  <a:srgbClr val="00B050"/>
                </a:solidFill>
              </a:ln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428860" y="5857892"/>
            <a:ext cx="9242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Сладкая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48" name="Стрелка вниз 47"/>
          <p:cNvSpPr/>
          <p:nvPr/>
        </p:nvSpPr>
        <p:spPr>
          <a:xfrm flipH="1">
            <a:off x="2928926" y="2714620"/>
            <a:ext cx="71439" cy="478342"/>
          </a:xfrm>
          <a:prstGeom prst="down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трелка вниз 48"/>
          <p:cNvSpPr/>
          <p:nvPr/>
        </p:nvSpPr>
        <p:spPr>
          <a:xfrm flipH="1">
            <a:off x="2928926" y="4000504"/>
            <a:ext cx="71439" cy="478342"/>
          </a:xfrm>
          <a:prstGeom prst="down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вниз 49"/>
          <p:cNvSpPr/>
          <p:nvPr/>
        </p:nvSpPr>
        <p:spPr>
          <a:xfrm>
            <a:off x="3000364" y="5143512"/>
            <a:ext cx="71438" cy="478342"/>
          </a:xfrm>
          <a:prstGeom prst="down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низ 51"/>
          <p:cNvSpPr/>
          <p:nvPr/>
        </p:nvSpPr>
        <p:spPr>
          <a:xfrm>
            <a:off x="428564" y="857232"/>
            <a:ext cx="214314" cy="642942"/>
          </a:xfrm>
          <a:prstGeom prst="downArrow">
            <a:avLst/>
          </a:prstGeom>
          <a:solidFill>
            <a:srgbClr val="51DC30"/>
          </a:solidFill>
          <a:ln>
            <a:solidFill>
              <a:srgbClr val="51DC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 вниз 52"/>
          <p:cNvSpPr/>
          <p:nvPr/>
        </p:nvSpPr>
        <p:spPr>
          <a:xfrm>
            <a:off x="428564" y="2285992"/>
            <a:ext cx="214314" cy="642942"/>
          </a:xfrm>
          <a:prstGeom prst="downArrow">
            <a:avLst/>
          </a:prstGeom>
          <a:solidFill>
            <a:srgbClr val="51DC30"/>
          </a:solidFill>
          <a:ln>
            <a:solidFill>
              <a:srgbClr val="51DC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низ 53"/>
          <p:cNvSpPr/>
          <p:nvPr/>
        </p:nvSpPr>
        <p:spPr>
          <a:xfrm>
            <a:off x="428564" y="3500438"/>
            <a:ext cx="214314" cy="642942"/>
          </a:xfrm>
          <a:prstGeom prst="downArrow">
            <a:avLst/>
          </a:prstGeom>
          <a:solidFill>
            <a:srgbClr val="51DC30"/>
          </a:solidFill>
          <a:ln>
            <a:solidFill>
              <a:srgbClr val="51DC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TextBox 54"/>
          <p:cNvSpPr txBox="1"/>
          <p:nvPr/>
        </p:nvSpPr>
        <p:spPr>
          <a:xfrm>
            <a:off x="214282" y="3071810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3. </a:t>
            </a:r>
            <a:endParaRPr lang="ru-RU" b="1" dirty="0"/>
          </a:p>
        </p:txBody>
      </p:sp>
      <p:sp>
        <p:nvSpPr>
          <p:cNvPr id="56" name="Стрелка вниз 55"/>
          <p:cNvSpPr/>
          <p:nvPr/>
        </p:nvSpPr>
        <p:spPr>
          <a:xfrm>
            <a:off x="500002" y="4857760"/>
            <a:ext cx="204790" cy="642942"/>
          </a:xfrm>
          <a:prstGeom prst="downArrow">
            <a:avLst/>
          </a:prstGeom>
          <a:solidFill>
            <a:srgbClr val="51DC30"/>
          </a:solidFill>
          <a:ln>
            <a:solidFill>
              <a:srgbClr val="51DC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TextBox 56"/>
          <p:cNvSpPr txBox="1"/>
          <p:nvPr/>
        </p:nvSpPr>
        <p:spPr>
          <a:xfrm>
            <a:off x="4214810" y="5929330"/>
            <a:ext cx="1285884" cy="5847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00B050"/>
                </a:solidFill>
              </a:rPr>
              <a:t>   Кислый (сладкий)</a:t>
            </a:r>
            <a:endParaRPr lang="ru-RU" sz="1600" b="1" dirty="0">
              <a:solidFill>
                <a:srgbClr val="00B05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72198" y="5929330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Кислая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715272" y="5929330"/>
            <a:ext cx="914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/>
              <a:t>Кисло – </a:t>
            </a:r>
          </a:p>
          <a:p>
            <a:r>
              <a:rPr lang="ru-RU" sz="1600" b="1" dirty="0" smtClean="0"/>
              <a:t>сладкая</a:t>
            </a:r>
            <a:endParaRPr lang="ru-RU" sz="1600" b="1" dirty="0"/>
          </a:p>
        </p:txBody>
      </p:sp>
      <p:sp>
        <p:nvSpPr>
          <p:cNvPr id="60" name="Стрелка вниз 59"/>
          <p:cNvSpPr/>
          <p:nvPr/>
        </p:nvSpPr>
        <p:spPr>
          <a:xfrm>
            <a:off x="4786314" y="2786058"/>
            <a:ext cx="142876" cy="500066"/>
          </a:xfrm>
          <a:prstGeom prst="downArrow">
            <a:avLst/>
          </a:prstGeom>
          <a:solidFill>
            <a:srgbClr val="51DC30"/>
          </a:solidFill>
          <a:ln>
            <a:solidFill>
              <a:srgbClr val="51DC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Стрелка вниз 60"/>
          <p:cNvSpPr/>
          <p:nvPr/>
        </p:nvSpPr>
        <p:spPr>
          <a:xfrm>
            <a:off x="4786314" y="3786190"/>
            <a:ext cx="142876" cy="500066"/>
          </a:xfrm>
          <a:prstGeom prst="downArrow">
            <a:avLst/>
          </a:prstGeom>
          <a:solidFill>
            <a:srgbClr val="51DC30"/>
          </a:solidFill>
          <a:ln>
            <a:solidFill>
              <a:srgbClr val="51DC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Стрелка вниз 61"/>
          <p:cNvSpPr/>
          <p:nvPr/>
        </p:nvSpPr>
        <p:spPr>
          <a:xfrm>
            <a:off x="4714876" y="5143512"/>
            <a:ext cx="142876" cy="500066"/>
          </a:xfrm>
          <a:prstGeom prst="downArrow">
            <a:avLst/>
          </a:prstGeom>
          <a:solidFill>
            <a:srgbClr val="51DC30"/>
          </a:solidFill>
          <a:ln>
            <a:solidFill>
              <a:srgbClr val="51DC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трелка вниз 63"/>
          <p:cNvSpPr/>
          <p:nvPr/>
        </p:nvSpPr>
        <p:spPr>
          <a:xfrm flipH="1">
            <a:off x="6286512" y="1500174"/>
            <a:ext cx="71439" cy="478342"/>
          </a:xfrm>
          <a:prstGeom prst="down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Стрелка вниз 64"/>
          <p:cNvSpPr/>
          <p:nvPr/>
        </p:nvSpPr>
        <p:spPr>
          <a:xfrm flipH="1">
            <a:off x="6786578" y="2571744"/>
            <a:ext cx="71439" cy="478342"/>
          </a:xfrm>
          <a:prstGeom prst="down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Стрелка вниз 65"/>
          <p:cNvSpPr/>
          <p:nvPr/>
        </p:nvSpPr>
        <p:spPr>
          <a:xfrm flipH="1">
            <a:off x="6286512" y="3929066"/>
            <a:ext cx="71439" cy="47834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Стрелка вниз 66"/>
          <p:cNvSpPr/>
          <p:nvPr/>
        </p:nvSpPr>
        <p:spPr>
          <a:xfrm flipH="1">
            <a:off x="6429388" y="5072074"/>
            <a:ext cx="71439" cy="47834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Стрелка вниз 67"/>
          <p:cNvSpPr/>
          <p:nvPr/>
        </p:nvSpPr>
        <p:spPr>
          <a:xfrm flipH="1">
            <a:off x="8429652" y="2571744"/>
            <a:ext cx="71439" cy="478342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Стрелка вниз 68"/>
          <p:cNvSpPr/>
          <p:nvPr/>
        </p:nvSpPr>
        <p:spPr>
          <a:xfrm flipH="1">
            <a:off x="8286776" y="3857628"/>
            <a:ext cx="71439" cy="478342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Стрелка вниз 69"/>
          <p:cNvSpPr/>
          <p:nvPr/>
        </p:nvSpPr>
        <p:spPr>
          <a:xfrm flipH="1">
            <a:off x="8286776" y="5286388"/>
            <a:ext cx="71439" cy="478342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 вниз 50"/>
          <p:cNvSpPr/>
          <p:nvPr/>
        </p:nvSpPr>
        <p:spPr>
          <a:xfrm flipH="1">
            <a:off x="2928926" y="1571612"/>
            <a:ext cx="71439" cy="478342"/>
          </a:xfrm>
          <a:prstGeom prst="downArrow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071670" y="0"/>
            <a:ext cx="513634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Описать по схеме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8" name="Блок-схема: перфолента 27"/>
          <p:cNvSpPr/>
          <p:nvPr/>
        </p:nvSpPr>
        <p:spPr>
          <a:xfrm>
            <a:off x="4286248" y="1857364"/>
            <a:ext cx="1357322" cy="804672"/>
          </a:xfrm>
          <a:prstGeom prst="flowChartPunchedTap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FFFF00"/>
                  </a:solidFill>
                </a:ln>
              </a:rPr>
              <a:t>Зелёный, красный</a:t>
            </a:r>
            <a:endParaRPr lang="ru-RU" dirty="0">
              <a:ln>
                <a:solidFill>
                  <a:srgbClr val="FFFF00"/>
                </a:solidFill>
              </a:ln>
            </a:endParaRPr>
          </a:p>
        </p:txBody>
      </p:sp>
      <p:sp>
        <p:nvSpPr>
          <p:cNvPr id="76" name="Равнобедренный треугольник 75"/>
          <p:cNvSpPr/>
          <p:nvPr/>
        </p:nvSpPr>
        <p:spPr>
          <a:xfrm>
            <a:off x="2786050" y="2714620"/>
            <a:ext cx="1071570" cy="928694"/>
          </a:xfrm>
          <a:prstGeom prst="triangl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1600" dirty="0"/>
          </a:p>
        </p:txBody>
      </p:sp>
      <p:sp>
        <p:nvSpPr>
          <p:cNvPr id="78" name="TextBox 77"/>
          <p:cNvSpPr txBox="1"/>
          <p:nvPr/>
        </p:nvSpPr>
        <p:spPr>
          <a:xfrm>
            <a:off x="2643174" y="357187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Треугольная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81" name="Рисунок 80" descr="images.jpeg"/>
          <p:cNvPicPr>
            <a:picLocks noChangeAspect="1"/>
          </p:cNvPicPr>
          <p:nvPr/>
        </p:nvPicPr>
        <p:blipFill>
          <a:blip r:embed="rId5" cstate="print"/>
          <a:srcRect l="16305" t="24589" r="29347" b="5738"/>
          <a:stretch>
            <a:fillRect/>
          </a:stretch>
        </p:blipFill>
        <p:spPr>
          <a:xfrm>
            <a:off x="4143372" y="571480"/>
            <a:ext cx="1428760" cy="1214446"/>
          </a:xfrm>
          <a:prstGeom prst="roundRect">
            <a:avLst/>
          </a:prstGeom>
        </p:spPr>
      </p:pic>
      <p:pic>
        <p:nvPicPr>
          <p:cNvPr id="82" name="Рисунок 81" descr="о.jpg"/>
          <p:cNvPicPr>
            <a:picLocks noChangeAspect="1"/>
          </p:cNvPicPr>
          <p:nvPr/>
        </p:nvPicPr>
        <p:blipFill>
          <a:blip r:embed="rId6" cstate="print"/>
          <a:srcRect l="31047" t="33516" r="14802" b="8791"/>
          <a:stretch>
            <a:fillRect/>
          </a:stretch>
        </p:blipFill>
        <p:spPr>
          <a:xfrm>
            <a:off x="5786446" y="571480"/>
            <a:ext cx="1428760" cy="1000132"/>
          </a:xfrm>
          <a:prstGeom prst="roundRect">
            <a:avLst/>
          </a:prstGeom>
        </p:spPr>
      </p:pic>
      <p:pic>
        <p:nvPicPr>
          <p:cNvPr id="83" name="Рисунок 82" descr="cutblackberry2.jpg"/>
          <p:cNvPicPr>
            <a:picLocks noChangeAspect="1"/>
          </p:cNvPicPr>
          <p:nvPr/>
        </p:nvPicPr>
        <p:blipFill>
          <a:blip r:embed="rId7" cstate="print"/>
          <a:srcRect t="11245" r="12685" b="4419"/>
          <a:stretch>
            <a:fillRect/>
          </a:stretch>
        </p:blipFill>
        <p:spPr>
          <a:xfrm>
            <a:off x="7786710" y="500042"/>
            <a:ext cx="928694" cy="1071570"/>
          </a:xfrm>
          <a:prstGeom prst="roundRect">
            <a:avLst/>
          </a:prstGeom>
        </p:spPr>
      </p:pic>
      <p:sp>
        <p:nvSpPr>
          <p:cNvPr id="85" name="TextBox 84"/>
          <p:cNvSpPr txBox="1"/>
          <p:nvPr/>
        </p:nvSpPr>
        <p:spPr>
          <a:xfrm>
            <a:off x="4286248" y="342900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Овальный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86" name="Равнобедренный треугольник 85"/>
          <p:cNvSpPr/>
          <p:nvPr/>
        </p:nvSpPr>
        <p:spPr>
          <a:xfrm>
            <a:off x="7572396" y="2643182"/>
            <a:ext cx="1071570" cy="928694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ru-RU" sz="1600" dirty="0"/>
          </a:p>
        </p:txBody>
      </p:sp>
      <p:sp>
        <p:nvSpPr>
          <p:cNvPr id="87" name="TextBox 86"/>
          <p:cNvSpPr txBox="1"/>
          <p:nvPr/>
        </p:nvSpPr>
        <p:spPr>
          <a:xfrm>
            <a:off x="7572364" y="350043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Треугольная</a:t>
            </a:r>
            <a:endParaRPr lang="ru-RU" b="1" dirty="0"/>
          </a:p>
        </p:txBody>
      </p:sp>
      <p:sp>
        <p:nvSpPr>
          <p:cNvPr id="63" name="Стрелка вниз 62"/>
          <p:cNvSpPr/>
          <p:nvPr/>
        </p:nvSpPr>
        <p:spPr>
          <a:xfrm>
            <a:off x="4714876" y="1500174"/>
            <a:ext cx="142876" cy="500066"/>
          </a:xfrm>
          <a:prstGeom prst="downArrow">
            <a:avLst/>
          </a:prstGeom>
          <a:solidFill>
            <a:srgbClr val="51DC30"/>
          </a:solidFill>
          <a:ln>
            <a:solidFill>
              <a:srgbClr val="51DC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Прямоугольник 40"/>
          <p:cNvSpPr/>
          <p:nvPr/>
        </p:nvSpPr>
        <p:spPr>
          <a:xfrm>
            <a:off x="1229952" y="0"/>
            <a:ext cx="720864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Составь предложения по схеме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2071670" y="928670"/>
            <a:ext cx="616066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Где?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5" name="Прямоугольник 74"/>
          <p:cNvSpPr/>
          <p:nvPr/>
        </p:nvSpPr>
        <p:spPr>
          <a:xfrm>
            <a:off x="3214678" y="928670"/>
            <a:ext cx="1112099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Сколько?</a:t>
            </a:r>
          </a:p>
        </p:txBody>
      </p:sp>
      <p:sp>
        <p:nvSpPr>
          <p:cNvPr id="78" name="Прямоугольник 77"/>
          <p:cNvSpPr/>
          <p:nvPr/>
        </p:nvSpPr>
        <p:spPr>
          <a:xfrm>
            <a:off x="5715008" y="857232"/>
            <a:ext cx="1640385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Названия ягод</a:t>
            </a:r>
            <a:endParaRPr lang="ru-RU" b="1" dirty="0">
              <a:solidFill>
                <a:srgbClr val="FF0000"/>
              </a:solidFill>
            </a:endParaRPr>
          </a:p>
        </p:txBody>
      </p:sp>
      <p:grpSp>
        <p:nvGrpSpPr>
          <p:cNvPr id="110" name="Группа 109"/>
          <p:cNvGrpSpPr/>
          <p:nvPr/>
        </p:nvGrpSpPr>
        <p:grpSpPr>
          <a:xfrm>
            <a:off x="0" y="4131214"/>
            <a:ext cx="8879706" cy="2726786"/>
            <a:chOff x="0" y="3929066"/>
            <a:chExt cx="8879706" cy="2726786"/>
          </a:xfrm>
        </p:grpSpPr>
        <p:pic>
          <p:nvPicPr>
            <p:cNvPr id="11" name="Рисунок 10" descr="5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571999" y="4143380"/>
              <a:ext cx="1432729" cy="135732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pic>
        <p:pic>
          <p:nvPicPr>
            <p:cNvPr id="14" name="Рисунок 13" descr="ruje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00760" y="4143380"/>
              <a:ext cx="1428760" cy="1357322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pic>
        <p:pic>
          <p:nvPicPr>
            <p:cNvPr id="17" name="Рисунок 16" descr="елка.jpeg"/>
            <p:cNvPicPr>
              <a:picLocks noChangeAspect="1"/>
            </p:cNvPicPr>
            <p:nvPr/>
          </p:nvPicPr>
          <p:blipFill>
            <a:blip r:embed="rId4" cstate="print"/>
            <a:srcRect l="16083" r="11545"/>
            <a:stretch>
              <a:fillRect/>
            </a:stretch>
          </p:blipFill>
          <p:spPr>
            <a:xfrm>
              <a:off x="1785918" y="4214818"/>
              <a:ext cx="1340061" cy="1275570"/>
            </a:xfrm>
            <a:prstGeom prst="ellipse">
              <a:avLst/>
            </a:prstGeom>
            <a:ln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pic>
        <p:grpSp>
          <p:nvGrpSpPr>
            <p:cNvPr id="28" name="Группа 27"/>
            <p:cNvGrpSpPr/>
            <p:nvPr/>
          </p:nvGrpSpPr>
          <p:grpSpPr>
            <a:xfrm>
              <a:off x="3143240" y="4143380"/>
              <a:ext cx="1357322" cy="1357322"/>
              <a:chOff x="3214678" y="714356"/>
              <a:chExt cx="1357322" cy="1357322"/>
            </a:xfrm>
          </p:grpSpPr>
          <p:sp>
            <p:nvSpPr>
              <p:cNvPr id="21" name="Овал 20"/>
              <p:cNvSpPr/>
              <p:nvPr/>
            </p:nvSpPr>
            <p:spPr>
              <a:xfrm>
                <a:off x="3214678" y="714356"/>
                <a:ext cx="1357322" cy="1357322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Овал 21"/>
              <p:cNvSpPr/>
              <p:nvPr/>
            </p:nvSpPr>
            <p:spPr>
              <a:xfrm>
                <a:off x="3357554" y="1071546"/>
                <a:ext cx="276228" cy="27622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3714744" y="857232"/>
                <a:ext cx="276228" cy="27622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Овал 23"/>
              <p:cNvSpPr/>
              <p:nvPr/>
            </p:nvSpPr>
            <p:spPr>
              <a:xfrm>
                <a:off x="3357554" y="1428736"/>
                <a:ext cx="276228" cy="27622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Овал 24"/>
              <p:cNvSpPr/>
              <p:nvPr/>
            </p:nvSpPr>
            <p:spPr>
              <a:xfrm>
                <a:off x="3786182" y="1643050"/>
                <a:ext cx="276228" cy="27622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Овал 25"/>
              <p:cNvSpPr/>
              <p:nvPr/>
            </p:nvSpPr>
            <p:spPr>
              <a:xfrm>
                <a:off x="4071934" y="1000108"/>
                <a:ext cx="276228" cy="27622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Овал 26"/>
              <p:cNvSpPr/>
              <p:nvPr/>
            </p:nvSpPr>
            <p:spPr>
              <a:xfrm>
                <a:off x="4143372" y="1428736"/>
                <a:ext cx="276228" cy="276228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grpSp>
          <p:nvGrpSpPr>
            <p:cNvPr id="31" name="Группа 30"/>
            <p:cNvGrpSpPr/>
            <p:nvPr/>
          </p:nvGrpSpPr>
          <p:grpSpPr>
            <a:xfrm>
              <a:off x="0" y="3929066"/>
              <a:ext cx="1643073" cy="2428892"/>
              <a:chOff x="428596" y="2857496"/>
              <a:chExt cx="2234393" cy="3511220"/>
            </a:xfrm>
          </p:grpSpPr>
          <p:pic>
            <p:nvPicPr>
              <p:cNvPr id="5" name="Рисунок 4" descr="дети.jpeg"/>
              <p:cNvPicPr>
                <a:picLocks noChangeAspect="1"/>
              </p:cNvPicPr>
              <p:nvPr/>
            </p:nvPicPr>
            <p:blipFill>
              <a:blip r:embed="rId5" cstate="print"/>
              <a:srcRect l="54099" b="1995"/>
              <a:stretch>
                <a:fillRect/>
              </a:stretch>
            </p:blipFill>
            <p:spPr>
              <a:xfrm flipH="1">
                <a:off x="428596" y="2857496"/>
                <a:ext cx="1785950" cy="3509982"/>
              </a:xfrm>
              <a:prstGeom prst="rect">
                <a:avLst/>
              </a:prstGeom>
            </p:spPr>
          </p:pic>
          <p:sp>
            <p:nvSpPr>
              <p:cNvPr id="30" name="Полилиния 29"/>
              <p:cNvSpPr/>
              <p:nvPr/>
            </p:nvSpPr>
            <p:spPr>
              <a:xfrm>
                <a:off x="1604211" y="4812632"/>
                <a:ext cx="1058778" cy="1556084"/>
              </a:xfrm>
              <a:custGeom>
                <a:avLst/>
                <a:gdLst>
                  <a:gd name="connsiteX0" fmla="*/ 577515 w 1058778"/>
                  <a:gd name="connsiteY0" fmla="*/ 0 h 1556084"/>
                  <a:gd name="connsiteX1" fmla="*/ 577515 w 1058778"/>
                  <a:gd name="connsiteY1" fmla="*/ 0 h 1556084"/>
                  <a:gd name="connsiteX2" fmla="*/ 336884 w 1058778"/>
                  <a:gd name="connsiteY2" fmla="*/ 320842 h 1556084"/>
                  <a:gd name="connsiteX3" fmla="*/ 208547 w 1058778"/>
                  <a:gd name="connsiteY3" fmla="*/ 449179 h 1556084"/>
                  <a:gd name="connsiteX4" fmla="*/ 192505 w 1058778"/>
                  <a:gd name="connsiteY4" fmla="*/ 497305 h 1556084"/>
                  <a:gd name="connsiteX5" fmla="*/ 144378 w 1058778"/>
                  <a:gd name="connsiteY5" fmla="*/ 529389 h 1556084"/>
                  <a:gd name="connsiteX6" fmla="*/ 96252 w 1058778"/>
                  <a:gd name="connsiteY6" fmla="*/ 577515 h 1556084"/>
                  <a:gd name="connsiteX7" fmla="*/ 0 w 1058778"/>
                  <a:gd name="connsiteY7" fmla="*/ 737936 h 1556084"/>
                  <a:gd name="connsiteX8" fmla="*/ 32084 w 1058778"/>
                  <a:gd name="connsiteY8" fmla="*/ 786063 h 1556084"/>
                  <a:gd name="connsiteX9" fmla="*/ 80210 w 1058778"/>
                  <a:gd name="connsiteY9" fmla="*/ 818147 h 1556084"/>
                  <a:gd name="connsiteX10" fmla="*/ 144378 w 1058778"/>
                  <a:gd name="connsiteY10" fmla="*/ 882315 h 1556084"/>
                  <a:gd name="connsiteX11" fmla="*/ 224589 w 1058778"/>
                  <a:gd name="connsiteY11" fmla="*/ 962526 h 1556084"/>
                  <a:gd name="connsiteX12" fmla="*/ 240631 w 1058778"/>
                  <a:gd name="connsiteY12" fmla="*/ 962526 h 1556084"/>
                  <a:gd name="connsiteX13" fmla="*/ 545431 w 1058778"/>
                  <a:gd name="connsiteY13" fmla="*/ 1331494 h 1556084"/>
                  <a:gd name="connsiteX14" fmla="*/ 513347 w 1058778"/>
                  <a:gd name="connsiteY14" fmla="*/ 1459831 h 1556084"/>
                  <a:gd name="connsiteX15" fmla="*/ 625642 w 1058778"/>
                  <a:gd name="connsiteY15" fmla="*/ 1556084 h 1556084"/>
                  <a:gd name="connsiteX16" fmla="*/ 1058778 w 1058778"/>
                  <a:gd name="connsiteY16" fmla="*/ 1331494 h 1556084"/>
                  <a:gd name="connsiteX17" fmla="*/ 1058778 w 1058778"/>
                  <a:gd name="connsiteY17" fmla="*/ 1171073 h 1556084"/>
                  <a:gd name="connsiteX18" fmla="*/ 641684 w 1058778"/>
                  <a:gd name="connsiteY18" fmla="*/ 0 h 1556084"/>
                  <a:gd name="connsiteX19" fmla="*/ 577515 w 1058778"/>
                  <a:gd name="connsiteY19" fmla="*/ 0 h 1556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8778" h="1556084">
                    <a:moveTo>
                      <a:pt x="577515" y="0"/>
                    </a:moveTo>
                    <a:lnTo>
                      <a:pt x="577515" y="0"/>
                    </a:lnTo>
                    <a:cubicBezTo>
                      <a:pt x="497305" y="106947"/>
                      <a:pt x="431413" y="226313"/>
                      <a:pt x="336884" y="320842"/>
                    </a:cubicBezTo>
                    <a:lnTo>
                      <a:pt x="208547" y="449179"/>
                    </a:lnTo>
                    <a:cubicBezTo>
                      <a:pt x="203200" y="465221"/>
                      <a:pt x="203069" y="484101"/>
                      <a:pt x="192505" y="497305"/>
                    </a:cubicBezTo>
                    <a:cubicBezTo>
                      <a:pt x="180461" y="512360"/>
                      <a:pt x="159190" y="517046"/>
                      <a:pt x="144378" y="529389"/>
                    </a:cubicBezTo>
                    <a:cubicBezTo>
                      <a:pt x="126949" y="543913"/>
                      <a:pt x="110776" y="560086"/>
                      <a:pt x="96252" y="577515"/>
                    </a:cubicBezTo>
                    <a:cubicBezTo>
                      <a:pt x="70801" y="608056"/>
                      <a:pt x="5430" y="728433"/>
                      <a:pt x="0" y="737936"/>
                    </a:cubicBezTo>
                    <a:cubicBezTo>
                      <a:pt x="10695" y="753978"/>
                      <a:pt x="18451" y="772430"/>
                      <a:pt x="32084" y="786063"/>
                    </a:cubicBezTo>
                    <a:cubicBezTo>
                      <a:pt x="45717" y="799696"/>
                      <a:pt x="68166" y="803092"/>
                      <a:pt x="80210" y="818147"/>
                    </a:cubicBezTo>
                    <a:cubicBezTo>
                      <a:pt x="142434" y="895926"/>
                      <a:pt x="39376" y="847314"/>
                      <a:pt x="144378" y="882315"/>
                    </a:cubicBezTo>
                    <a:cubicBezTo>
                      <a:pt x="179256" y="952071"/>
                      <a:pt x="157148" y="945666"/>
                      <a:pt x="224589" y="962526"/>
                    </a:cubicBezTo>
                    <a:cubicBezTo>
                      <a:pt x="229777" y="963823"/>
                      <a:pt x="235284" y="962526"/>
                      <a:pt x="240631" y="962526"/>
                    </a:cubicBezTo>
                    <a:lnTo>
                      <a:pt x="545431" y="1331494"/>
                    </a:lnTo>
                    <a:lnTo>
                      <a:pt x="513347" y="1459831"/>
                    </a:lnTo>
                    <a:lnTo>
                      <a:pt x="625642" y="1556084"/>
                    </a:lnTo>
                    <a:lnTo>
                      <a:pt x="1058778" y="1331494"/>
                    </a:lnTo>
                    <a:lnTo>
                      <a:pt x="1058778" y="1171073"/>
                    </a:lnTo>
                    <a:lnTo>
                      <a:pt x="641684" y="0"/>
                    </a:lnTo>
                    <a:lnTo>
                      <a:pt x="577515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29" name="Рисунок 28" descr="1234986406_600.jpg"/>
            <p:cNvPicPr>
              <a:picLocks noChangeAspect="1"/>
            </p:cNvPicPr>
            <p:nvPr/>
          </p:nvPicPr>
          <p:blipFill>
            <a:blip r:embed="rId6" cstate="print"/>
            <a:srcRect t="55209" r="86459" b="33333"/>
            <a:stretch>
              <a:fillRect/>
            </a:stretch>
          </p:blipFill>
          <p:spPr>
            <a:xfrm>
              <a:off x="857224" y="5143512"/>
              <a:ext cx="1013095" cy="857256"/>
            </a:xfrm>
            <a:prstGeom prst="ellipse">
              <a:avLst/>
            </a:prstGeom>
          </p:spPr>
        </p:pic>
        <p:pic>
          <p:nvPicPr>
            <p:cNvPr id="40" name="Рисунок 39" descr="3401.jp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7429520" y="4071942"/>
              <a:ext cx="1450186" cy="1366833"/>
            </a:xfrm>
            <a:prstGeom prst="ellipse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pic>
        <p:sp>
          <p:nvSpPr>
            <p:cNvPr id="80" name="Прямоугольник 79"/>
            <p:cNvSpPr/>
            <p:nvPr/>
          </p:nvSpPr>
          <p:spPr>
            <a:xfrm>
              <a:off x="285720" y="6286520"/>
              <a:ext cx="67037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rgbClr val="7030A0"/>
                  </a:solidFill>
                </a:rPr>
                <a:t>Ваня</a:t>
              </a:r>
              <a:endParaRPr lang="ru-RU" b="1" dirty="0">
                <a:solidFill>
                  <a:srgbClr val="7030A0"/>
                </a:solidFill>
              </a:endParaRPr>
            </a:p>
          </p:txBody>
        </p:sp>
        <p:sp>
          <p:nvSpPr>
            <p:cNvPr id="81" name="Прямоугольник 80"/>
            <p:cNvSpPr/>
            <p:nvPr/>
          </p:nvSpPr>
          <p:spPr>
            <a:xfrm>
              <a:off x="1000100" y="5857892"/>
              <a:ext cx="8867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rgbClr val="7030A0"/>
                  </a:solidFill>
                </a:rPr>
                <a:t>собрал</a:t>
              </a:r>
              <a:endParaRPr lang="ru-RU" b="1" dirty="0">
                <a:solidFill>
                  <a:srgbClr val="7030A0"/>
                </a:solidFill>
              </a:endParaRPr>
            </a:p>
          </p:txBody>
        </p:sp>
        <p:sp>
          <p:nvSpPr>
            <p:cNvPr id="82" name="Прямоугольник 81"/>
            <p:cNvSpPr/>
            <p:nvPr/>
          </p:nvSpPr>
          <p:spPr>
            <a:xfrm>
              <a:off x="2071670" y="5500702"/>
              <a:ext cx="80983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rgbClr val="7030A0"/>
                  </a:solidFill>
                </a:rPr>
                <a:t>в лесу</a:t>
              </a:r>
              <a:endParaRPr lang="ru-RU" b="1" dirty="0">
                <a:solidFill>
                  <a:srgbClr val="7030A0"/>
                </a:solidFill>
              </a:endParaRPr>
            </a:p>
          </p:txBody>
        </p:sp>
        <p:sp>
          <p:nvSpPr>
            <p:cNvPr id="83" name="Прямоугольник 82"/>
            <p:cNvSpPr/>
            <p:nvPr/>
          </p:nvSpPr>
          <p:spPr>
            <a:xfrm>
              <a:off x="3428992" y="5500702"/>
              <a:ext cx="80297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rgbClr val="7030A0"/>
                  </a:solidFill>
                </a:rPr>
                <a:t>много</a:t>
              </a:r>
              <a:endParaRPr lang="ru-RU" b="1" dirty="0">
                <a:solidFill>
                  <a:srgbClr val="7030A0"/>
                </a:solidFill>
              </a:endParaRPr>
            </a:p>
          </p:txBody>
        </p:sp>
        <p:sp>
          <p:nvSpPr>
            <p:cNvPr id="84" name="Прямоугольник 83"/>
            <p:cNvSpPr/>
            <p:nvPr/>
          </p:nvSpPr>
          <p:spPr>
            <a:xfrm>
              <a:off x="4786314" y="5500702"/>
              <a:ext cx="10054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rgbClr val="7030A0"/>
                  </a:solidFill>
                </a:rPr>
                <a:t>малины</a:t>
              </a:r>
              <a:endParaRPr lang="ru-RU" b="1" dirty="0">
                <a:solidFill>
                  <a:srgbClr val="7030A0"/>
                </a:solidFill>
              </a:endParaRPr>
            </a:p>
          </p:txBody>
        </p:sp>
        <p:sp>
          <p:nvSpPr>
            <p:cNvPr id="85" name="Прямоугольник 84"/>
            <p:cNvSpPr/>
            <p:nvPr/>
          </p:nvSpPr>
          <p:spPr>
            <a:xfrm>
              <a:off x="6215074" y="5429264"/>
              <a:ext cx="103265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rgbClr val="7030A0"/>
                  </a:solidFill>
                </a:rPr>
                <a:t>черники</a:t>
              </a:r>
              <a:endParaRPr lang="ru-RU" b="1" dirty="0">
                <a:solidFill>
                  <a:srgbClr val="7030A0"/>
                </a:solidFill>
              </a:endParaRPr>
            </a:p>
          </p:txBody>
        </p:sp>
        <p:sp>
          <p:nvSpPr>
            <p:cNvPr id="86" name="Прямоугольник 85"/>
            <p:cNvSpPr/>
            <p:nvPr/>
          </p:nvSpPr>
          <p:spPr>
            <a:xfrm>
              <a:off x="7643834" y="5429264"/>
              <a:ext cx="106253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solidFill>
                    <a:srgbClr val="7030A0"/>
                  </a:solidFill>
                </a:rPr>
                <a:t>ежевики</a:t>
              </a:r>
              <a:endParaRPr lang="ru-RU" b="1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113" name="Группа 112"/>
          <p:cNvGrpSpPr/>
          <p:nvPr/>
        </p:nvGrpSpPr>
        <p:grpSpPr>
          <a:xfrm>
            <a:off x="0" y="1214422"/>
            <a:ext cx="9144000" cy="2829002"/>
            <a:chOff x="0" y="1214422"/>
            <a:chExt cx="9144000" cy="2829002"/>
          </a:xfrm>
        </p:grpSpPr>
        <p:grpSp>
          <p:nvGrpSpPr>
            <p:cNvPr id="111" name="Группа 110"/>
            <p:cNvGrpSpPr/>
            <p:nvPr/>
          </p:nvGrpSpPr>
          <p:grpSpPr>
            <a:xfrm>
              <a:off x="0" y="1214422"/>
              <a:ext cx="9144000" cy="2829002"/>
              <a:chOff x="0" y="785794"/>
              <a:chExt cx="9144000" cy="2829002"/>
            </a:xfrm>
          </p:grpSpPr>
          <p:sp>
            <p:nvSpPr>
              <p:cNvPr id="45" name="TextBox 44"/>
              <p:cNvSpPr txBox="1"/>
              <p:nvPr/>
            </p:nvSpPr>
            <p:spPr>
              <a:xfrm>
                <a:off x="2000232" y="2571744"/>
                <a:ext cx="87017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000" b="1" dirty="0" smtClean="0">
                    <a:solidFill>
                      <a:srgbClr val="7030A0"/>
                    </a:solidFill>
                  </a:rPr>
                  <a:t>в саду</a:t>
                </a:r>
                <a:endParaRPr lang="ru-RU" sz="20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46" name="Прямоугольник 45"/>
              <p:cNvSpPr/>
              <p:nvPr/>
            </p:nvSpPr>
            <p:spPr>
              <a:xfrm>
                <a:off x="3428992" y="2500306"/>
                <a:ext cx="87171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b="1" dirty="0" smtClean="0">
                    <a:solidFill>
                      <a:srgbClr val="7030A0"/>
                    </a:solidFill>
                  </a:rPr>
                  <a:t>много</a:t>
                </a:r>
                <a:endParaRPr lang="ru-RU" sz="20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47" name="Прямоугольник 46"/>
              <p:cNvSpPr/>
              <p:nvPr/>
            </p:nvSpPr>
            <p:spPr>
              <a:xfrm>
                <a:off x="4643438" y="2571744"/>
                <a:ext cx="149592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b="1" dirty="0" smtClean="0">
                    <a:solidFill>
                      <a:srgbClr val="7030A0"/>
                    </a:solidFill>
                  </a:rPr>
                  <a:t>смородины</a:t>
                </a:r>
                <a:endParaRPr lang="ru-RU" sz="20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6215074" y="2571744"/>
                <a:ext cx="125547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b="1" dirty="0" smtClean="0">
                    <a:solidFill>
                      <a:srgbClr val="7030A0"/>
                    </a:solidFill>
                  </a:rPr>
                  <a:t>клубники</a:t>
                </a:r>
                <a:endParaRPr lang="ru-RU" sz="2000" b="1" dirty="0">
                  <a:solidFill>
                    <a:srgbClr val="7030A0"/>
                  </a:solidFill>
                </a:endParaRPr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7530673" y="2571744"/>
                <a:ext cx="161332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b="1" dirty="0" smtClean="0">
                    <a:solidFill>
                      <a:srgbClr val="7030A0"/>
                    </a:solidFill>
                  </a:rPr>
                  <a:t>крыжовника</a:t>
                </a:r>
                <a:endParaRPr lang="ru-RU" sz="2000" b="1" dirty="0">
                  <a:solidFill>
                    <a:srgbClr val="7030A0"/>
                  </a:solidFill>
                </a:endParaRPr>
              </a:p>
            </p:txBody>
          </p:sp>
          <p:grpSp>
            <p:nvGrpSpPr>
              <p:cNvPr id="76" name="Группа 75"/>
              <p:cNvGrpSpPr/>
              <p:nvPr/>
            </p:nvGrpSpPr>
            <p:grpSpPr>
              <a:xfrm>
                <a:off x="0" y="785794"/>
                <a:ext cx="8929718" cy="2714620"/>
                <a:chOff x="0" y="857232"/>
                <a:chExt cx="8929718" cy="2714620"/>
              </a:xfrm>
            </p:grpSpPr>
            <p:pic>
              <p:nvPicPr>
                <p:cNvPr id="9" name="Рисунок 8" descr="шшшш.jpg"/>
                <p:cNvPicPr>
                  <a:picLocks noChangeAspect="1"/>
                </p:cNvPicPr>
                <p:nvPr/>
              </p:nvPicPr>
              <p:blipFill>
                <a:blip r:embed="rId8" cstate="print"/>
                <a:stretch>
                  <a:fillRect/>
                </a:stretch>
              </p:blipFill>
              <p:spPr>
                <a:xfrm>
                  <a:off x="7500958" y="1214422"/>
                  <a:ext cx="1428760" cy="1360724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</p:pic>
            <p:pic>
              <p:nvPicPr>
                <p:cNvPr id="12" name="Рисунок 11" descr="1086854i.jpg"/>
                <p:cNvPicPr>
                  <a:picLocks noChangeAspect="1"/>
                </p:cNvPicPr>
                <p:nvPr/>
              </p:nvPicPr>
              <p:blipFill>
                <a:blip r:embed="rId9" cstate="print"/>
                <a:srcRect r="66875" b="51875"/>
                <a:stretch>
                  <a:fillRect/>
                </a:stretch>
              </p:blipFill>
              <p:spPr>
                <a:xfrm>
                  <a:off x="6000760" y="1285860"/>
                  <a:ext cx="1420463" cy="1357322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</p:pic>
            <p:pic>
              <p:nvPicPr>
                <p:cNvPr id="13" name="Рисунок 12" descr="нкне.jpg"/>
                <p:cNvPicPr>
                  <a:picLocks noChangeAspect="1"/>
                </p:cNvPicPr>
                <p:nvPr/>
              </p:nvPicPr>
              <p:blipFill>
                <a:blip r:embed="rId10" cstate="print"/>
                <a:stretch>
                  <a:fillRect/>
                </a:stretch>
              </p:blipFill>
              <p:spPr>
                <a:xfrm>
                  <a:off x="4500562" y="1285860"/>
                  <a:ext cx="1450008" cy="1365949"/>
                </a:xfrm>
                <a:prstGeom prst="ellipse">
                  <a:avLst/>
                </a:prstGeom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</p:pic>
            <p:pic>
              <p:nvPicPr>
                <p:cNvPr id="16" name="Рисунок 15" descr="вазы.jpeg"/>
                <p:cNvPicPr>
                  <a:picLocks noChangeAspect="1"/>
                </p:cNvPicPr>
                <p:nvPr/>
              </p:nvPicPr>
              <p:blipFill>
                <a:blip r:embed="rId11" cstate="print"/>
                <a:srcRect l="3280" t="30500" r="79036" b="42703"/>
                <a:stretch>
                  <a:fillRect/>
                </a:stretch>
              </p:blipFill>
              <p:spPr>
                <a:xfrm>
                  <a:off x="1714480" y="1357298"/>
                  <a:ext cx="1361524" cy="1285884"/>
                </a:xfrm>
                <a:prstGeom prst="ellipse">
                  <a:avLst/>
                </a:prstGeom>
                <a:ln/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</p:pic>
            <p:grpSp>
              <p:nvGrpSpPr>
                <p:cNvPr id="20" name="Группа 19"/>
                <p:cNvGrpSpPr/>
                <p:nvPr/>
              </p:nvGrpSpPr>
              <p:grpSpPr>
                <a:xfrm>
                  <a:off x="0" y="857232"/>
                  <a:ext cx="1426346" cy="2714620"/>
                  <a:chOff x="285720" y="0"/>
                  <a:chExt cx="1962903" cy="3735794"/>
                </a:xfrm>
              </p:grpSpPr>
              <p:pic>
                <p:nvPicPr>
                  <p:cNvPr id="6" name="Рисунок 5" descr="дети.jpeg"/>
                  <p:cNvPicPr>
                    <a:picLocks noChangeAspect="1"/>
                  </p:cNvPicPr>
                  <p:nvPr/>
                </p:nvPicPr>
                <p:blipFill>
                  <a:blip r:embed="rId5" cstate="print"/>
                  <a:srcRect r="53035" b="1995"/>
                  <a:stretch>
                    <a:fillRect/>
                  </a:stretch>
                </p:blipFill>
                <p:spPr>
                  <a:xfrm>
                    <a:off x="285720" y="0"/>
                    <a:ext cx="1881195" cy="3509982"/>
                  </a:xfrm>
                  <a:prstGeom prst="rect">
                    <a:avLst/>
                  </a:prstGeom>
                </p:spPr>
              </p:pic>
              <p:sp>
                <p:nvSpPr>
                  <p:cNvPr id="18" name="Полилиния 17"/>
                  <p:cNvSpPr/>
                  <p:nvPr/>
                </p:nvSpPr>
                <p:spPr>
                  <a:xfrm>
                    <a:off x="500034" y="1714488"/>
                    <a:ext cx="1748589" cy="2021306"/>
                  </a:xfrm>
                  <a:custGeom>
                    <a:avLst/>
                    <a:gdLst>
                      <a:gd name="connsiteX0" fmla="*/ 1524000 w 1748589"/>
                      <a:gd name="connsiteY0" fmla="*/ 16042 h 2021306"/>
                      <a:gd name="connsiteX1" fmla="*/ 1299410 w 1748589"/>
                      <a:gd name="connsiteY1" fmla="*/ 144379 h 2021306"/>
                      <a:gd name="connsiteX2" fmla="*/ 1267326 w 1748589"/>
                      <a:gd name="connsiteY2" fmla="*/ 272716 h 2021306"/>
                      <a:gd name="connsiteX3" fmla="*/ 1379621 w 1748589"/>
                      <a:gd name="connsiteY3" fmla="*/ 401053 h 2021306"/>
                      <a:gd name="connsiteX4" fmla="*/ 1427747 w 1748589"/>
                      <a:gd name="connsiteY4" fmla="*/ 417095 h 2021306"/>
                      <a:gd name="connsiteX5" fmla="*/ 1203158 w 1748589"/>
                      <a:gd name="connsiteY5" fmla="*/ 449179 h 2021306"/>
                      <a:gd name="connsiteX6" fmla="*/ 1106905 w 1748589"/>
                      <a:gd name="connsiteY6" fmla="*/ 433137 h 2021306"/>
                      <a:gd name="connsiteX7" fmla="*/ 1058779 w 1748589"/>
                      <a:gd name="connsiteY7" fmla="*/ 561474 h 2021306"/>
                      <a:gd name="connsiteX8" fmla="*/ 834189 w 1748589"/>
                      <a:gd name="connsiteY8" fmla="*/ 898358 h 2021306"/>
                      <a:gd name="connsiteX9" fmla="*/ 834189 w 1748589"/>
                      <a:gd name="connsiteY9" fmla="*/ 898358 h 2021306"/>
                      <a:gd name="connsiteX10" fmla="*/ 802105 w 1748589"/>
                      <a:gd name="connsiteY10" fmla="*/ 1026695 h 2021306"/>
                      <a:gd name="connsiteX11" fmla="*/ 946484 w 1748589"/>
                      <a:gd name="connsiteY11" fmla="*/ 1138990 h 2021306"/>
                      <a:gd name="connsiteX12" fmla="*/ 1090863 w 1748589"/>
                      <a:gd name="connsiteY12" fmla="*/ 1315453 h 2021306"/>
                      <a:gd name="connsiteX13" fmla="*/ 1315452 w 1748589"/>
                      <a:gd name="connsiteY13" fmla="*/ 1331495 h 2021306"/>
                      <a:gd name="connsiteX14" fmla="*/ 1251284 w 1748589"/>
                      <a:gd name="connsiteY14" fmla="*/ 1331495 h 2021306"/>
                      <a:gd name="connsiteX15" fmla="*/ 1187116 w 1748589"/>
                      <a:gd name="connsiteY15" fmla="*/ 1331495 h 2021306"/>
                      <a:gd name="connsiteX16" fmla="*/ 1187116 w 1748589"/>
                      <a:gd name="connsiteY16" fmla="*/ 1475874 h 2021306"/>
                      <a:gd name="connsiteX17" fmla="*/ 1106905 w 1748589"/>
                      <a:gd name="connsiteY17" fmla="*/ 1491916 h 2021306"/>
                      <a:gd name="connsiteX18" fmla="*/ 1106905 w 1748589"/>
                      <a:gd name="connsiteY18" fmla="*/ 1491916 h 2021306"/>
                      <a:gd name="connsiteX19" fmla="*/ 1106905 w 1748589"/>
                      <a:gd name="connsiteY19" fmla="*/ 1491916 h 2021306"/>
                      <a:gd name="connsiteX20" fmla="*/ 1106905 w 1748589"/>
                      <a:gd name="connsiteY20" fmla="*/ 1588169 h 2021306"/>
                      <a:gd name="connsiteX21" fmla="*/ 994610 w 1748589"/>
                      <a:gd name="connsiteY21" fmla="*/ 1652337 h 2021306"/>
                      <a:gd name="connsiteX22" fmla="*/ 786063 w 1748589"/>
                      <a:gd name="connsiteY22" fmla="*/ 1652337 h 2021306"/>
                      <a:gd name="connsiteX23" fmla="*/ 545431 w 1748589"/>
                      <a:gd name="connsiteY23" fmla="*/ 1636295 h 2021306"/>
                      <a:gd name="connsiteX24" fmla="*/ 449179 w 1748589"/>
                      <a:gd name="connsiteY24" fmla="*/ 1604211 h 2021306"/>
                      <a:gd name="connsiteX25" fmla="*/ 433137 w 1748589"/>
                      <a:gd name="connsiteY25" fmla="*/ 1491916 h 2021306"/>
                      <a:gd name="connsiteX26" fmla="*/ 240631 w 1748589"/>
                      <a:gd name="connsiteY26" fmla="*/ 1219200 h 2021306"/>
                      <a:gd name="connsiteX27" fmla="*/ 32084 w 1748589"/>
                      <a:gd name="connsiteY27" fmla="*/ 1283369 h 2021306"/>
                      <a:gd name="connsiteX28" fmla="*/ 0 w 1748589"/>
                      <a:gd name="connsiteY28" fmla="*/ 1475874 h 2021306"/>
                      <a:gd name="connsiteX29" fmla="*/ 80210 w 1748589"/>
                      <a:gd name="connsiteY29" fmla="*/ 1796716 h 2021306"/>
                      <a:gd name="connsiteX30" fmla="*/ 882316 w 1748589"/>
                      <a:gd name="connsiteY30" fmla="*/ 2021306 h 2021306"/>
                      <a:gd name="connsiteX31" fmla="*/ 1155031 w 1748589"/>
                      <a:gd name="connsiteY31" fmla="*/ 2021306 h 2021306"/>
                      <a:gd name="connsiteX32" fmla="*/ 1748589 w 1748589"/>
                      <a:gd name="connsiteY32" fmla="*/ 1780674 h 2021306"/>
                      <a:gd name="connsiteX33" fmla="*/ 1716505 w 1748589"/>
                      <a:gd name="connsiteY33" fmla="*/ 0 h 2021306"/>
                      <a:gd name="connsiteX34" fmla="*/ 1524000 w 1748589"/>
                      <a:gd name="connsiteY34" fmla="*/ 16042 h 202130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748589" h="2021306">
                        <a:moveTo>
                          <a:pt x="1524000" y="16042"/>
                        </a:moveTo>
                        <a:lnTo>
                          <a:pt x="1299410" y="144379"/>
                        </a:lnTo>
                        <a:lnTo>
                          <a:pt x="1267326" y="272716"/>
                        </a:lnTo>
                        <a:cubicBezTo>
                          <a:pt x="1354487" y="394741"/>
                          <a:pt x="1306393" y="364439"/>
                          <a:pt x="1379621" y="401053"/>
                        </a:cubicBezTo>
                        <a:lnTo>
                          <a:pt x="1427747" y="417095"/>
                        </a:lnTo>
                        <a:lnTo>
                          <a:pt x="1203158" y="449179"/>
                        </a:lnTo>
                        <a:lnTo>
                          <a:pt x="1106905" y="433137"/>
                        </a:lnTo>
                        <a:lnTo>
                          <a:pt x="1058779" y="561474"/>
                        </a:lnTo>
                        <a:lnTo>
                          <a:pt x="834189" y="898358"/>
                        </a:lnTo>
                        <a:lnTo>
                          <a:pt x="834189" y="898358"/>
                        </a:lnTo>
                        <a:lnTo>
                          <a:pt x="802105" y="1026695"/>
                        </a:lnTo>
                        <a:lnTo>
                          <a:pt x="946484" y="1138990"/>
                        </a:lnTo>
                        <a:lnTo>
                          <a:pt x="1090863" y="1315453"/>
                        </a:lnTo>
                        <a:lnTo>
                          <a:pt x="1315452" y="1331495"/>
                        </a:lnTo>
                        <a:lnTo>
                          <a:pt x="1251284" y="1331495"/>
                        </a:lnTo>
                        <a:lnTo>
                          <a:pt x="1187116" y="1331495"/>
                        </a:lnTo>
                        <a:lnTo>
                          <a:pt x="1187116" y="1475874"/>
                        </a:lnTo>
                        <a:lnTo>
                          <a:pt x="1106905" y="1491916"/>
                        </a:lnTo>
                        <a:lnTo>
                          <a:pt x="1106905" y="1491916"/>
                        </a:lnTo>
                        <a:lnTo>
                          <a:pt x="1106905" y="1491916"/>
                        </a:lnTo>
                        <a:lnTo>
                          <a:pt x="1106905" y="1588169"/>
                        </a:lnTo>
                        <a:lnTo>
                          <a:pt x="994610" y="1652337"/>
                        </a:lnTo>
                        <a:lnTo>
                          <a:pt x="786063" y="1652337"/>
                        </a:lnTo>
                        <a:lnTo>
                          <a:pt x="545431" y="1636295"/>
                        </a:lnTo>
                        <a:lnTo>
                          <a:pt x="449179" y="1604211"/>
                        </a:lnTo>
                        <a:lnTo>
                          <a:pt x="433137" y="1491916"/>
                        </a:lnTo>
                        <a:lnTo>
                          <a:pt x="240631" y="1219200"/>
                        </a:lnTo>
                        <a:lnTo>
                          <a:pt x="32084" y="1283369"/>
                        </a:lnTo>
                        <a:lnTo>
                          <a:pt x="0" y="1475874"/>
                        </a:lnTo>
                        <a:lnTo>
                          <a:pt x="80210" y="1796716"/>
                        </a:lnTo>
                        <a:lnTo>
                          <a:pt x="882316" y="2021306"/>
                        </a:lnTo>
                        <a:lnTo>
                          <a:pt x="1155031" y="2021306"/>
                        </a:lnTo>
                        <a:lnTo>
                          <a:pt x="1748589" y="1780674"/>
                        </a:lnTo>
                        <a:lnTo>
                          <a:pt x="1716505" y="0"/>
                        </a:lnTo>
                        <a:lnTo>
                          <a:pt x="1524000" y="16042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solidFill>
                      <a:schemeClr val="bg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grpSp>
              <p:nvGrpSpPr>
                <p:cNvPr id="32" name="Группа 31"/>
                <p:cNvGrpSpPr/>
                <p:nvPr/>
              </p:nvGrpSpPr>
              <p:grpSpPr>
                <a:xfrm>
                  <a:off x="3143240" y="1285860"/>
                  <a:ext cx="1357322" cy="1357322"/>
                  <a:chOff x="3214678" y="714356"/>
                  <a:chExt cx="1357322" cy="1357322"/>
                </a:xfrm>
              </p:grpSpPr>
              <p:sp>
                <p:nvSpPr>
                  <p:cNvPr id="33" name="Овал 32"/>
                  <p:cNvSpPr/>
                  <p:nvPr/>
                </p:nvSpPr>
                <p:spPr>
                  <a:xfrm>
                    <a:off x="3214678" y="714356"/>
                    <a:ext cx="1357322" cy="1357322"/>
                  </a:xfrm>
                  <a:prstGeom prst="ellipse">
                    <a:avLst/>
                  </a:prstGeom>
                  <a:solidFill>
                    <a:schemeClr val="bg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4" name="Овал 33"/>
                  <p:cNvSpPr/>
                  <p:nvPr/>
                </p:nvSpPr>
                <p:spPr>
                  <a:xfrm>
                    <a:off x="3357554" y="1071546"/>
                    <a:ext cx="276228" cy="276228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5" name="Овал 34"/>
                  <p:cNvSpPr/>
                  <p:nvPr/>
                </p:nvSpPr>
                <p:spPr>
                  <a:xfrm>
                    <a:off x="3714744" y="857232"/>
                    <a:ext cx="276228" cy="276228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6" name="Овал 35"/>
                  <p:cNvSpPr/>
                  <p:nvPr/>
                </p:nvSpPr>
                <p:spPr>
                  <a:xfrm>
                    <a:off x="3357554" y="1428736"/>
                    <a:ext cx="276228" cy="276228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7" name="Овал 36"/>
                  <p:cNvSpPr/>
                  <p:nvPr/>
                </p:nvSpPr>
                <p:spPr>
                  <a:xfrm>
                    <a:off x="3786182" y="1643050"/>
                    <a:ext cx="276228" cy="276228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8" name="Овал 37"/>
                  <p:cNvSpPr/>
                  <p:nvPr/>
                </p:nvSpPr>
                <p:spPr>
                  <a:xfrm>
                    <a:off x="4071934" y="1000108"/>
                    <a:ext cx="276228" cy="276228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sp>
                <p:nvSpPr>
                  <p:cNvPr id="39" name="Овал 38"/>
                  <p:cNvSpPr/>
                  <p:nvPr/>
                </p:nvSpPr>
                <p:spPr>
                  <a:xfrm>
                    <a:off x="4143372" y="1428736"/>
                    <a:ext cx="276228" cy="276228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</p:grpSp>
          <p:sp>
            <p:nvSpPr>
              <p:cNvPr id="44" name="Прямоугольник 43"/>
              <p:cNvSpPr/>
              <p:nvPr/>
            </p:nvSpPr>
            <p:spPr>
              <a:xfrm>
                <a:off x="928662" y="3071810"/>
                <a:ext cx="109196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2000" b="1" dirty="0" smtClean="0">
                    <a:solidFill>
                      <a:srgbClr val="7030A0"/>
                    </a:solidFill>
                  </a:rPr>
                  <a:t>собрала</a:t>
                </a:r>
                <a:endParaRPr lang="ru-RU" sz="2000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214282" y="3214686"/>
                <a:ext cx="71438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000" b="1" dirty="0" smtClean="0">
                    <a:solidFill>
                      <a:srgbClr val="7030A0"/>
                    </a:solidFill>
                  </a:rPr>
                  <a:t>Таня</a:t>
                </a:r>
                <a:endParaRPr lang="ru-RU" sz="2000" b="1" dirty="0">
                  <a:solidFill>
                    <a:srgbClr val="7030A0"/>
                  </a:solidFill>
                </a:endParaRPr>
              </a:p>
            </p:txBody>
          </p:sp>
        </p:grpSp>
        <p:pic>
          <p:nvPicPr>
            <p:cNvPr id="19" name="Рисунок 18" descr="1234986406_600.jpg"/>
            <p:cNvPicPr>
              <a:picLocks noChangeAspect="1"/>
            </p:cNvPicPr>
            <p:nvPr/>
          </p:nvPicPr>
          <p:blipFill>
            <a:blip r:embed="rId6" cstate="print"/>
            <a:srcRect l="955" t="55209" r="86459" b="33333"/>
            <a:stretch>
              <a:fillRect/>
            </a:stretch>
          </p:blipFill>
          <p:spPr>
            <a:xfrm>
              <a:off x="857224" y="2714620"/>
              <a:ext cx="941657" cy="857256"/>
            </a:xfrm>
            <a:prstGeom prst="ellipse">
              <a:avLst/>
            </a:prstGeom>
          </p:spPr>
        </p:pic>
      </p:grpSp>
      <p:sp>
        <p:nvSpPr>
          <p:cNvPr id="50" name="Прямоугольник 49"/>
          <p:cNvSpPr/>
          <p:nvPr/>
        </p:nvSpPr>
        <p:spPr>
          <a:xfrm>
            <a:off x="285720" y="928670"/>
            <a:ext cx="628698" cy="3693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Кто?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1000100" y="571480"/>
            <a:ext cx="990143" cy="646331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Что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сделал?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165</Words>
  <Application>Microsoft Office PowerPoint</Application>
  <PresentationFormat>Экран (4:3)</PresentationFormat>
  <Paragraphs>88</Paragraphs>
  <Slides>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master</cp:lastModifiedBy>
  <cp:revision>44</cp:revision>
  <dcterms:modified xsi:type="dcterms:W3CDTF">2020-09-03T20:33:18Z</dcterms:modified>
</cp:coreProperties>
</file>