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0" r:id="rId5"/>
    <p:sldId id="269" r:id="rId6"/>
    <p:sldId id="262" r:id="rId7"/>
    <p:sldId id="258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-97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039F1-8FC2-46B9-989B-C5224E7F55B4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3191B-148F-4AE6-939B-1A5F2D7A4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B56AD-2840-4407-A991-80411C51A0D6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B38A1-C0D5-40BB-A37D-067089E3B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DBAFF-85B2-4F87-94A1-7889CADCED80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FC51D-65DD-43B2-A234-DF71D90B4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547-4BFF-43E4-99F4-73367A69EFF0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77815-97B2-4FFC-ADAF-2811FD31F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7F49F-F364-4AB3-B7AE-F0BCE523CF21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B8AFF-F573-4B65-95E2-67FAC39D6E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CBE6D-BCB2-46DF-9289-08039AA92E05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9BBC0-EEF8-4FCB-BEAA-AC31355FB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90656-2382-4201-A6CC-45C160A313E1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35A3F-6863-49DF-89CC-EB7C932C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B66DD-B56E-4E71-974C-593B1BEE36A5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90B3E-D6D9-4062-80C8-34BFB320EE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41E2C-DE36-40C3-A3EF-80891A8138C5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9EF9B-1CDB-4B7D-A2A8-1F05FA3E0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790D8-2F59-4A72-9BF2-8FECDD84080F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FA8E3-ECCF-4B94-8116-15DB9D77E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AD594-484E-458E-B578-D38EA8A39F5E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3E49-0156-4C84-888C-7D32D1B2D7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5B28ED-01FB-4F23-8BD8-80825D4D2DFD}" type="datetimeFigureOut">
              <a:rPr lang="ru-RU"/>
              <a:pPr>
                <a:defRPr/>
              </a:pPr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B4D3E22-BEA6-4AB9-AE7F-3B41566765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381000"/>
            <a:ext cx="7772400" cy="2714107"/>
          </a:xfrm>
        </p:spPr>
        <p:txBody>
          <a:bodyPr/>
          <a:lstStyle/>
          <a:p>
            <a:pPr eaLnBrk="1" hangingPunct="1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Сво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йства</a:t>
            </a:r>
            <a:r>
              <a:rPr lang="ru-RU" dirty="0" smtClean="0"/>
              <a:t> </a:t>
            </a:r>
            <a:r>
              <a:rPr lang="ru-RU" dirty="0" err="1" smtClean="0"/>
              <a:t>древеси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ны</a:t>
            </a:r>
            <a:endParaRPr lang="ru-RU" dirty="0" smtClean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886700" cy="1325563"/>
          </a:xfrm>
        </p:spPr>
        <p:txBody>
          <a:bodyPr/>
          <a:lstStyle/>
          <a:p>
            <a:pPr algn="ctr" eaLnBrk="1" hangingPunct="1"/>
            <a:r>
              <a:rPr lang="ru-RU" dirty="0" err="1" smtClean="0"/>
              <a:t>Сво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йства</a:t>
            </a:r>
            <a:r>
              <a:rPr lang="ru-RU" dirty="0" smtClean="0"/>
              <a:t> </a:t>
            </a:r>
            <a:r>
              <a:rPr lang="ru-RU" dirty="0" err="1" smtClean="0"/>
              <a:t>древеси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ны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81993" y="1831171"/>
            <a:ext cx="226536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err="1" smtClean="0"/>
              <a:t>физи</a:t>
            </a:r>
            <a:r>
              <a:rPr lang="ru-RU" sz="3000" b="1" dirty="0" err="1" smtClean="0">
                <a:latin typeface="Times New Roman"/>
                <a:cs typeface="Times New Roman"/>
              </a:rPr>
              <a:t>́</a:t>
            </a:r>
            <a:r>
              <a:rPr lang="ru-RU" sz="3000" b="1" dirty="0" err="1" smtClean="0"/>
              <a:t>ческие</a:t>
            </a:r>
            <a:r>
              <a:rPr lang="ru-RU" sz="3000" dirty="0" smtClean="0"/>
              <a:t> </a:t>
            </a:r>
            <a:endParaRPr lang="ru-RU" sz="3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78055" y="1851952"/>
            <a:ext cx="258134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err="1" smtClean="0"/>
              <a:t>механи</a:t>
            </a:r>
            <a:r>
              <a:rPr lang="ru-RU" sz="3000" b="1" dirty="0" err="1" smtClean="0">
                <a:latin typeface="Times New Roman"/>
                <a:cs typeface="Times New Roman"/>
              </a:rPr>
              <a:t>́</a:t>
            </a:r>
            <a:r>
              <a:rPr lang="ru-RU" sz="3000" b="1" dirty="0" err="1" smtClean="0"/>
              <a:t>ческие</a:t>
            </a:r>
            <a:endParaRPr lang="ru-RU" sz="3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95199" y="3285898"/>
            <a:ext cx="89511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/>
              <a:t>цвет </a:t>
            </a:r>
            <a:endParaRPr lang="ru-RU" sz="2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17074" y="3847007"/>
            <a:ext cx="149629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err="1" smtClean="0"/>
              <a:t>за</a:t>
            </a:r>
            <a:r>
              <a:rPr lang="ru-RU" sz="2600" dirty="0" err="1" smtClean="0">
                <a:latin typeface="Times New Roman"/>
                <a:cs typeface="Times New Roman"/>
              </a:rPr>
              <a:t>́</a:t>
            </a:r>
            <a:r>
              <a:rPr lang="ru-RU" sz="2600" dirty="0" err="1" smtClean="0"/>
              <a:t>пах</a:t>
            </a:r>
            <a:endParaRPr lang="ru-RU" sz="2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46081" y="4886098"/>
            <a:ext cx="161371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err="1" smtClean="0"/>
              <a:t>пло</a:t>
            </a:r>
            <a:r>
              <a:rPr lang="ru-RU" sz="2600" dirty="0" err="1" smtClean="0">
                <a:latin typeface="Times New Roman"/>
                <a:cs typeface="Times New Roman"/>
              </a:rPr>
              <a:t>́</a:t>
            </a:r>
            <a:r>
              <a:rPr lang="ru-RU" sz="2600" dirty="0" err="1" smtClean="0"/>
              <a:t>тность</a:t>
            </a:r>
            <a:endParaRPr lang="ru-RU" sz="2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966618" y="4366553"/>
            <a:ext cx="168276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err="1" smtClean="0"/>
              <a:t>вла</a:t>
            </a:r>
            <a:r>
              <a:rPr lang="ru-RU" sz="2600" dirty="0" err="1" smtClean="0">
                <a:latin typeface="Times New Roman"/>
                <a:cs typeface="Times New Roman"/>
              </a:rPr>
              <a:t>́</a:t>
            </a:r>
            <a:r>
              <a:rPr lang="ru-RU" sz="2600" dirty="0" err="1" smtClean="0"/>
              <a:t>жность</a:t>
            </a:r>
            <a:endParaRPr lang="ru-RU" sz="2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58979" y="2579315"/>
            <a:ext cx="159351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/>
              <a:t>твёрдость</a:t>
            </a:r>
            <a:endParaRPr lang="ru-RU" sz="2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08733" y="3202770"/>
            <a:ext cx="164820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err="1" smtClean="0"/>
              <a:t>про</a:t>
            </a:r>
            <a:r>
              <a:rPr lang="ru-RU" sz="2600" dirty="0" err="1" smtClean="0">
                <a:latin typeface="Times New Roman"/>
                <a:cs typeface="Times New Roman"/>
              </a:rPr>
              <a:t>́</a:t>
            </a:r>
            <a:r>
              <a:rPr lang="ru-RU" sz="2600" dirty="0" err="1" smtClean="0"/>
              <a:t>чность</a:t>
            </a:r>
            <a:endParaRPr lang="ru-RU" sz="2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295767" y="3805443"/>
            <a:ext cx="154747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err="1" smtClean="0"/>
              <a:t>упру</a:t>
            </a:r>
            <a:r>
              <a:rPr lang="ru-RU" sz="2600" dirty="0" err="1" smtClean="0">
                <a:latin typeface="Times New Roman"/>
                <a:cs typeface="Times New Roman"/>
              </a:rPr>
              <a:t>́</a:t>
            </a:r>
            <a:r>
              <a:rPr lang="ru-RU" sz="2600" dirty="0" err="1" smtClean="0"/>
              <a:t>гость</a:t>
            </a:r>
            <a:endParaRPr lang="ru-RU" sz="2600" dirty="0"/>
          </a:p>
        </p:txBody>
      </p:sp>
      <p:sp>
        <p:nvSpPr>
          <p:cNvPr id="14" name="Стрелка вниз 13"/>
          <p:cNvSpPr/>
          <p:nvPr/>
        </p:nvSpPr>
        <p:spPr>
          <a:xfrm>
            <a:off x="1870363" y="1205345"/>
            <a:ext cx="748146" cy="6650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724399" y="1233054"/>
            <a:ext cx="748146" cy="6650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5400000">
            <a:off x="1007919" y="2337955"/>
            <a:ext cx="374073" cy="270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1194955" y="2628899"/>
            <a:ext cx="831273" cy="2701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1569072" y="2922259"/>
            <a:ext cx="1353189" cy="806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2057401" y="2951018"/>
            <a:ext cx="1911927" cy="6650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4582391" y="2379518"/>
            <a:ext cx="353291" cy="2493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5" idx="2"/>
            <a:endCxn id="11" idx="0"/>
          </p:cNvCxnSpPr>
          <p:nvPr/>
        </p:nvCxnSpPr>
        <p:spPr>
          <a:xfrm rot="5400000">
            <a:off x="4952373" y="2686414"/>
            <a:ext cx="796820" cy="2358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16200000" flipH="1">
            <a:off x="5444836" y="3054927"/>
            <a:ext cx="1517072" cy="623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83128" y="2773280"/>
            <a:ext cx="13835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err="1" smtClean="0"/>
              <a:t>тексту</a:t>
            </a:r>
            <a:r>
              <a:rPr lang="ru-RU" sz="2600" dirty="0" err="1" smtClean="0">
                <a:latin typeface="Times New Roman"/>
                <a:cs typeface="Times New Roman"/>
              </a:rPr>
              <a:t>́</a:t>
            </a:r>
            <a:r>
              <a:rPr lang="ru-RU" sz="2600" dirty="0" err="1" smtClean="0"/>
              <a:t>ра</a:t>
            </a:r>
            <a:endParaRPr lang="ru-RU" sz="2600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 rot="16200000" flipH="1">
            <a:off x="2234045" y="3106881"/>
            <a:ext cx="2701637" cy="1184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ческие</a:t>
            </a:r>
            <a:r>
              <a:rPr lang="ru-RU" dirty="0" smtClean="0"/>
              <a:t> </a:t>
            </a:r>
            <a:r>
              <a:rPr lang="ru-RU" dirty="0" err="1" smtClean="0"/>
              <a:t>сво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229" y="1409988"/>
            <a:ext cx="6561863" cy="2247611"/>
          </a:xfrm>
        </p:spPr>
        <p:txBody>
          <a:bodyPr/>
          <a:lstStyle/>
          <a:p>
            <a:r>
              <a:rPr lang="ru-RU" sz="3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Тексту</a:t>
            </a:r>
            <a:r>
              <a:rPr lang="ru-RU" sz="3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́</a:t>
            </a:r>
            <a:r>
              <a:rPr lang="ru-RU" sz="36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</a:t>
            </a:r>
            <a:r>
              <a:rPr lang="ru-RU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r>
              <a:rPr lang="ru-RU" sz="3000" dirty="0" smtClean="0"/>
              <a:t>- </a:t>
            </a:r>
            <a:r>
              <a:rPr lang="ru-RU" sz="3400" dirty="0" smtClean="0">
                <a:latin typeface="Times New Roman"/>
                <a:cs typeface="Times New Roman"/>
              </a:rPr>
              <a:t>это рисунок волокон, образующийся при разрезе ствола дерева. Она зависит от породы дерева, и направления разреза по отношению к слоям и волокнам</a:t>
            </a:r>
          </a:p>
        </p:txBody>
      </p:sp>
      <p:pic>
        <p:nvPicPr>
          <p:cNvPr id="1026" name="Picture 2" descr="Картинки по запросу текстура древесины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000" y="2285992"/>
            <a:ext cx="2340000" cy="2340000"/>
          </a:xfrm>
          <a:prstGeom prst="rect">
            <a:avLst/>
          </a:prstGeom>
          <a:noFill/>
        </p:spPr>
      </p:pic>
      <p:pic>
        <p:nvPicPr>
          <p:cNvPr id="1028" name="Picture 4" descr="Картинки по запросу текстура древесины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4000" y="4518000"/>
            <a:ext cx="3120000" cy="2340000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текстура древесины ф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00" y="-32623"/>
            <a:ext cx="2340000" cy="234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ческие</a:t>
            </a:r>
            <a:r>
              <a:rPr lang="ru-RU" dirty="0" smtClean="0"/>
              <a:t> </a:t>
            </a:r>
            <a:r>
              <a:rPr lang="ru-RU" dirty="0" err="1" smtClean="0"/>
              <a:t>сво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6141" y="1409988"/>
            <a:ext cx="7886700" cy="4351338"/>
          </a:xfrm>
        </p:spPr>
        <p:txBody>
          <a:bodyPr/>
          <a:lstStyle/>
          <a:p>
            <a:r>
              <a:rPr lang="ru-RU" sz="3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 </a:t>
            </a:r>
          </a:p>
          <a:p>
            <a:r>
              <a:rPr lang="ru-RU" sz="3400" dirty="0" smtClean="0">
                <a:latin typeface="Times New Roman"/>
                <a:cs typeface="Times New Roman"/>
              </a:rPr>
              <a:t>Цвет древесины различен у разных пород</a:t>
            </a:r>
          </a:p>
          <a:p>
            <a:r>
              <a:rPr lang="ru-RU" sz="3400" dirty="0" smtClean="0">
                <a:latin typeface="Times New Roman"/>
                <a:cs typeface="Times New Roman"/>
              </a:rPr>
              <a:t>По цвету можно определить породу древесины</a:t>
            </a:r>
          </a:p>
          <a:p>
            <a:r>
              <a:rPr lang="ru-RU" sz="3400" dirty="0" smtClean="0">
                <a:latin typeface="Times New Roman"/>
                <a:cs typeface="Times New Roman"/>
              </a:rPr>
              <a:t>Цвет зависит от возраста дерева, его породы, условий и места произрастания</a:t>
            </a:r>
          </a:p>
          <a:p>
            <a:endParaRPr lang="ru-RU" sz="3400" i="1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цвет древесины древесины фото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ческие</a:t>
            </a:r>
            <a:r>
              <a:rPr lang="ru-RU" dirty="0" smtClean="0"/>
              <a:t> </a:t>
            </a:r>
            <a:r>
              <a:rPr lang="ru-RU" dirty="0" err="1" smtClean="0"/>
              <a:t>сво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Запах </a:t>
            </a:r>
          </a:p>
          <a:p>
            <a:r>
              <a:rPr lang="ru-RU" sz="3400" dirty="0" smtClean="0">
                <a:latin typeface="Times New Roman"/>
                <a:cs typeface="Times New Roman"/>
              </a:rPr>
              <a:t>Запах древесины является определяющим признаком пород.</a:t>
            </a:r>
          </a:p>
          <a:p>
            <a:r>
              <a:rPr lang="ru-RU" sz="3400" dirty="0" smtClean="0">
                <a:latin typeface="Times New Roman"/>
                <a:cs typeface="Times New Roman"/>
              </a:rPr>
              <a:t> Смолистый запах имеет древесина хвойных пород. </a:t>
            </a:r>
          </a:p>
          <a:p>
            <a:r>
              <a:rPr lang="ru-RU" sz="3400" dirty="0" smtClean="0">
                <a:latin typeface="Times New Roman"/>
                <a:cs typeface="Times New Roman"/>
              </a:rPr>
              <a:t>Специфический едкий запах имеет древесина осины.</a:t>
            </a:r>
          </a:p>
          <a:p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ческие</a:t>
            </a:r>
            <a:r>
              <a:rPr lang="ru-RU" dirty="0" smtClean="0"/>
              <a:t> </a:t>
            </a:r>
            <a:r>
              <a:rPr lang="ru-RU" dirty="0" err="1" smtClean="0"/>
              <a:t>сво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3341" y="1389202"/>
            <a:ext cx="6665768" cy="4990815"/>
          </a:xfrm>
        </p:spPr>
        <p:txBody>
          <a:bodyPr/>
          <a:lstStyle/>
          <a:p>
            <a:r>
              <a:rPr lang="ru-RU" sz="3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Плотность древесины </a:t>
            </a:r>
            <a:r>
              <a:rPr lang="el-GR" sz="3400" i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ρ</a:t>
            </a:r>
            <a:r>
              <a:rPr lang="ru-RU" sz="3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400" i="1" dirty="0" smtClean="0">
                <a:latin typeface="Times New Roman"/>
                <a:cs typeface="Times New Roman"/>
              </a:rPr>
              <a:t>– </a:t>
            </a:r>
            <a:r>
              <a:rPr lang="ru-RU" sz="3400" dirty="0" smtClean="0">
                <a:latin typeface="Times New Roman"/>
                <a:cs typeface="Times New Roman"/>
              </a:rPr>
              <a:t>это её масса </a:t>
            </a:r>
            <a:r>
              <a:rPr lang="en-US" sz="3400" i="1" dirty="0" smtClean="0">
                <a:solidFill>
                  <a:schemeClr val="tx1">
                    <a:lumMod val="75000"/>
                  </a:schemeClr>
                </a:solidFill>
                <a:latin typeface="Times New Roman"/>
                <a:cs typeface="Times New Roman"/>
              </a:rPr>
              <a:t>m (</a:t>
            </a:r>
            <a:r>
              <a:rPr lang="ru-RU" sz="3400" i="1" dirty="0" smtClean="0">
                <a:solidFill>
                  <a:schemeClr val="tx1">
                    <a:lumMod val="75000"/>
                  </a:schemeClr>
                </a:solidFill>
                <a:latin typeface="Times New Roman"/>
                <a:cs typeface="Times New Roman"/>
              </a:rPr>
              <a:t>г)</a:t>
            </a:r>
            <a:r>
              <a:rPr lang="ru-RU" sz="3400" dirty="0" smtClean="0">
                <a:latin typeface="Times New Roman"/>
                <a:cs typeface="Times New Roman"/>
              </a:rPr>
              <a:t>, занимающая единицу объема </a:t>
            </a:r>
            <a:r>
              <a:rPr lang="en-US" sz="3400" i="1" dirty="0" smtClean="0">
                <a:solidFill>
                  <a:schemeClr val="tx1">
                    <a:lumMod val="75000"/>
                  </a:schemeClr>
                </a:solidFill>
                <a:latin typeface="Times New Roman"/>
                <a:cs typeface="Times New Roman"/>
              </a:rPr>
              <a:t>V</a:t>
            </a:r>
            <a:r>
              <a:rPr lang="ru-RU" sz="3400" i="1" dirty="0" smtClean="0">
                <a:solidFill>
                  <a:schemeClr val="tx1">
                    <a:lumMod val="75000"/>
                  </a:schemeClr>
                </a:solidFill>
                <a:latin typeface="Times New Roman"/>
                <a:cs typeface="Times New Roman"/>
              </a:rPr>
              <a:t> (см</a:t>
            </a:r>
            <a:r>
              <a:rPr lang="ru-RU" sz="3400" i="1" baseline="30000" dirty="0" smtClean="0">
                <a:solidFill>
                  <a:schemeClr val="tx1">
                    <a:lumMod val="75000"/>
                  </a:schemeClr>
                </a:solidFill>
                <a:latin typeface="Times New Roman"/>
                <a:cs typeface="Times New Roman"/>
              </a:rPr>
              <a:t>3</a:t>
            </a:r>
            <a:r>
              <a:rPr lang="ru-RU" sz="3400" i="1" dirty="0" smtClean="0">
                <a:solidFill>
                  <a:schemeClr val="tx1">
                    <a:lumMod val="75000"/>
                  </a:schemeClr>
                </a:solidFill>
                <a:latin typeface="Times New Roman"/>
                <a:cs typeface="Times New Roman"/>
              </a:rPr>
              <a:t>):</a:t>
            </a:r>
          </a:p>
          <a:p>
            <a:endParaRPr lang="ru-RU" sz="3400" i="1" dirty="0" smtClean="0">
              <a:solidFill>
                <a:schemeClr val="tx1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4384675" indent="0">
              <a:buNone/>
            </a:pPr>
            <a:r>
              <a:rPr lang="ru-RU" sz="3400" i="1" dirty="0" smtClean="0">
                <a:solidFill>
                  <a:schemeClr val="tx1">
                    <a:lumMod val="75000"/>
                  </a:schemeClr>
                </a:solidFill>
                <a:latin typeface="Times New Roman"/>
                <a:cs typeface="Times New Roman"/>
              </a:rPr>
              <a:t>(г/см</a:t>
            </a:r>
            <a:r>
              <a:rPr lang="ru-RU" sz="3400" i="1" baseline="30000" dirty="0" smtClean="0">
                <a:solidFill>
                  <a:schemeClr val="tx1">
                    <a:lumMod val="75000"/>
                  </a:schemeClr>
                </a:solidFill>
                <a:latin typeface="Times New Roman"/>
                <a:cs typeface="Times New Roman"/>
              </a:rPr>
              <a:t>3</a:t>
            </a:r>
            <a:r>
              <a:rPr lang="ru-RU" sz="3400" i="1" dirty="0" smtClean="0">
                <a:solidFill>
                  <a:schemeClr val="tx1">
                    <a:lumMod val="75000"/>
                  </a:schemeClr>
                </a:solidFill>
                <a:latin typeface="Times New Roman"/>
                <a:cs typeface="Times New Roman"/>
              </a:rPr>
              <a:t>)</a:t>
            </a:r>
          </a:p>
          <a:p>
            <a:pPr marL="0" lvl="2" indent="0"/>
            <a:r>
              <a:rPr lang="ru-RU" sz="2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Плотность сухой древесины  составляет примерно </a:t>
            </a:r>
            <a:r>
              <a:rPr lang="ru-RU" sz="2600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0,35 … 0,7 г/см</a:t>
            </a:r>
            <a:r>
              <a:rPr lang="ru-RU" sz="2600" i="1" baseline="30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3</a:t>
            </a:r>
          </a:p>
          <a:p>
            <a:pPr marL="0" lvl="2" indent="0"/>
            <a:r>
              <a:rPr lang="ru-RU" sz="2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Более плотная древесина березы, клена, ясеня, лиственницы, дуба </a:t>
            </a:r>
            <a:r>
              <a:rPr lang="ru-RU" sz="2600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0,64 … 0,72 г/см</a:t>
            </a:r>
            <a:r>
              <a:rPr lang="ru-RU" sz="2600" i="1" baseline="30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3</a:t>
            </a:r>
          </a:p>
          <a:p>
            <a:pPr marL="0" lvl="2" indent="0"/>
            <a:r>
              <a:rPr lang="ru-RU" sz="2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Менее плотная – древесина липы, тополя, кедра, ели, осины, сосны </a:t>
            </a:r>
            <a:r>
              <a:rPr lang="ru-RU" sz="2600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0,4 … 0,52 г/см</a:t>
            </a:r>
            <a:r>
              <a:rPr lang="ru-RU" sz="2600" i="1" baseline="30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3</a:t>
            </a:r>
            <a:endParaRPr lang="ru-RU" sz="2600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endParaRPr lang="ru-RU" sz="3400" i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771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2909453"/>
            <a:ext cx="1350818" cy="1091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ческие</a:t>
            </a:r>
            <a:r>
              <a:rPr lang="ru-RU" dirty="0" smtClean="0"/>
              <a:t> </a:t>
            </a:r>
            <a:r>
              <a:rPr lang="ru-RU" dirty="0" err="1" smtClean="0"/>
              <a:t>сво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89203"/>
            <a:ext cx="6665768" cy="4351338"/>
          </a:xfrm>
        </p:spPr>
        <p:txBody>
          <a:bodyPr/>
          <a:lstStyle/>
          <a:p>
            <a:r>
              <a:rPr lang="ru-RU" sz="3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Влажность древесины </a:t>
            </a:r>
            <a:r>
              <a:rPr lang="ru-RU" sz="3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  <a:r>
              <a:rPr lang="ru-RU" sz="3400" i="1" dirty="0" smtClean="0">
                <a:latin typeface="Times New Roman"/>
                <a:cs typeface="Times New Roman"/>
              </a:rPr>
              <a:t>– </a:t>
            </a:r>
            <a:r>
              <a:rPr lang="ru-RU" sz="3400" dirty="0" smtClean="0">
                <a:latin typeface="Times New Roman"/>
                <a:cs typeface="Times New Roman"/>
              </a:rPr>
              <a:t>это количество содержащейся в ней влаги</a:t>
            </a:r>
            <a:endParaRPr lang="ru-RU" sz="3400" i="1" dirty="0" smtClean="0">
              <a:solidFill>
                <a:schemeClr val="tx1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endParaRPr lang="ru-RU" sz="3400" i="1" dirty="0" smtClean="0">
              <a:solidFill>
                <a:schemeClr val="tx1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4384675" indent="0">
              <a:buNone/>
            </a:pPr>
            <a:endParaRPr lang="ru-RU" sz="3400" i="1" dirty="0" smtClean="0">
              <a:solidFill>
                <a:schemeClr val="tx1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pPr marL="0" lvl="2" indent="0"/>
            <a:r>
              <a:rPr lang="en-US" sz="2600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m</a:t>
            </a:r>
            <a:r>
              <a:rPr lang="en-US" sz="2600" i="1" baseline="-25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1</a:t>
            </a:r>
            <a:r>
              <a:rPr lang="en-US" sz="2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 - </a:t>
            </a:r>
            <a:r>
              <a:rPr lang="ru-RU" sz="2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масса образца влажной древесины;</a:t>
            </a:r>
          </a:p>
          <a:p>
            <a:pPr marL="0" lvl="2" indent="0"/>
            <a:r>
              <a:rPr lang="en-US" sz="2600" i="1" dirty="0" smtClean="0">
                <a:solidFill>
                  <a:schemeClr val="bg1"/>
                </a:solidFill>
                <a:latin typeface="Times New Roman"/>
                <a:cs typeface="Times New Roman"/>
              </a:rPr>
              <a:t>m</a:t>
            </a:r>
            <a:r>
              <a:rPr lang="ru-RU" sz="2600" i="1" baseline="-25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2</a:t>
            </a:r>
            <a:r>
              <a:rPr lang="en-US" sz="2600" baseline="-25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2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 - </a:t>
            </a:r>
            <a:r>
              <a:rPr lang="ru-RU" sz="26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масса образца после высушивания</a:t>
            </a:r>
          </a:p>
          <a:p>
            <a:endParaRPr lang="ru-RU" sz="3400" i="1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771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40000" contrast="40000"/>
          </a:blip>
          <a:srcRect/>
          <a:stretch>
            <a:fillRect/>
          </a:stretch>
        </p:blipFill>
        <p:spPr bwMode="auto">
          <a:xfrm>
            <a:off x="1724891" y="3034145"/>
            <a:ext cx="3914898" cy="8936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Физи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ческие</a:t>
            </a:r>
            <a:r>
              <a:rPr lang="ru-RU" dirty="0" smtClean="0"/>
              <a:t> </a:t>
            </a:r>
            <a:r>
              <a:rPr lang="ru-RU" dirty="0" err="1" smtClean="0"/>
              <a:t>сво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йства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389203"/>
            <a:ext cx="6665768" cy="4351338"/>
          </a:xfrm>
        </p:spPr>
        <p:txBody>
          <a:bodyPr/>
          <a:lstStyle/>
          <a:p>
            <a:r>
              <a:rPr lang="ru-RU" sz="3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Влажность древесины .</a:t>
            </a:r>
          </a:p>
          <a:p>
            <a:r>
              <a:rPr lang="ru-RU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Приемлемая влажность древесины – 9…15%</a:t>
            </a:r>
          </a:p>
          <a:p>
            <a:r>
              <a:rPr lang="ru-RU" sz="3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Виды сушки древесины:</a:t>
            </a:r>
          </a:p>
          <a:p>
            <a:r>
              <a:rPr lang="ru-RU" sz="3400" i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Естественная (на воздухе)</a:t>
            </a:r>
          </a:p>
          <a:p>
            <a:r>
              <a:rPr lang="ru-RU" sz="3400" i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Искусственная (в специальных камерах)</a:t>
            </a:r>
          </a:p>
          <a:p>
            <a:endParaRPr lang="ru-RU" sz="3400" i="1" dirty="0" smtClean="0">
              <a:solidFill>
                <a:schemeClr val="tx1">
                  <a:lumMod val="75000"/>
                </a:schemeClr>
              </a:solidFill>
              <a:latin typeface="Times New Roman"/>
              <a:cs typeface="Times New Roman"/>
            </a:endParaRPr>
          </a:p>
          <a:p>
            <a:endParaRPr lang="ru-RU" sz="3400" i="1" dirty="0" smtClean="0">
              <a:solidFill>
                <a:schemeClr val="tx1">
                  <a:lumMod val="7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7715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FFFFFF"/>
      </a:dk1>
      <a:lt1>
        <a:sysClr val="window" lastClr="FFFFFF"/>
      </a:lt1>
      <a:dk2>
        <a:srgbClr val="39302A"/>
      </a:dk2>
      <a:lt2>
        <a:srgbClr val="E5DEDB"/>
      </a:lt2>
      <a:accent1>
        <a:srgbClr val="FFDF6A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</TotalTime>
  <Words>213</Words>
  <Application>Microsoft Office PowerPoint</Application>
  <PresentationFormat>Экран (4:3)</PresentationFormat>
  <Paragraphs>48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Сво́йства древеси́ны</vt:lpstr>
      <vt:lpstr>Сво́йства древеси́ны</vt:lpstr>
      <vt:lpstr>Физи́ческие сво́йства</vt:lpstr>
      <vt:lpstr>Физи́ческие сво́йства</vt:lpstr>
      <vt:lpstr>Слайд 5</vt:lpstr>
      <vt:lpstr>Физи́ческие сво́йства</vt:lpstr>
      <vt:lpstr>Физи́ческие сво́йства</vt:lpstr>
      <vt:lpstr>Физи́ческие сво́йства</vt:lpstr>
      <vt:lpstr>Физи́ческие сво́йства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Home</cp:lastModifiedBy>
  <cp:revision>9</cp:revision>
  <dcterms:created xsi:type="dcterms:W3CDTF">2014-10-15T14:39:08Z</dcterms:created>
  <dcterms:modified xsi:type="dcterms:W3CDTF">2020-08-31T05:49:58Z</dcterms:modified>
</cp:coreProperties>
</file>