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04" r:id="rId2"/>
  </p:sldMasterIdLst>
  <p:notesMasterIdLst>
    <p:notesMasterId r:id="rId23"/>
  </p:notesMasterIdLst>
  <p:sldIdLst>
    <p:sldId id="256" r:id="rId3"/>
    <p:sldId id="289" r:id="rId4"/>
    <p:sldId id="257" r:id="rId5"/>
    <p:sldId id="258" r:id="rId6"/>
    <p:sldId id="259" r:id="rId7"/>
    <p:sldId id="277" r:id="rId8"/>
    <p:sldId id="279" r:id="rId9"/>
    <p:sldId id="292" r:id="rId10"/>
    <p:sldId id="291" r:id="rId11"/>
    <p:sldId id="290" r:id="rId12"/>
    <p:sldId id="304" r:id="rId13"/>
    <p:sldId id="283" r:id="rId14"/>
    <p:sldId id="281" r:id="rId15"/>
    <p:sldId id="285" r:id="rId16"/>
    <p:sldId id="293" r:id="rId17"/>
    <p:sldId id="298" r:id="rId18"/>
    <p:sldId id="305" r:id="rId19"/>
    <p:sldId id="282" r:id="rId20"/>
    <p:sldId id="301" r:id="rId21"/>
    <p:sldId id="30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704" autoAdjust="0"/>
  </p:normalViewPr>
  <p:slideViewPr>
    <p:cSldViewPr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7A704-9F1C-4FD3-85D1-57AF2D7FD0E8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EBFB8C-BBFF-4397-A51C-1E92596422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506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692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Совет. Добавьте сюда свои заметки докладчика.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509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9372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Совет. Добавьте сюда свои заметки докладчика.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EBFB8C-BBFF-4397-A51C-1E92596422A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123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4DD9F-7EC4-43CB-94E7-EB84609C1D0B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046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389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342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390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226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950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667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282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302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381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A4771-C6EF-4B99-81F4-D30BE4E017A0}" type="datetimeFigureOut">
              <a:rPr lang="en-US" smtClean="0"/>
              <a:pPr/>
              <a:t>9/4/2020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B41CA-569D-40E7-8E58-026C0338B2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319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fld id="{D80A4771-C6EF-4B99-81F4-D30BE4E017A0}" type="datetimeFigureOut">
              <a:rPr lang="en-US" smtClean="0"/>
              <a:pPr algn="r"/>
              <a:t>9/4/2020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z="1200" dirty="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990B41CA-569D-40E7-8E58-026C0338B2C8}" type="slidenum">
              <a:rPr lang="en-US" smtClean="0"/>
              <a:pPr algn="ctr"/>
              <a:t>‹#›</a:t>
            </a:fld>
            <a:endParaRPr lang="en-US" sz="1200" dirty="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4254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7.jpeg"/><Relationship Id="rId3" Type="http://schemas.openxmlformats.org/officeDocument/2006/relationships/image" Target="../media/image29.jpeg"/><Relationship Id="rId7" Type="http://schemas.microsoft.com/office/2007/relationships/hdphoto" Target="../media/hdphoto1.wdp"/><Relationship Id="rId12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11" Type="http://schemas.openxmlformats.org/officeDocument/2006/relationships/image" Target="../media/image35.jpeg"/><Relationship Id="rId5" Type="http://schemas.openxmlformats.org/officeDocument/2006/relationships/image" Target="../media/image31.jpeg"/><Relationship Id="rId10" Type="http://schemas.openxmlformats.org/officeDocument/2006/relationships/image" Target="../media/image34.jpeg"/><Relationship Id="rId4" Type="http://schemas.openxmlformats.org/officeDocument/2006/relationships/image" Target="../media/image30.jpeg"/><Relationship Id="rId9" Type="http://schemas.openxmlformats.org/officeDocument/2006/relationships/image" Target="../media/image15.jpeg"/><Relationship Id="rId1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jpeg"/><Relationship Id="rId11" Type="http://schemas.openxmlformats.org/officeDocument/2006/relationships/image" Target="../media/image26.jpeg"/><Relationship Id="rId5" Type="http://schemas.openxmlformats.org/officeDocument/2006/relationships/image" Target="../media/image21.jpeg"/><Relationship Id="rId10" Type="http://schemas.openxmlformats.org/officeDocument/2006/relationships/image" Target="../media/image25.jpeg"/><Relationship Id="rId4" Type="http://schemas.openxmlformats.org/officeDocument/2006/relationships/image" Target="../media/image20.jpeg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9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988840"/>
            <a:ext cx="7200800" cy="237626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Конспект индивидуального логопедического занятия </a:t>
            </a:r>
            <a:b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сенсорной акустико –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мнестической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афазии</a:t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тадия расстройств </a:t>
            </a:r>
            <a:r>
              <a:rPr lang="ru-RU" sz="2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средней 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степени тяжести.</a:t>
            </a:r>
            <a:b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Возраст больного 45 лет.</a:t>
            </a:r>
            <a:b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797152"/>
            <a:ext cx="3309803" cy="1260629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12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r>
              <a:rPr lang="ru-RU" sz="1200" b="1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учитель-логопед:</a:t>
            </a:r>
          </a:p>
          <a:p>
            <a:pPr algn="l">
              <a:lnSpc>
                <a:spcPct val="100000"/>
              </a:lnSpc>
            </a:pPr>
            <a:r>
              <a:rPr lang="ru-RU" sz="12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Бабич 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Михайловна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89802" y="1870005"/>
            <a:ext cx="5437645" cy="2880320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4.Упражнение на развитие процессов мышления.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1: «Подберите  к  картинке  подходящие  предметы».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2:  «Назовите  предметы  одним  словом».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 процесс мышления. </a:t>
            </a: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Актуализировать и обогащать  словарный запас.</a:t>
            </a:r>
            <a:b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Предметные картинки: стул, стол, колпак, кастрюля, ложки, венчик, половник, тарелка, набор посуды.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Процедура: логопед выкладывает перед больной ряд предметных картинок, озвучивает их, просит показать какую-либо одну, а затем соотнести её с обобщающей картинкой (набор посуды, посуда).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«Подберите к картинке подходящие предметы..» (далее Н.М. озвучивает слова и соотносит с картинкой).</a:t>
            </a:r>
            <a:b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solidFill>
                  <a:srgbClr val="C32D2E">
                    <a:lumMod val="50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6177" y="1878460"/>
            <a:ext cx="2376264" cy="1744641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8920" y="4917301"/>
            <a:ext cx="1143144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79"/>
          <a:stretch/>
        </p:blipFill>
        <p:spPr bwMode="auto">
          <a:xfrm>
            <a:off x="2887961" y="4708254"/>
            <a:ext cx="1134166" cy="888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64248" y="4852835"/>
            <a:ext cx="897030" cy="840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9626792">
            <a:off x="5661860" y="4714893"/>
            <a:ext cx="1142388" cy="652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81442" y="4382853"/>
            <a:ext cx="1074101" cy="107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9802" y="5727435"/>
            <a:ext cx="925489" cy="837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82107" y="5639182"/>
            <a:ext cx="964823" cy="816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88322" y="5639182"/>
            <a:ext cx="1372510" cy="915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89900" y="5727435"/>
            <a:ext cx="1122863" cy="80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6567" y="5639182"/>
            <a:ext cx="1242788" cy="82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82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78 0.07239 L 0.02778 -0.06336 C 0.02778 -0.12419 0.09687 -0.19865 0.15347 -0.19865 L 0.27969 -0.19865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87" y="-135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25 C 0 -0.181 0.069 -0.25 0.125 -0.25 L 0.25 -0.25 E" pathEditMode="relative" ptsTypes="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4 0.00486 L -0.00834 -0.12002 C -0.00834 -0.17622 0.06059 -0.24514 0.11666 -0.24514 L 0.24166 -0.24514 " pathEditMode="relative" rAng="0" ptsTypes="FfFF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25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2.6827E-6 L -0.0026 -0.2345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" y="-117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54 -0.00693 L -0.01354 -0.13182 C -0.01354 -0.18802 0.05539 -0.25693 0.11146 -0.25693 L 0.23646 -0.25693 " pathEditMode="relative" rAng="0" ptsTypes="FfFF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25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5793" y="2265995"/>
            <a:ext cx="5437645" cy="3422188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5. Задание 1  «Посмотрите и назовите».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Логопед: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Определите предметы, которые изображены на недорисованных картинках.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 показывает больной лист, на котором изображены недорисованные предметы. Затем просим определить каждый предмет и назвать его. Если у больной возникают затруднения, оказываем ей помощь наводящими вопросами. Инструкция: «Посмотрите на эти картинки. Назовите предметы, которые на них нарисованы»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«Объясните  значение предмета» 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Объяснить функциональное назначение предметов, изображенных на предметных картинках.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Процедура: логопед предлагает Н.М. назвать какой-либо предмет на картинке или в комнате, а затем просит объяснить его функциональное назначение.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«Назовите…» (специалист показывает какой-либо предмет). «Объясните его значение» 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solidFill>
                  <a:srgbClr val="C32D2E">
                    <a:lumMod val="50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948"/>
          <a:stretch/>
        </p:blipFill>
        <p:spPr bwMode="auto">
          <a:xfrm>
            <a:off x="6098890" y="1916832"/>
            <a:ext cx="988632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819" b="11179"/>
          <a:stretch/>
        </p:blipFill>
        <p:spPr bwMode="auto">
          <a:xfrm>
            <a:off x="5943911" y="3459610"/>
            <a:ext cx="1050656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252"/>
          <a:stretch/>
        </p:blipFill>
        <p:spPr bwMode="auto">
          <a:xfrm>
            <a:off x="5857428" y="5229200"/>
            <a:ext cx="2536241" cy="917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589"/>
          <a:stretch/>
        </p:blipFill>
        <p:spPr bwMode="auto">
          <a:xfrm>
            <a:off x="7125549" y="3538398"/>
            <a:ext cx="1047412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06" r="42587"/>
          <a:stretch/>
        </p:blipFill>
        <p:spPr bwMode="auto">
          <a:xfrm>
            <a:off x="7453821" y="1916832"/>
            <a:ext cx="621394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936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2515" y="1903491"/>
            <a:ext cx="5707419" cy="373380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1600" b="1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</a:t>
            </a:r>
            <a:r>
              <a:rPr lang="ru-RU" sz="1600" b="1" i="1" dirty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Подбор существительных  к  заданным прилагательным.</a:t>
            </a:r>
            <a:br>
              <a:rPr lang="ru-RU" sz="1600" b="1" i="1" dirty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i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Восстанавливать умение согласовывать</a:t>
            </a:r>
            <a:b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существительные и прилагательные.</a:t>
            </a:r>
            <a:endParaRPr lang="ru-RU" sz="1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42442" y="2472328"/>
            <a:ext cx="4870094" cy="4291724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Логопед: посмотрите на картинки. Подберите и произнесите, а затем запишите слова по примеру: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Красные (что?)        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помидоры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 (что?)   ______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Индийский(что?)   ______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Стеклянный (что?) ______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Металлические (что?)        ______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Деревянная (что?) _____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Деревянный (что?) _____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Растворимый (что?) _____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для справок: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стакан, кофе, дерево, ложки, посуда, стол, чай, колпак. </a:t>
            </a:r>
          </a:p>
        </p:txBody>
      </p:sp>
      <p:pic>
        <p:nvPicPr>
          <p:cNvPr id="4098" name="Picture 2" descr="http://portalpnz.ru/images/product_images/popup_images/5094_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626" y="3425695"/>
            <a:ext cx="1002290" cy="697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http://www.kanz-mag.net/_mod_files/ce_images/eshop/4421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6063" y="5599243"/>
            <a:ext cx="1264963" cy="9252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pchelca.by/wp-content/uploads/orfei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795" y="3175248"/>
            <a:ext cx="1472186" cy="110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69990" y="4122800"/>
            <a:ext cx="1659944" cy="13547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tarelkino.umi.ru/images/cms/data/4118_08pr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096" y="5477516"/>
            <a:ext cx="848253" cy="104698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52504" y="4548628"/>
            <a:ext cx="1052082" cy="752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71858" y="1916832"/>
            <a:ext cx="1180823" cy="111099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1655" y="2276871"/>
            <a:ext cx="1470369" cy="98183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Прямоугольник 14"/>
          <p:cNvSpPr/>
          <p:nvPr/>
        </p:nvSpPr>
        <p:spPr>
          <a:xfrm>
            <a:off x="3779912" y="6216724"/>
            <a:ext cx="19576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Повторяется 2-3 раза.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680356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556792"/>
            <a:ext cx="6336704" cy="115212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7</a:t>
            </a:r>
            <a:r>
              <a:rPr lang="ru-RU" sz="1600" b="1" dirty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Ритмизация стихотворного текста:</a:t>
            </a:r>
            <a:br>
              <a:rPr lang="ru-RU" sz="1600" b="1" dirty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пальчиковая игра «Повар».</a:t>
            </a:r>
            <a:br>
              <a:rPr lang="ru-RU" sz="1600" b="1" dirty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4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расширять объём речеслуховой памяти. Развивать координацию движений рук в соответствии с текстом игры, мелкую моторику.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3568" y="2780928"/>
            <a:ext cx="6120680" cy="367240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произносите вместе со мной слова игры «Повар» и выполняйте движения в соответствии с текстом.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Надену фартук, завяжу.       (имитировать подобные движения)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готовлю, покажу.           (развести руки в стороны, погрозить пальчиком)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Вода, лучок, картошка.         (наклоняем кулаки, стучим пальчиками)</a:t>
            </a:r>
          </a:p>
          <a:p>
            <a:pPr marL="0" indent="0" algn="r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Поварю немножко.               (круговые движения правой рукой, левая согнута                     в локте, закруглена)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ещё потру морковку            (тереть кулаком о ладошку)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Готова вкусная похлёбка.       (кулаки зажаты, "держат" кастрюлю)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Кушайте, пожалуйста.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Повторяется 2-3 раза.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924"/>
          <a:stretch/>
        </p:blipFill>
        <p:spPr bwMode="auto">
          <a:xfrm flipH="1">
            <a:off x="6732240" y="2492896"/>
            <a:ext cx="1880455" cy="404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304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1620" y="1916832"/>
            <a:ext cx="6840760" cy="634082"/>
          </a:xfrm>
        </p:spPr>
        <p:txBody>
          <a:bodyPr>
            <a:normAutofit fontScale="90000"/>
          </a:bodyPr>
          <a:lstStyle/>
          <a:p>
            <a:pPr lvl="0" eaLnBrk="0" fontAlgn="base" hangingPunct="0">
              <a:spcAft>
                <a:spcPct val="0"/>
              </a:spcAft>
            </a:pPr>
            <a:br>
              <a:rPr lang="ru-RU" sz="1800" b="1" i="1" dirty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sz="1800" b="1" i="1" dirty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800" b="1" i="1" dirty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8. Упражнение «Вставьте слово» 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материале пословиц</a:t>
            </a:r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800" b="1" i="1" dirty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br>
              <a:rPr lang="ru-RU" sz="1800" b="1" i="1" dirty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br>
              <a:rPr lang="ru-RU" sz="1600" b="1" dirty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Цель: </a:t>
            </a: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Восстанавливать умение согласовывать существительные и прилагательные</a:t>
            </a:r>
            <a:b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предложении.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b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b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6" y="2708920"/>
            <a:ext cx="7416824" cy="36004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прочитайте пословицы вслух. В них  пропущены слова «плохой» или  «хороший». Вставьте пропущенные слова по смыслу в предложения. Прочитайте снова то, что у вас получилось.</a:t>
            </a:r>
          </a:p>
          <a:p>
            <a:pPr marL="82296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................... повар    стоит доктора.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................... повар любое кушанье испортит.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.....................повар и в бою кашу сварит.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6021288"/>
            <a:ext cx="19576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Повторяется 2-3 раза.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7903471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3212976"/>
            <a:ext cx="4536504" cy="2016224"/>
          </a:xfrm>
        </p:spPr>
        <p:txBody>
          <a:bodyPr>
            <a:noAutofit/>
          </a:bodyPr>
          <a:lstStyle/>
          <a:p>
            <a:pPr lvl="0" algn="l"/>
            <a:r>
              <a:rPr lang="ru-RU" sz="1600" b="1" i="1" dirty="0">
                <a:solidFill>
                  <a:srgbClr val="C32D2E">
                    <a:lumMod val="50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9</a:t>
            </a:r>
            <a:r>
              <a:rPr lang="ru-RU" sz="16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Упражнение  на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восстановление  умения согласовывать существительные и глаголы, на восстановление правильности собственной речи.</a:t>
            </a:r>
            <a:br>
              <a:rPr lang="ru-RU" sz="1600" b="1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восстановление  умения согласовывать существительные и глаголы, восстановление правильности собственной речи.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br>
              <a:rPr lang="ru-RU" sz="1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Логопед: 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Расскажите, что делают люди, животное на каждой из картинок, используя глаголы: </a:t>
            </a:r>
            <a:r>
              <a:rPr lang="ru-RU" sz="14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резать, ждать, пробовать, помогать, взбивать, слушать, рассказывать,  говорить,  жарить, раскатывать, готовить.</a:t>
            </a:r>
            <a:b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b="1" i="1" dirty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875" y="1772816"/>
            <a:ext cx="1646806" cy="15268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3305" y="5013176"/>
            <a:ext cx="1569451" cy="152512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2782" y="2420888"/>
            <a:ext cx="1478821" cy="152688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513" y="4306152"/>
            <a:ext cx="1580168" cy="141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171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0032" y="2511479"/>
            <a:ext cx="3528392" cy="3856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46087" y="2833800"/>
            <a:ext cx="39634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Прочтите текст и вставьте недостающие слова.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3434003"/>
            <a:ext cx="324036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Наша мама-повар.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Наша мама по профессии __________</a:t>
            </a:r>
          </a:p>
          <a:p>
            <a:r>
              <a:rPr lang="ru-RU" sz="1400" i="1" dirty="0">
                <a:latin typeface="Times New Roman" pitchFamily="18" charset="0"/>
                <a:cs typeface="Times New Roman" pitchFamily="18" charset="0"/>
              </a:rPr>
              <a:t>Она умеет вкусно _________. Настроение у мамы, когда она готовит__________. Лучше всего у неё получается жарить  ____.  Кот тоже  любит, когда мама готовит ______. Кот хотел стащить ____________ рыбу.</a:t>
            </a:r>
          </a:p>
          <a:p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Подчеркните окончания  глаголов.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1600" y="1797752"/>
            <a:ext cx="64294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Упражнение на восстановление  собственной речи.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Восстанавливать правильность собственной речи.</a:t>
            </a:r>
          </a:p>
          <a:p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01912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408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1" y="3212976"/>
            <a:ext cx="3384376" cy="1073486"/>
          </a:xfrm>
        </p:spPr>
        <p:txBody>
          <a:bodyPr>
            <a:noAutofit/>
          </a:bodyPr>
          <a:lstStyle/>
          <a:p>
            <a:pPr lvl="0" algn="l"/>
            <a:r>
              <a:rPr lang="ru-RU" sz="1800" b="1" i="1" dirty="0">
                <a:solidFill>
                  <a:srgbClr val="C32D2E">
                    <a:lumMod val="50000"/>
                  </a:srgb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b="1" i="1" dirty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8228" y="1636224"/>
            <a:ext cx="1408024" cy="1260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600" y="4869160"/>
            <a:ext cx="1323312" cy="1260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3300085"/>
            <a:ext cx="1539285" cy="1260000"/>
          </a:xfrm>
          <a:prstGeom prst="rect">
            <a:avLst/>
          </a:prstGeom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547104" y="1611485"/>
            <a:ext cx="539304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11.  Составление рассказа по картинке.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расширение объёма речеслуховой памяти.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логопед зачитывает больному текст «Повар». Инструкция 1: «Сейчас я Вам прочитаю рассказ. Слушайте внимательно. Потом буду задавать вопросы».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Текст: Повар –это важная и нужная профессия Повар умеет готовить много вкусных и  полезных блюд, умеет печь торты и  пироги. Он варит вкусные супы и компоты, готовит мясо и овощи. Для этого ему необходима разная посуда. Повар есть и в детском саду, и в школе, и в больнице, и на заводе, в кафе. Повар должен любить свою работу. Ведь если повар готовит с любовью и удовольствием, то еда получается вкусной, питательной, и конечно, полезной.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больной – ответить на ключевые вопросы.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Логопед: 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Составьте рассказ по одной из  картинок.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2: «Перескажите рассказ».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Вопросы:</a:t>
            </a:r>
            <a:r>
              <a:rPr kumimoji="0" lang="ru-RU" sz="14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Повар- это важная и нужная профессия? Расскажите почему? Что умеет готовить повар? Что необходимо повару для приготовления еды? Где работает повар? Почему повару  важно любить свою профессию7</a:t>
            </a:r>
            <a:endParaRPr kumimoji="0" lang="ru-RU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662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30" y="1"/>
            <a:ext cx="9151230" cy="68634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556792"/>
            <a:ext cx="7498080" cy="576064"/>
          </a:xfrm>
        </p:spPr>
        <p:txBody>
          <a:bodyPr>
            <a:normAutofit/>
          </a:bodyPr>
          <a:lstStyle/>
          <a:p>
            <a:pPr marL="82296" lvl="0">
              <a:spcBef>
                <a:spcPts val="0"/>
              </a:spcBef>
            </a:pPr>
            <a:r>
              <a:rPr lang="en-US" sz="1600" b="1" i="1" dirty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IV</a:t>
            </a:r>
            <a:r>
              <a:rPr lang="ru-RU" sz="1600" b="1" i="1" dirty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Итог занятия. 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132856"/>
            <a:ext cx="7498080" cy="50405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Наше занятие подошло к концу. Сегодня Вы проделали большую работу!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 назвали много слов, составляли словосочетания и предложения.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 рассказали рассказ по картинке.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Вы писали слова и словосочетания, анализировали текст. </a:t>
            </a:r>
          </a:p>
          <a:p>
            <a:pPr marL="0" indent="0" algn="just"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Ваши успехи  позволят Вам и дальше быстрыми темпами восстанавливать вашу речь!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Вспомним задания, которые вы выполняли.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Какое задание вам понравилось больше других?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Какое было самым трудным?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вы очень хорошо занимались. До свиданья!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4223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30" y="1"/>
            <a:ext cx="9151230" cy="68634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556792"/>
            <a:ext cx="7498080" cy="576064"/>
          </a:xfrm>
        </p:spPr>
        <p:txBody>
          <a:bodyPr>
            <a:normAutofit/>
          </a:bodyPr>
          <a:lstStyle/>
          <a:p>
            <a:pPr marL="82296" lvl="0">
              <a:spcBef>
                <a:spcPts val="0"/>
              </a:spcBef>
            </a:pPr>
            <a:r>
              <a:rPr lang="ru-RU" sz="1800" b="1" dirty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Домашнее задание.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9345" y="2204864"/>
            <a:ext cx="7498080" cy="504056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Логопед: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К следующему занятию прошу Вас подготовить два домашних задания.</a:t>
            </a:r>
          </a:p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Первое задание на преодоление  нарушений понимания многозначности слов.                                                                                   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ошибку в предложении, перепишите правильно  их в тетрадь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Кашу пьют, воду едят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Собака лает, собака мяукает.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Летом идёт снег, зимой жарко.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Ночью светит солнце.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Корова мычит, корова лает.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Хозяйка варит хлеб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Повар печет суп.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505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66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 txBox="1">
            <a:spLocks noGrp="1"/>
          </p:cNvSpPr>
          <p:nvPr>
            <p:ph type="title"/>
          </p:nvPr>
        </p:nvSpPr>
        <p:spPr>
          <a:xfrm>
            <a:off x="683568" y="1052736"/>
            <a:ext cx="72728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Пациентка - женщина Н.М.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 – повар.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Образование - среднее.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- 45 лет.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афазии – акустико -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мнестическая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Степень выраженности заболевания - средняя.  Причина повреждения КГМ - инсульт.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больной Н.М. отмечаются следующие речевые особенности:</a:t>
            </a:r>
          </a:p>
          <a:p>
            <a:pPr algn="l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Собственная речь сужена, но не отсутствует полностью, то есть больная не молчит, но и не многословна. Речь  больной в значительной степени непонятна.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Имеется  нарушение понимания обращенной речи и затруднения при выполнении заданий, проявляющие  при увеличении темпа или объёма.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-Понимание обращенной речи и выполнения заданий нарушены негрубо.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-Отсутствуют моторные трудности.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Относительно сохранны письменная речь и чтение. Она может под диктовку написать короткие слова и даже предложения, состоящие из нескольких слов (при опоре на графический образ слова).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-У больной есть трудности в восприятии многоступенчатых устных инструкций,  в восприятии развёрнутых текстов из-за сужения объема восприятия вербального материала.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В собственной речи у Н.М.  </a:t>
            </a:r>
            <a:r>
              <a:rPr lang="ru-RU" sz="1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симптом является словарный дефицит, возникающий в результате амнезии на слова.</a:t>
            </a:r>
          </a:p>
        </p:txBody>
      </p:sp>
    </p:spTree>
    <p:extLst>
      <p:ext uri="{BB962C8B-B14F-4D97-AF65-F5344CB8AC3E}">
        <p14:creationId xmlns:p14="http://schemas.microsoft.com/office/powerpoint/2010/main" val="15017503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30" y="1"/>
            <a:ext cx="9151230" cy="68634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556792"/>
            <a:ext cx="7498080" cy="576064"/>
          </a:xfrm>
        </p:spPr>
        <p:txBody>
          <a:bodyPr>
            <a:normAutofit/>
          </a:bodyPr>
          <a:lstStyle/>
          <a:p>
            <a:pPr marL="82296" lvl="0">
              <a:spcBef>
                <a:spcPts val="0"/>
              </a:spcBef>
            </a:pPr>
            <a:r>
              <a:rPr lang="ru-RU" sz="1800" b="1" dirty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Домашнее задание.</a:t>
            </a:r>
            <a:endParaRPr lang="ru-RU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9345" y="2060848"/>
            <a:ext cx="7498080" cy="5040560"/>
          </a:xfrm>
        </p:spPr>
        <p:txBody>
          <a:bodyPr>
            <a:normAutofit/>
          </a:bodyPr>
          <a:lstStyle/>
          <a:p>
            <a:pPr marL="0" lv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Второе задание на расширение объёма речеслуховой памяти.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2: Заучите наизусть стихотворение «Повар» В. Степанова.  Опорные картинки для лучшего запоминания.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060" y="2924943"/>
            <a:ext cx="4968552" cy="3596457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63356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89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972" y="764704"/>
            <a:ext cx="7674056" cy="792088"/>
          </a:xfrm>
        </p:spPr>
        <p:txBody>
          <a:bodyPr>
            <a:noAutofit/>
          </a:bodyPr>
          <a:lstStyle/>
          <a:p>
            <a:pPr lvl="0" algn="l"/>
            <a:br>
              <a:rPr lang="ru-RU" sz="1800" b="1" i="1" dirty="0">
                <a:solidFill>
                  <a:schemeClr val="accent3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ru-RU" sz="16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преодоление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  «словарного дефицита», возникающего в результате амнезии на слова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br>
              <a:rPr lang="ru-RU" sz="18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br>
              <a:rPr lang="ru-RU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01416"/>
            <a:ext cx="7920880" cy="5256584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1.Коррекционно- образовательные:</a:t>
            </a:r>
          </a:p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-Восстанавливать и тренировать слухоречевую память.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Восстанавливать понимание слов.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Актуализировать и обогащать  словарный запас по теме «Повар».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Восстанавливать умение согласовывать существительные и прилагательные, существительные и глаголы (согласовывать слова в предложении).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Восстанавливать правильность собственной речи.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Коррекционно-развивающие: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(тренировать)  память, логическое и ассоциативное мышление, слух.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Развивать, тренировать слухоречевую память и  слуховой контроль за чужой и собственной речью.</a:t>
            </a: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16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-Развивать мелкую моторику.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Коррекционно-воспитательные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уверенность в собственных силах,  в положительном результате логопедической работы, способствовать повышению самооценки.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45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и оборудование: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628800"/>
            <a:ext cx="7679196" cy="4525963"/>
          </a:xfrm>
        </p:spPr>
        <p:txBody>
          <a:bodyPr>
            <a:normAutofit/>
          </a:bodyPr>
          <a:lstStyle/>
          <a:p>
            <a:pPr marL="82296" indent="0">
              <a:spcAft>
                <a:spcPts val="600"/>
              </a:spcAft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-Предметные картинки, </a:t>
            </a:r>
          </a:p>
          <a:p>
            <a:pPr marL="82296" indent="0">
              <a:spcAft>
                <a:spcPts val="600"/>
              </a:spcAft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-Надписи к картинкам,</a:t>
            </a:r>
          </a:p>
          <a:p>
            <a:pPr marL="82296" indent="0">
              <a:spcAft>
                <a:spcPts val="600"/>
              </a:spcAft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-Карточки с текстами,</a:t>
            </a:r>
          </a:p>
          <a:p>
            <a:pPr marL="82296" indent="0">
              <a:spcAft>
                <a:spcPts val="600"/>
              </a:spcAft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-Ручка, </a:t>
            </a:r>
          </a:p>
          <a:p>
            <a:pPr marL="82296" indent="0">
              <a:spcAft>
                <a:spcPts val="600"/>
              </a:spcAft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-Карандаш.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21"/>
          <a:stretch/>
        </p:blipFill>
        <p:spPr>
          <a:xfrm>
            <a:off x="0" y="1"/>
            <a:ext cx="9144000" cy="68832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498080" cy="648072"/>
          </a:xfrm>
        </p:spPr>
        <p:txBody>
          <a:bodyPr>
            <a:normAutofit/>
          </a:bodyPr>
          <a:lstStyle/>
          <a:p>
            <a:r>
              <a:rPr lang="ru-RU" sz="18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занятия: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80728"/>
            <a:ext cx="8136904" cy="5400600"/>
          </a:xfrm>
        </p:spPr>
        <p:txBody>
          <a:bodyPr>
            <a:normAutofit fontScale="25000" lnSpcReduction="20000"/>
          </a:bodyPr>
          <a:lstStyle/>
          <a:p>
            <a:pPr marL="82296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Организационный момент.</a:t>
            </a:r>
          </a:p>
          <a:p>
            <a:pPr marL="82296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Проверка выполнения домашней работы (в тетради).</a:t>
            </a:r>
            <a:endParaRPr lang="en-US" sz="6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Основная часть занятия:</a:t>
            </a:r>
          </a:p>
          <a:p>
            <a:pPr marL="1225296" indent="-1143000">
              <a:lnSpc>
                <a:spcPct val="120000"/>
              </a:lnSpc>
              <a:spcBef>
                <a:spcPts val="0"/>
              </a:spcBef>
              <a:buAutoNum type="arabicPeriod"/>
            </a:pP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 «Покажите, где…». </a:t>
            </a:r>
          </a:p>
          <a:p>
            <a:pPr marL="1225296" indent="-1143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2: «Посмотрите и назовите».</a:t>
            </a:r>
          </a:p>
          <a:p>
            <a:pPr marL="1225296" indent="-1143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Упражнение на установление ассоциативных связей. </a:t>
            </a:r>
          </a:p>
          <a:p>
            <a:pPr marL="1225296" indent="-1143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на развитие  процессов мышления: Задание 1: «Подберите  к  картинке  подходящие  предметы»; Задание 2:  «Назовите  предметы  одним  словом».</a:t>
            </a:r>
          </a:p>
          <a:p>
            <a:pPr marL="1225296" indent="-1143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5  «Посмотрите и назовите». (</a:t>
            </a: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предметов, которые изображены на недорисованных картинках). </a:t>
            </a:r>
          </a:p>
          <a:p>
            <a:pPr marL="1225296" indent="-1143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Подбор существительных  к  заданным прилагательным</a:t>
            </a:r>
          </a:p>
          <a:p>
            <a:pPr marL="1225296" indent="-1143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Ритмизация стихотворного текста: пальчиковая игра «Повар». </a:t>
            </a:r>
          </a:p>
          <a:p>
            <a:pPr marL="1225296" indent="-1143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«Вставь слово»  (на материале пословиц).</a:t>
            </a:r>
          </a:p>
          <a:p>
            <a:pPr marL="1225296" indent="-1143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 на умения согласовывать существительные и глаголы, на восстановление правильности собственной речи. </a:t>
            </a:r>
          </a:p>
          <a:p>
            <a:pPr marL="1225296" indent="-1143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на восстановление правильности собственной речи.</a:t>
            </a:r>
          </a:p>
          <a:p>
            <a:pPr marL="1225296" indent="-1143000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AutoNum type="arabicPeriod"/>
            </a:pP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рассказа по картинке.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Итог занятия.</a:t>
            </a:r>
          </a:p>
          <a:p>
            <a:pPr marL="82296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6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задание.</a:t>
            </a:r>
          </a:p>
          <a:p>
            <a:pPr marL="82296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628800"/>
            <a:ext cx="7498080" cy="418058"/>
          </a:xfrm>
        </p:spPr>
        <p:txBody>
          <a:bodyPr>
            <a:noAutofit/>
          </a:bodyPr>
          <a:lstStyle/>
          <a:p>
            <a:pPr marL="82296" lvl="0">
              <a:spcBef>
                <a:spcPts val="0"/>
              </a:spcBef>
            </a:pPr>
            <a:r>
              <a:rPr lang="en-US" sz="1600" b="1" i="1" dirty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</a:t>
            </a:r>
            <a:r>
              <a:rPr lang="ru-RU" sz="1600" b="1" i="1" dirty="0"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 Организационный момент: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132856"/>
            <a:ext cx="6808800" cy="3024336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Логопед: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Здравствуйте. Присаживайтесь. Сегодня мы продолжим наши занятия. Благодаря вашим стараниям и настойчивости, мы быстро продвигаемся вперед. Так держать!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Скажите, какое сегодня число и какой день недели? А какая сегодня погода? Какое у вас настроение? (ответ пациента). Хорошо!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Начнем заниматься. 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Откройте тетрадь.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Проверка домашнего задания: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Назвать предметные картинки: скалка, самовар, разделочная доска, форма для выпечки, хлебница, стол, вилка, ложка,  лопатки, миска, половник, кастрюля, венчик.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Написать в тетради наименования предметов, распределив их по группам (в две колонки): «металлические», «деревянные». Прочесть вслух.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хорошо.  Вы все сделали правильно.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966522"/>
            <a:ext cx="1862862" cy="12415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424" y="4996165"/>
            <a:ext cx="1767852" cy="12610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191" y="4601049"/>
            <a:ext cx="1512168" cy="9526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601049"/>
            <a:ext cx="1656184" cy="165618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298" y="5529638"/>
            <a:ext cx="1470738" cy="980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93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797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4062" y="3500036"/>
            <a:ext cx="4104456" cy="1894160"/>
          </a:xfrm>
        </p:spPr>
        <p:txBody>
          <a:bodyPr>
            <a:noAutofit/>
          </a:bodyPr>
          <a:lstStyle/>
          <a:p>
            <a:pPr marL="82296" algn="l">
              <a:spcBef>
                <a:spcPts val="0"/>
              </a:spcBef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Посмотрите на предметные картинки и разложите к ним соответствующие подписи.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Процедура: логопед выкладывает перед больной ряд предметных картинок, озвучивает их, просит показать какую-либо одну, а затем ее подписать.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«Покажите, где...» (далее озвучивается слово-подпись). 1. лимон –вагон- батон. 2. ложка– кошка- кружка. 3. миска-доска-сосиска. 4. стол-стул-укол.</a:t>
            </a:r>
            <a:b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Какими звуками различаются слова в строчках? Найдите лишнее слово в каждой строчке. Озвучьте это слово. Объясните свой выбор.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хорошо. 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самостоятельно назовите пары предметов. Запишите их в тетради.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Повторяется 2-3 раза.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951882"/>
            <a:ext cx="41044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 «Покажите, где…». 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речеслуховой  памяти.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07250" y="1574070"/>
            <a:ext cx="2364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Основная часть: 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683233"/>
              </p:ext>
            </p:extLst>
          </p:nvPr>
        </p:nvGraphicFramePr>
        <p:xfrm>
          <a:off x="4572000" y="1867721"/>
          <a:ext cx="3520581" cy="46053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73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35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35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20691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ЛИМОН</a:t>
                      </a:r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ВАГОН</a:t>
                      </a:r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БАТОН</a:t>
                      </a:r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0691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ЛОЖКА</a:t>
                      </a:r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КОШКА</a:t>
                      </a:r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КРУЖКА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0691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МИСКА</a:t>
                      </a:r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ДОСКА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СОСИСКА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8458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СТОЛ</a:t>
                      </a:r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СТУЛ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УКОЛ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4166" y="2132856"/>
            <a:ext cx="973822" cy="878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29089" y="2213492"/>
            <a:ext cx="985350" cy="797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74030" y="2206064"/>
            <a:ext cx="1025276" cy="729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63132" y="3343511"/>
            <a:ext cx="780574" cy="780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1"/>
          <a:stretch/>
        </p:blipFill>
        <p:spPr bwMode="auto">
          <a:xfrm>
            <a:off x="5887439" y="3304801"/>
            <a:ext cx="831144" cy="949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00497" y="3358597"/>
            <a:ext cx="866921" cy="866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7376" y="4497592"/>
            <a:ext cx="927401" cy="92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20251" y="4558071"/>
            <a:ext cx="1027411" cy="79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51662" y="4558071"/>
            <a:ext cx="866921" cy="866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38518" y="5740281"/>
            <a:ext cx="1019469" cy="679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74031" y="5740281"/>
            <a:ext cx="1064550" cy="62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51661" y="5745532"/>
            <a:ext cx="866921" cy="70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125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1640" y="1484784"/>
            <a:ext cx="612068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Упражнение  «Посмотрите и назовите».</a:t>
            </a: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: «Послушайте, запомните  слова и  назовите  их».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Тренировка  речеслуховой памяти, со зрительной опорой  и  без  неё.                   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4580308"/>
              </p:ext>
            </p:extLst>
          </p:nvPr>
        </p:nvGraphicFramePr>
        <p:xfrm>
          <a:off x="755576" y="2647326"/>
          <a:ext cx="7776865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120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10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73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772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590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091173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НОЖИ</a:t>
                      </a:r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ПОСУДА</a:t>
                      </a:r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КОЛПАК</a:t>
                      </a:r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ВЕНЧИК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0691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ЛОЖКИ</a:t>
                      </a:r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КАСТРЮЛЯ</a:t>
                      </a:r>
                    </a:p>
                    <a:p>
                      <a:pPr algn="ctr"/>
                      <a:endParaRPr lang="ru-RU" sz="1400" dirty="0"/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/>
                        <a:t>ПОВАР</a:t>
                      </a:r>
                    </a:p>
                    <a:p>
                      <a:pPr algn="ctr"/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МЕНЮ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ФАРТУК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2921522"/>
            <a:ext cx="1728192" cy="1094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84169" y="2989770"/>
            <a:ext cx="1024104" cy="959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39270" y="2989770"/>
            <a:ext cx="926680" cy="729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51249" y="4257138"/>
            <a:ext cx="1581564" cy="1042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24049" y="4313451"/>
            <a:ext cx="1400080" cy="1038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868143" y="4313451"/>
            <a:ext cx="1240129" cy="1024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25680" y="2886179"/>
            <a:ext cx="1074101" cy="107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16" r="17634"/>
          <a:stretch/>
        </p:blipFill>
        <p:spPr bwMode="auto">
          <a:xfrm>
            <a:off x="7325679" y="4313451"/>
            <a:ext cx="1074101" cy="1038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99792" y="2894551"/>
            <a:ext cx="1440160" cy="105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79"/>
          <a:stretch/>
        </p:blipFill>
        <p:spPr bwMode="auto">
          <a:xfrm>
            <a:off x="2653975" y="4279297"/>
            <a:ext cx="1368152" cy="1072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683568" y="6021288"/>
            <a:ext cx="19576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Повторяется 2-3 раза.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632753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91680" y="2136339"/>
            <a:ext cx="5166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0158" y="1965611"/>
            <a:ext cx="3672408" cy="1080120"/>
          </a:xfrm>
        </p:spPr>
        <p:txBody>
          <a:bodyPr>
            <a:noAutofit/>
          </a:bodyPr>
          <a:lstStyle/>
          <a:p>
            <a:r>
              <a:rPr lang="ru-RU" sz="16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 Упражнение </a:t>
            </a:r>
            <a:br>
              <a:rPr lang="ru-RU" sz="16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установление ассоциативных связей.</a:t>
            </a:r>
            <a:b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 txBox="1">
            <a:spLocks/>
          </p:cNvSpPr>
          <p:nvPr/>
        </p:nvSpPr>
        <p:spPr>
          <a:xfrm>
            <a:off x="611560" y="2780928"/>
            <a:ext cx="3650882" cy="218811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296" indent="0">
              <a:buNone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 процессов мышления.</a:t>
            </a:r>
          </a:p>
          <a:p>
            <a:pPr marL="82296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посмотрите на картинки. Какие предметы подходят друг другу по смыслу? Подумайте.</a:t>
            </a:r>
          </a:p>
          <a:p>
            <a:pPr marL="82296" indent="0">
              <a:buFont typeface="Arial" panose="020B0604020202020204" pitchFamily="34" charset="0"/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пару каждому предмету, соедините их линиями. Объясните свой выбор. 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7" t="3126" r="5742" b="7490"/>
          <a:stretch/>
        </p:blipFill>
        <p:spPr>
          <a:xfrm>
            <a:off x="4262442" y="1765874"/>
            <a:ext cx="3571639" cy="468746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83568" y="6021288"/>
            <a:ext cx="19576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Повторяется 2-3 раза.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0536853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6E2BC06-38B5-430F-AB2C-EFE20583E55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2072</Words>
  <Application>Microsoft Office PowerPoint</Application>
  <PresentationFormat>Экран (4:3)</PresentationFormat>
  <Paragraphs>183</Paragraphs>
  <Slides>20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Конспект индивидуального логопедического занятия  при сенсорной акустико – мнестической афазии Стадия расстройств средней степени тяжести. Возраст больного 45 лет.  </vt:lpstr>
      <vt:lpstr>Пациентка - женщина Н.М.  Профессия – повар.  Образование - среднее. Возраст - 45 лет. Форма афазии – акустико - мнестическая. Степень выраженности заболевания - средняя.  Причина повреждения КГМ - инсульт. У больной Н.М. отмечаются следующие речевые особенности: - Собственная речь сужена, но не отсутствует полностью, то есть больная не молчит, но и не многословна. Речь  больной в значительной степени непонятна. - Имеется  нарушение понимания обращенной речи и затруднения при выполнении заданий, проявляющие  при увеличении темпа или объёма. -Понимание обращенной речи и выполнения заданий нарушены негрубо. -Отсутствуют моторные трудности.  - Относительно сохранны письменная речь и чтение. Она может под диктовку написать короткие слова и даже предложения, состоящие из нескольких слов (при опоре на графический образ слова). -У больной есть трудности в восприятии многоступенчатых устных инструкций,  в восприятии развёрнутых текстов из-за сужения объема восприятия вербального материала.   - В собственной речи у Н.М.  основным симптом является словарный дефицит, возникающий в результате амнезии на слова.</vt:lpstr>
      <vt:lpstr>  Цель: преодоление симптома  «словарного дефицита», возникающего в результате амнезии на слова.   </vt:lpstr>
      <vt:lpstr>Материалы и оборудование:</vt:lpstr>
      <vt:lpstr>Структура занятия:</vt:lpstr>
      <vt:lpstr>I. Организационный момент:</vt:lpstr>
      <vt:lpstr>1.  Логопед: Посмотрите на предметные картинки и разложите к ним соответствующие подписи.  Процедура: логопед выкладывает перед больной ряд предметных картинок, озвучивает их, просит показать какую-либо одну, а затем ее подписать.  Инструкция: «Покажите, где...» (далее озвучивается слово-подпись). 1. лимон –вагон- батон. 2. ложка– кошка- кружка. 3. миска-доска-сосиска. 4. стол-стул-укол. 2.Логопед: Какими звуками различаются слова в строчках? Найдите лишнее слово в каждой строчке. Озвучьте это слово. Объясните свой выбор. Логопед: Очень хорошо.  Теперь самостоятельно назовите пары предметов. Запишите их в тетради.  Повторяется 2-3 раза. </vt:lpstr>
      <vt:lpstr>Презентация PowerPoint</vt:lpstr>
      <vt:lpstr>3. Упражнение  на установление ассоциативных связей. </vt:lpstr>
      <vt:lpstr>4.Упражнение на развитие процессов мышления. Задание 1: «Подберите  к  картинке  подходящие  предметы». Задание 2:  «Назовите  предметы  одним  словом». Цель: Развивать  процесс мышления. Актуализировать и обогащать  словарный запас. Предметные картинки: стул, стол, колпак, кастрюля, ложки, венчик, половник, тарелка, набор посуды. Процедура: логопед выкладывает перед больной ряд предметных картинок, озвучивает их, просит показать какую-либо одну, а затем соотнести её с обобщающей картинкой (набор посуды, посуда).  Инструкция: «Подберите к картинке подходящие предметы..» (далее Н.М. озвучивает слова и соотносит с картинкой).   </vt:lpstr>
      <vt:lpstr>      5. Задание 1  «Посмотрите и назовите». 1.Логопед:  Определите предметы, которые изображены на недорисованных картинках.  Процедура: логопед показывает больной лист, на котором изображены недорисованные предметы. Затем просим определить каждый предмет и назвать его. Если у больной возникают затруднения, оказываем ей помощь наводящими вопросами. Инструкция: «Посмотрите на эти картинки. Назовите предметы, которые на них нарисованы»  2. Задание 2 «Объясните  значение предмета» . Объяснить функциональное назначение предметов, изображенных на предметных картинках.  Процедура: логопед предлагает Н.М. назвать какой-либо предмет на картинке или в комнате, а затем просит объяснить его функциональное назначение.  Инструкция: «Назовите…» (специалист показывает какой-либо предмет). «Объясните его значение»     </vt:lpstr>
      <vt:lpstr>6. Подбор существительных  к  заданным прилагательным. Цель: Восстанавливать умение согласовывать  существительные и прилагательные.</vt:lpstr>
      <vt:lpstr>7. Ритмизация стихотворного текста: пальчиковая игра «Повар». Цель: расширять объём речеслуховой памяти. Развивать координацию движений рук в соответствии с текстом игры, мелкую моторику.  </vt:lpstr>
      <vt:lpstr>  8. Упражнение «Вставьте слово» (на материале пословиц).  Цель: Восстанавливать умение согласовывать существительные и прилагательные  в предложении.  .   </vt:lpstr>
      <vt:lpstr> 9. Упражнение  на восстановление  умения согласовывать существительные и глаголы, на восстановление правильности собственной речи.  Цель: восстановление  умения согласовывать существительные и глаголы, восстановление правильности собственной речи.  Логопед: Расскажите, что делают люди, животное на каждой из картинок, используя глаголы: резать, ждать, пробовать, помогать, взбивать, слушать, рассказывать,  говорить,  жарить, раскатывать, готовить.  </vt:lpstr>
      <vt:lpstr>Презентация PowerPoint</vt:lpstr>
      <vt:lpstr>   </vt:lpstr>
      <vt:lpstr>IV. Итог занятия. </vt:lpstr>
      <vt:lpstr>Домашнее задание.</vt:lpstr>
      <vt:lpstr>Домашнее задание.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2015-11-17T18:14:14Z</dcterms:created>
  <dcterms:modified xsi:type="dcterms:W3CDTF">2020-09-04T16:15:42Z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TC100822959990</vt:lpwstr>
  </property>
</Properties>
</file>