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69" r:id="rId5"/>
    <p:sldId id="270" r:id="rId6"/>
    <p:sldId id="271" r:id="rId7"/>
    <p:sldId id="272" r:id="rId8"/>
    <p:sldId id="273" r:id="rId9"/>
    <p:sldId id="274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53" y="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/>
              <a:t>профессиональное образование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профессиональное образование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высшее профессиональное </c:v>
                </c:pt>
                <c:pt idx="1">
                  <c:v>переподготовка на базе высшее образования</c:v>
                </c:pt>
                <c:pt idx="2">
                  <c:v>среднее профессиональное</c:v>
                </c:pt>
                <c:pt idx="3">
                  <c:v>неоконченное среднее профессиональное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12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F5-4F96-8079-90FDE5B97DE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квалификационная категория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высшая</c:v>
                </c:pt>
                <c:pt idx="1">
                  <c:v>первая</c:v>
                </c:pt>
                <c:pt idx="2">
                  <c:v>соотвествие занимаемой должности</c:v>
                </c:pt>
                <c:pt idx="3">
                  <c:v>без категории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11</c:v>
                </c:pt>
                <c:pt idx="2">
                  <c:v>1.4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C6-4A2B-BCA1-D44C049B986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педагогический стаж работы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от 0 до 5 лет</c:v>
                </c:pt>
                <c:pt idx="1">
                  <c:v>от 5 до 10 лет</c:v>
                </c:pt>
                <c:pt idx="2">
                  <c:v>от 10 до 15 лет </c:v>
                </c:pt>
                <c:pt idx="3">
                  <c:v>от 15 до 20 лет</c:v>
                </c:pt>
                <c:pt idx="4">
                  <c:v>от 20 до 25 лет</c:v>
                </c:pt>
                <c:pt idx="5">
                  <c:v>от 25 до 30 лет</c:v>
                </c:pt>
                <c:pt idx="6">
                  <c:v>орт 30 и более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4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37-4D9D-A017-2F95AC440B4C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Участие в конкурсах профессионального мастерства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00B050">
                  <a:alpha val="85000"/>
                </a:srgbClr>
              </a:solidFill>
              <a:ln w="9525" cap="flat" cmpd="sng" algn="ctr">
                <a:solidFill>
                  <a:schemeClr val="lt1">
                    <a:alpha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A430-4776-B639-D480422FDF18}"/>
              </c:ext>
            </c:extLst>
          </c:dPt>
          <c:dLbls>
            <c:dLbl>
              <c:idx val="1"/>
              <c:spPr>
                <a:solidFill>
                  <a:srgbClr val="7030A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A430-4776-B639-D480422FDF18}"/>
                </c:ext>
              </c:extLst>
            </c:dLbl>
            <c:dLbl>
              <c:idx val="2"/>
              <c:spPr>
                <a:solidFill>
                  <a:srgbClr val="0070C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A430-4776-B639-D480422FDF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ОО</c:v>
                </c:pt>
                <c:pt idx="1">
                  <c:v>Муниципальный</c:v>
                </c:pt>
                <c:pt idx="2">
                  <c:v>Республиканский</c:v>
                </c:pt>
                <c:pt idx="3">
                  <c:v>Всероссийский и международный уровень</c:v>
                </c:pt>
                <c:pt idx="4">
                  <c:v>не участвовали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14</c:v>
                </c:pt>
                <c:pt idx="1">
                  <c:v>2</c:v>
                </c:pt>
                <c:pt idx="2">
                  <c:v>2</c:v>
                </c:pt>
                <c:pt idx="3">
                  <c:v>6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30-4776-B639-D480422FDF1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95891576"/>
        <c:axId val="395894200"/>
      </c:barChart>
      <c:catAx>
        <c:axId val="395891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5894200"/>
        <c:crosses val="autoZero"/>
        <c:auto val="1"/>
        <c:lblAlgn val="ctr"/>
        <c:lblOffset val="100"/>
        <c:noMultiLvlLbl val="0"/>
      </c:catAx>
      <c:valAx>
        <c:axId val="39589420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5891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61221F-AB2E-4588-B51B-5AC0680B684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284D2B-214F-4D1F-B8DB-4CCFC4D1E160}">
      <dgm:prSet phldrT="[Текст]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0" dirty="0"/>
            <a:t>новый продукт</a:t>
          </a:r>
          <a:endParaRPr lang="ru-RU" dirty="0"/>
        </a:p>
        <a:p>
          <a:pPr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B4E7B6E7-62B3-468D-9635-70B01D5EC1D6}" type="parTrans" cxnId="{EF9809AC-6A50-4848-8BA3-9B8E2C9D1EF0}">
      <dgm:prSet/>
      <dgm:spPr/>
      <dgm:t>
        <a:bodyPr/>
        <a:lstStyle/>
        <a:p>
          <a:endParaRPr lang="ru-RU"/>
        </a:p>
      </dgm:t>
    </dgm:pt>
    <dgm:pt modelId="{7D60578E-1833-4251-8B1E-5D248CB0F971}" type="sibTrans" cxnId="{EF9809AC-6A50-4848-8BA3-9B8E2C9D1EF0}">
      <dgm:prSet/>
      <dgm:spPr/>
      <dgm:t>
        <a:bodyPr/>
        <a:lstStyle/>
        <a:p>
          <a:endParaRPr lang="ru-RU"/>
        </a:p>
      </dgm:t>
    </dgm:pt>
    <dgm:pt modelId="{809F4A2F-0B9B-405F-AE0E-5C5AD61B00B5}">
      <dgm:prSet phldrT="[Текст]"/>
      <dgm:spPr/>
      <dgm:t>
        <a:bodyPr/>
        <a:lstStyle/>
        <a:p>
          <a:pPr marL="285750" indent="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824EE691-3692-4BEE-8BE3-7686F417675D}" type="parTrans" cxnId="{D6E91500-B1B0-4D0D-BFF4-59DDFED5BE5C}">
      <dgm:prSet/>
      <dgm:spPr/>
      <dgm:t>
        <a:bodyPr/>
        <a:lstStyle/>
        <a:p>
          <a:endParaRPr lang="ru-RU"/>
        </a:p>
      </dgm:t>
    </dgm:pt>
    <dgm:pt modelId="{83C605DB-BA01-4547-8AF2-82620DD0876D}" type="sibTrans" cxnId="{D6E91500-B1B0-4D0D-BFF4-59DDFED5BE5C}">
      <dgm:prSet/>
      <dgm:spPr/>
      <dgm:t>
        <a:bodyPr/>
        <a:lstStyle/>
        <a:p>
          <a:endParaRPr lang="ru-RU"/>
        </a:p>
      </dgm:t>
    </dgm:pt>
    <dgm:pt modelId="{66523A63-A17F-43A8-858D-BAC659CA5CCD}">
      <dgm:prSet phldrT="[Текст]"/>
      <dgm:spPr/>
      <dgm:t>
        <a:bodyPr/>
        <a:lstStyle/>
        <a:p>
          <a:r>
            <a:rPr lang="ru-RU" b="0" dirty="0"/>
            <a:t>неповторимость, оригинальность и уникальность</a:t>
          </a:r>
          <a:endParaRPr lang="ru-RU" dirty="0"/>
        </a:p>
      </dgm:t>
    </dgm:pt>
    <dgm:pt modelId="{38B9DE51-7BC9-4EDB-A741-AAC96BB5CB80}" type="parTrans" cxnId="{09C2227C-0D59-4483-983E-7E4653270AB9}">
      <dgm:prSet/>
      <dgm:spPr/>
      <dgm:t>
        <a:bodyPr/>
        <a:lstStyle/>
        <a:p>
          <a:endParaRPr lang="ru-RU"/>
        </a:p>
      </dgm:t>
    </dgm:pt>
    <dgm:pt modelId="{2E480E2F-28CB-4B2B-9B46-B91B93431BAB}" type="sibTrans" cxnId="{09C2227C-0D59-4483-983E-7E4653270AB9}">
      <dgm:prSet/>
      <dgm:spPr/>
      <dgm:t>
        <a:bodyPr/>
        <a:lstStyle/>
        <a:p>
          <a:endParaRPr lang="ru-RU"/>
        </a:p>
      </dgm:t>
    </dgm:pt>
    <dgm:pt modelId="{9CA1CBDC-EF24-474C-B9A9-DED0E82AADCE}">
      <dgm:prSet phldrT="[Текст]"/>
      <dgm:spPr/>
      <dgm:t>
        <a:bodyPr/>
        <a:lstStyle/>
        <a:p>
          <a:r>
            <a:rPr lang="ru-RU" b="0" dirty="0"/>
            <a:t>взаимосвязь творчества и </a:t>
          </a:r>
          <a:r>
            <a:rPr lang="ru-RU" b="0" dirty="0" err="1"/>
            <a:t>самотворчества</a:t>
          </a:r>
          <a:endParaRPr lang="ru-RU" dirty="0"/>
        </a:p>
      </dgm:t>
    </dgm:pt>
    <dgm:pt modelId="{54920BE6-39E5-43CF-AACB-B2CEE1FC6FC6}" type="parTrans" cxnId="{13086BBA-A880-4F2E-9757-9919C9A02F79}">
      <dgm:prSet/>
      <dgm:spPr/>
      <dgm:t>
        <a:bodyPr/>
        <a:lstStyle/>
        <a:p>
          <a:endParaRPr lang="ru-RU"/>
        </a:p>
      </dgm:t>
    </dgm:pt>
    <dgm:pt modelId="{9F024403-7B2C-4ED1-9491-B5973DD0D4F7}" type="sibTrans" cxnId="{13086BBA-A880-4F2E-9757-9919C9A02F79}">
      <dgm:prSet/>
      <dgm:spPr/>
      <dgm:t>
        <a:bodyPr/>
        <a:lstStyle/>
        <a:p>
          <a:endParaRPr lang="ru-RU"/>
        </a:p>
      </dgm:t>
    </dgm:pt>
    <dgm:pt modelId="{B8EBC824-1921-40D5-B700-E747ED4252AC}" type="pres">
      <dgm:prSet presAssocID="{0E61221F-AB2E-4588-B51B-5AC0680B684C}" presName="linearFlow" presStyleCnt="0">
        <dgm:presLayoutVars>
          <dgm:dir/>
          <dgm:resizeHandles val="exact"/>
        </dgm:presLayoutVars>
      </dgm:prSet>
      <dgm:spPr/>
    </dgm:pt>
    <dgm:pt modelId="{1CD227B8-14BB-427C-B9A6-3325CD58A1C1}" type="pres">
      <dgm:prSet presAssocID="{A4284D2B-214F-4D1F-B8DB-4CCFC4D1E160}" presName="composite" presStyleCnt="0"/>
      <dgm:spPr/>
    </dgm:pt>
    <dgm:pt modelId="{B511AC0C-613E-4E10-AA98-6C4587860B9F}" type="pres">
      <dgm:prSet presAssocID="{A4284D2B-214F-4D1F-B8DB-4CCFC4D1E160}" presName="imgShp" presStyleLbl="fgImgPlace1" presStyleIdx="0" presStyleCnt="3"/>
      <dgm:spPr/>
    </dgm:pt>
    <dgm:pt modelId="{FD8E3C27-28E1-4C5B-BCE8-043231B93DDA}" type="pres">
      <dgm:prSet presAssocID="{A4284D2B-214F-4D1F-B8DB-4CCFC4D1E160}" presName="txShp" presStyleLbl="node1" presStyleIdx="0" presStyleCnt="3">
        <dgm:presLayoutVars>
          <dgm:bulletEnabled val="1"/>
        </dgm:presLayoutVars>
      </dgm:prSet>
      <dgm:spPr/>
    </dgm:pt>
    <dgm:pt modelId="{D2868D2B-7029-463A-A218-05929AA68E72}" type="pres">
      <dgm:prSet presAssocID="{7D60578E-1833-4251-8B1E-5D248CB0F971}" presName="spacing" presStyleCnt="0"/>
      <dgm:spPr/>
    </dgm:pt>
    <dgm:pt modelId="{81B1DA77-5C00-4419-9D02-A5E597FCA63F}" type="pres">
      <dgm:prSet presAssocID="{66523A63-A17F-43A8-858D-BAC659CA5CCD}" presName="composite" presStyleCnt="0"/>
      <dgm:spPr/>
    </dgm:pt>
    <dgm:pt modelId="{50C52B40-603D-4819-ADB2-D88F68E4D5B4}" type="pres">
      <dgm:prSet presAssocID="{66523A63-A17F-43A8-858D-BAC659CA5CCD}" presName="imgShp" presStyleLbl="fgImgPlace1" presStyleIdx="1" presStyleCnt="3"/>
      <dgm:spPr/>
    </dgm:pt>
    <dgm:pt modelId="{88EE5BB4-B804-46EB-8638-4B259D5CBCDB}" type="pres">
      <dgm:prSet presAssocID="{66523A63-A17F-43A8-858D-BAC659CA5CCD}" presName="txShp" presStyleLbl="node1" presStyleIdx="1" presStyleCnt="3">
        <dgm:presLayoutVars>
          <dgm:bulletEnabled val="1"/>
        </dgm:presLayoutVars>
      </dgm:prSet>
      <dgm:spPr/>
    </dgm:pt>
    <dgm:pt modelId="{C0356EDB-BB72-4ED0-87D7-30F4AC2BD917}" type="pres">
      <dgm:prSet presAssocID="{2E480E2F-28CB-4B2B-9B46-B91B93431BAB}" presName="spacing" presStyleCnt="0"/>
      <dgm:spPr/>
    </dgm:pt>
    <dgm:pt modelId="{F47FA7BE-26F3-4C73-BA79-42D23F9A1684}" type="pres">
      <dgm:prSet presAssocID="{9CA1CBDC-EF24-474C-B9A9-DED0E82AADCE}" presName="composite" presStyleCnt="0"/>
      <dgm:spPr/>
    </dgm:pt>
    <dgm:pt modelId="{884EEF54-2B22-4B7A-8E05-F32787B8F944}" type="pres">
      <dgm:prSet presAssocID="{9CA1CBDC-EF24-474C-B9A9-DED0E82AADCE}" presName="imgShp" presStyleLbl="fgImgPlace1" presStyleIdx="2" presStyleCnt="3"/>
      <dgm:spPr/>
    </dgm:pt>
    <dgm:pt modelId="{5231F5AE-CA8C-4DE2-A355-F7088CFD8C90}" type="pres">
      <dgm:prSet presAssocID="{9CA1CBDC-EF24-474C-B9A9-DED0E82AADCE}" presName="txShp" presStyleLbl="node1" presStyleIdx="2" presStyleCnt="3">
        <dgm:presLayoutVars>
          <dgm:bulletEnabled val="1"/>
        </dgm:presLayoutVars>
      </dgm:prSet>
      <dgm:spPr/>
    </dgm:pt>
  </dgm:ptLst>
  <dgm:cxnLst>
    <dgm:cxn modelId="{D6E91500-B1B0-4D0D-BFF4-59DDFED5BE5C}" srcId="{A4284D2B-214F-4D1F-B8DB-4CCFC4D1E160}" destId="{809F4A2F-0B9B-405F-AE0E-5C5AD61B00B5}" srcOrd="0" destOrd="0" parTransId="{824EE691-3692-4BEE-8BE3-7686F417675D}" sibTransId="{83C605DB-BA01-4547-8AF2-82620DD0876D}"/>
    <dgm:cxn modelId="{DBBF3E1D-D434-45D3-BEBA-806C240928B1}" type="presOf" srcId="{A4284D2B-214F-4D1F-B8DB-4CCFC4D1E160}" destId="{FD8E3C27-28E1-4C5B-BCE8-043231B93DDA}" srcOrd="0" destOrd="0" presId="urn:microsoft.com/office/officeart/2005/8/layout/vList3"/>
    <dgm:cxn modelId="{2C73BD64-C77B-429F-8B37-6F15941925F3}" type="presOf" srcId="{66523A63-A17F-43A8-858D-BAC659CA5CCD}" destId="{88EE5BB4-B804-46EB-8638-4B259D5CBCDB}" srcOrd="0" destOrd="0" presId="urn:microsoft.com/office/officeart/2005/8/layout/vList3"/>
    <dgm:cxn modelId="{6958767B-9F26-4FBB-B4BD-A0761EC9ACBD}" type="presOf" srcId="{9CA1CBDC-EF24-474C-B9A9-DED0E82AADCE}" destId="{5231F5AE-CA8C-4DE2-A355-F7088CFD8C90}" srcOrd="0" destOrd="0" presId="urn:microsoft.com/office/officeart/2005/8/layout/vList3"/>
    <dgm:cxn modelId="{09C2227C-0D59-4483-983E-7E4653270AB9}" srcId="{0E61221F-AB2E-4588-B51B-5AC0680B684C}" destId="{66523A63-A17F-43A8-858D-BAC659CA5CCD}" srcOrd="1" destOrd="0" parTransId="{38B9DE51-7BC9-4EDB-A741-AAC96BB5CB80}" sibTransId="{2E480E2F-28CB-4B2B-9B46-B91B93431BAB}"/>
    <dgm:cxn modelId="{EF9809AC-6A50-4848-8BA3-9B8E2C9D1EF0}" srcId="{0E61221F-AB2E-4588-B51B-5AC0680B684C}" destId="{A4284D2B-214F-4D1F-B8DB-4CCFC4D1E160}" srcOrd="0" destOrd="0" parTransId="{B4E7B6E7-62B3-468D-9635-70B01D5EC1D6}" sibTransId="{7D60578E-1833-4251-8B1E-5D248CB0F971}"/>
    <dgm:cxn modelId="{04B814AC-BD2D-467B-B95C-0FC179D8950E}" type="presOf" srcId="{0E61221F-AB2E-4588-B51B-5AC0680B684C}" destId="{B8EBC824-1921-40D5-B700-E747ED4252AC}" srcOrd="0" destOrd="0" presId="urn:microsoft.com/office/officeart/2005/8/layout/vList3"/>
    <dgm:cxn modelId="{13086BBA-A880-4F2E-9757-9919C9A02F79}" srcId="{0E61221F-AB2E-4588-B51B-5AC0680B684C}" destId="{9CA1CBDC-EF24-474C-B9A9-DED0E82AADCE}" srcOrd="2" destOrd="0" parTransId="{54920BE6-39E5-43CF-AACB-B2CEE1FC6FC6}" sibTransId="{9F024403-7B2C-4ED1-9491-B5973DD0D4F7}"/>
    <dgm:cxn modelId="{5BFD95E6-C995-4DDC-9A39-C90BD52A250F}" type="presOf" srcId="{809F4A2F-0B9B-405F-AE0E-5C5AD61B00B5}" destId="{FD8E3C27-28E1-4C5B-BCE8-043231B93DDA}" srcOrd="0" destOrd="1" presId="urn:microsoft.com/office/officeart/2005/8/layout/vList3"/>
    <dgm:cxn modelId="{E735832A-2344-400A-B038-7C537D4E6360}" type="presParOf" srcId="{B8EBC824-1921-40D5-B700-E747ED4252AC}" destId="{1CD227B8-14BB-427C-B9A6-3325CD58A1C1}" srcOrd="0" destOrd="0" presId="urn:microsoft.com/office/officeart/2005/8/layout/vList3"/>
    <dgm:cxn modelId="{E8A318E1-2FE4-4DC5-A918-01F1FC659ED7}" type="presParOf" srcId="{1CD227B8-14BB-427C-B9A6-3325CD58A1C1}" destId="{B511AC0C-613E-4E10-AA98-6C4587860B9F}" srcOrd="0" destOrd="0" presId="urn:microsoft.com/office/officeart/2005/8/layout/vList3"/>
    <dgm:cxn modelId="{53AC7E30-3DE5-4795-8025-BE1D96D00F74}" type="presParOf" srcId="{1CD227B8-14BB-427C-B9A6-3325CD58A1C1}" destId="{FD8E3C27-28E1-4C5B-BCE8-043231B93DDA}" srcOrd="1" destOrd="0" presId="urn:microsoft.com/office/officeart/2005/8/layout/vList3"/>
    <dgm:cxn modelId="{91F15F43-7574-4A49-871A-4407FD8B49FD}" type="presParOf" srcId="{B8EBC824-1921-40D5-B700-E747ED4252AC}" destId="{D2868D2B-7029-463A-A218-05929AA68E72}" srcOrd="1" destOrd="0" presId="urn:microsoft.com/office/officeart/2005/8/layout/vList3"/>
    <dgm:cxn modelId="{4B578493-8A0B-4D12-8EEB-CF382CC753B2}" type="presParOf" srcId="{B8EBC824-1921-40D5-B700-E747ED4252AC}" destId="{81B1DA77-5C00-4419-9D02-A5E597FCA63F}" srcOrd="2" destOrd="0" presId="urn:microsoft.com/office/officeart/2005/8/layout/vList3"/>
    <dgm:cxn modelId="{0DF07563-5FB4-4A9B-9D25-15323CA596DE}" type="presParOf" srcId="{81B1DA77-5C00-4419-9D02-A5E597FCA63F}" destId="{50C52B40-603D-4819-ADB2-D88F68E4D5B4}" srcOrd="0" destOrd="0" presId="urn:microsoft.com/office/officeart/2005/8/layout/vList3"/>
    <dgm:cxn modelId="{2C0FF4B1-2C5E-48AA-8507-B28B600BE8C7}" type="presParOf" srcId="{81B1DA77-5C00-4419-9D02-A5E597FCA63F}" destId="{88EE5BB4-B804-46EB-8638-4B259D5CBCDB}" srcOrd="1" destOrd="0" presId="urn:microsoft.com/office/officeart/2005/8/layout/vList3"/>
    <dgm:cxn modelId="{5BAAD716-E6F8-4623-A037-A6D4CB555410}" type="presParOf" srcId="{B8EBC824-1921-40D5-B700-E747ED4252AC}" destId="{C0356EDB-BB72-4ED0-87D7-30F4AC2BD917}" srcOrd="3" destOrd="0" presId="urn:microsoft.com/office/officeart/2005/8/layout/vList3"/>
    <dgm:cxn modelId="{0FD918FC-13B0-4903-BB92-17B082D62735}" type="presParOf" srcId="{B8EBC824-1921-40D5-B700-E747ED4252AC}" destId="{F47FA7BE-26F3-4C73-BA79-42D23F9A1684}" srcOrd="4" destOrd="0" presId="urn:microsoft.com/office/officeart/2005/8/layout/vList3"/>
    <dgm:cxn modelId="{690CD580-7A2D-4FAE-8CB4-E39B5BA57896}" type="presParOf" srcId="{F47FA7BE-26F3-4C73-BA79-42D23F9A1684}" destId="{884EEF54-2B22-4B7A-8E05-F32787B8F944}" srcOrd="0" destOrd="0" presId="urn:microsoft.com/office/officeart/2005/8/layout/vList3"/>
    <dgm:cxn modelId="{2215F3D9-2F2B-4BE2-9C14-DEA387EDE819}" type="presParOf" srcId="{F47FA7BE-26F3-4C73-BA79-42D23F9A1684}" destId="{5231F5AE-CA8C-4DE2-A355-F7088CFD8C9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1A2067-117D-429C-8D75-02BA5CD9C93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EF397D-D828-4905-AACA-F514C807A628}">
      <dgm:prSet phldrT="[Текст]" custT="1"/>
      <dgm:spPr/>
      <dgm:t>
        <a:bodyPr/>
        <a:lstStyle/>
        <a:p>
          <a:r>
            <a:rPr lang="ru-RU" sz="2400" dirty="0"/>
            <a:t>ОТКУДА БЕРУТСЯ ПРОБЛЕМЫ ДЛЯ КУЛЬТУРНЫХ  ПРАКТИК</a:t>
          </a:r>
        </a:p>
      </dgm:t>
    </dgm:pt>
    <dgm:pt modelId="{44C2C7B0-324E-4995-9CA0-69B80BA8457E}" type="parTrans" cxnId="{95813150-BF50-493C-9C1D-22CA256350B9}">
      <dgm:prSet/>
      <dgm:spPr/>
      <dgm:t>
        <a:bodyPr/>
        <a:lstStyle/>
        <a:p>
          <a:endParaRPr lang="ru-RU"/>
        </a:p>
      </dgm:t>
    </dgm:pt>
    <dgm:pt modelId="{50D19F35-8060-4C3A-9EC1-6D8B5789C5D4}" type="sibTrans" cxnId="{95813150-BF50-493C-9C1D-22CA256350B9}">
      <dgm:prSet/>
      <dgm:spPr/>
      <dgm:t>
        <a:bodyPr/>
        <a:lstStyle/>
        <a:p>
          <a:endParaRPr lang="ru-RU"/>
        </a:p>
      </dgm:t>
    </dgm:pt>
    <dgm:pt modelId="{BFA80AF5-F058-42D6-BD23-AA1DD143B1D8}">
      <dgm:prSet phldrT="[Текст]"/>
      <dgm:spPr/>
      <dgm:t>
        <a:bodyPr/>
        <a:lstStyle/>
        <a:p>
          <a:r>
            <a:rPr lang="ru-RU" dirty="0"/>
            <a:t>ГДЕ ВОЗМОЖНО ИСПОЛЬЗОВАТЬ КУЛЬТУРНЫЕ ПРАКТИКИ</a:t>
          </a:r>
        </a:p>
      </dgm:t>
    </dgm:pt>
    <dgm:pt modelId="{720750B5-9025-4638-89CA-55D0E58DE6AF}" type="parTrans" cxnId="{4F7E9A06-7EE5-469A-A98B-8AAC601F4919}">
      <dgm:prSet/>
      <dgm:spPr/>
      <dgm:t>
        <a:bodyPr/>
        <a:lstStyle/>
        <a:p>
          <a:endParaRPr lang="ru-RU"/>
        </a:p>
      </dgm:t>
    </dgm:pt>
    <dgm:pt modelId="{5D781BA5-DAF2-4D95-840B-688F4EFFA0AB}" type="sibTrans" cxnId="{4F7E9A06-7EE5-469A-A98B-8AAC601F4919}">
      <dgm:prSet/>
      <dgm:spPr/>
      <dgm:t>
        <a:bodyPr/>
        <a:lstStyle/>
        <a:p>
          <a:endParaRPr lang="ru-RU"/>
        </a:p>
      </dgm:t>
    </dgm:pt>
    <dgm:pt modelId="{758506B1-8A86-4DBD-AD1A-313F3CF1B081}">
      <dgm:prSet phldrT="[Текст]"/>
      <dgm:spPr/>
      <dgm:t>
        <a:bodyPr/>
        <a:lstStyle/>
        <a:p>
          <a:r>
            <a:rPr lang="ru-RU" dirty="0"/>
            <a:t>ИНИЦИИРОВАНИЕ ДЕТЬМИ</a:t>
          </a:r>
        </a:p>
      </dgm:t>
    </dgm:pt>
    <dgm:pt modelId="{28E49F19-DF27-4EAF-BB10-AFE3A1E0E88F}" type="parTrans" cxnId="{AF1E3E38-ECBD-419E-B4CA-33E09E51DE14}">
      <dgm:prSet/>
      <dgm:spPr/>
      <dgm:t>
        <a:bodyPr/>
        <a:lstStyle/>
        <a:p>
          <a:endParaRPr lang="ru-RU"/>
        </a:p>
      </dgm:t>
    </dgm:pt>
    <dgm:pt modelId="{12BFFF90-9D19-470B-BC01-F4ADCC631DE4}" type="sibTrans" cxnId="{AF1E3E38-ECBD-419E-B4CA-33E09E51DE14}">
      <dgm:prSet/>
      <dgm:spPr/>
      <dgm:t>
        <a:bodyPr/>
        <a:lstStyle/>
        <a:p>
          <a:endParaRPr lang="ru-RU"/>
        </a:p>
      </dgm:t>
    </dgm:pt>
    <dgm:pt modelId="{36270C68-4792-44EA-9D94-BF05900A93D6}" type="pres">
      <dgm:prSet presAssocID="{721A2067-117D-429C-8D75-02BA5CD9C93D}" presName="linearFlow" presStyleCnt="0">
        <dgm:presLayoutVars>
          <dgm:dir/>
          <dgm:resizeHandles val="exact"/>
        </dgm:presLayoutVars>
      </dgm:prSet>
      <dgm:spPr/>
    </dgm:pt>
    <dgm:pt modelId="{169F80A3-9798-403A-97A5-97942D7C164D}" type="pres">
      <dgm:prSet presAssocID="{EFEF397D-D828-4905-AACA-F514C807A628}" presName="composite" presStyleCnt="0"/>
      <dgm:spPr/>
    </dgm:pt>
    <dgm:pt modelId="{56B937CE-99C3-470B-91F6-B63F6AF30244}" type="pres">
      <dgm:prSet presAssocID="{EFEF397D-D828-4905-AACA-F514C807A628}" presName="imgShp" presStyleLbl="fgImgPlace1" presStyleIdx="0" presStyleCnt="3"/>
      <dgm:spPr/>
    </dgm:pt>
    <dgm:pt modelId="{2E15EC38-5933-4A89-8F89-9E002A54FA2D}" type="pres">
      <dgm:prSet presAssocID="{EFEF397D-D828-4905-AACA-F514C807A628}" presName="txShp" presStyleLbl="node1" presStyleIdx="0" presStyleCnt="3">
        <dgm:presLayoutVars>
          <dgm:bulletEnabled val="1"/>
        </dgm:presLayoutVars>
      </dgm:prSet>
      <dgm:spPr/>
    </dgm:pt>
    <dgm:pt modelId="{0589BAE7-FCA0-4811-BCC2-E9DDD01D2668}" type="pres">
      <dgm:prSet presAssocID="{50D19F35-8060-4C3A-9EC1-6D8B5789C5D4}" presName="spacing" presStyleCnt="0"/>
      <dgm:spPr/>
    </dgm:pt>
    <dgm:pt modelId="{3A819D49-2FE5-4E30-9528-09CC37F5CC92}" type="pres">
      <dgm:prSet presAssocID="{BFA80AF5-F058-42D6-BD23-AA1DD143B1D8}" presName="composite" presStyleCnt="0"/>
      <dgm:spPr/>
    </dgm:pt>
    <dgm:pt modelId="{1FBB5DEE-7A97-4F94-ADC0-2012F3DF94D6}" type="pres">
      <dgm:prSet presAssocID="{BFA80AF5-F058-42D6-BD23-AA1DD143B1D8}" presName="imgShp" presStyleLbl="fgImgPlace1" presStyleIdx="1" presStyleCnt="3"/>
      <dgm:spPr/>
    </dgm:pt>
    <dgm:pt modelId="{F041617E-0673-49E7-BBA5-4BDF97F9547D}" type="pres">
      <dgm:prSet presAssocID="{BFA80AF5-F058-42D6-BD23-AA1DD143B1D8}" presName="txShp" presStyleLbl="node1" presStyleIdx="1" presStyleCnt="3">
        <dgm:presLayoutVars>
          <dgm:bulletEnabled val="1"/>
        </dgm:presLayoutVars>
      </dgm:prSet>
      <dgm:spPr/>
    </dgm:pt>
    <dgm:pt modelId="{43349127-5AB6-4D62-8480-523F50C2F7C1}" type="pres">
      <dgm:prSet presAssocID="{5D781BA5-DAF2-4D95-840B-688F4EFFA0AB}" presName="spacing" presStyleCnt="0"/>
      <dgm:spPr/>
    </dgm:pt>
    <dgm:pt modelId="{88CCBEC5-D800-4A67-8579-79976C48862C}" type="pres">
      <dgm:prSet presAssocID="{758506B1-8A86-4DBD-AD1A-313F3CF1B081}" presName="composite" presStyleCnt="0"/>
      <dgm:spPr/>
    </dgm:pt>
    <dgm:pt modelId="{54DA9653-1867-4B70-885A-A83BB9F8865E}" type="pres">
      <dgm:prSet presAssocID="{758506B1-8A86-4DBD-AD1A-313F3CF1B081}" presName="imgShp" presStyleLbl="fgImgPlace1" presStyleIdx="2" presStyleCnt="3"/>
      <dgm:spPr/>
    </dgm:pt>
    <dgm:pt modelId="{1F3C530B-0FC6-41F5-B7C0-A80FAEA9DCCE}" type="pres">
      <dgm:prSet presAssocID="{758506B1-8A86-4DBD-AD1A-313F3CF1B081}" presName="txShp" presStyleLbl="node1" presStyleIdx="2" presStyleCnt="3" custLinFactNeighborX="312" custLinFactNeighborY="-302">
        <dgm:presLayoutVars>
          <dgm:bulletEnabled val="1"/>
        </dgm:presLayoutVars>
      </dgm:prSet>
      <dgm:spPr/>
    </dgm:pt>
  </dgm:ptLst>
  <dgm:cxnLst>
    <dgm:cxn modelId="{4F7E9A06-7EE5-469A-A98B-8AAC601F4919}" srcId="{721A2067-117D-429C-8D75-02BA5CD9C93D}" destId="{BFA80AF5-F058-42D6-BD23-AA1DD143B1D8}" srcOrd="1" destOrd="0" parTransId="{720750B5-9025-4638-89CA-55D0E58DE6AF}" sibTransId="{5D781BA5-DAF2-4D95-840B-688F4EFFA0AB}"/>
    <dgm:cxn modelId="{678FF715-5131-458B-85C8-111E0B449BED}" type="presOf" srcId="{721A2067-117D-429C-8D75-02BA5CD9C93D}" destId="{36270C68-4792-44EA-9D94-BF05900A93D6}" srcOrd="0" destOrd="0" presId="urn:microsoft.com/office/officeart/2005/8/layout/vList3"/>
    <dgm:cxn modelId="{AF1E3E38-ECBD-419E-B4CA-33E09E51DE14}" srcId="{721A2067-117D-429C-8D75-02BA5CD9C93D}" destId="{758506B1-8A86-4DBD-AD1A-313F3CF1B081}" srcOrd="2" destOrd="0" parTransId="{28E49F19-DF27-4EAF-BB10-AFE3A1E0E88F}" sibTransId="{12BFFF90-9D19-470B-BC01-F4ADCC631DE4}"/>
    <dgm:cxn modelId="{51785449-501D-4B3B-9726-CA83A8461A3E}" type="presOf" srcId="{BFA80AF5-F058-42D6-BD23-AA1DD143B1D8}" destId="{F041617E-0673-49E7-BBA5-4BDF97F9547D}" srcOrd="0" destOrd="0" presId="urn:microsoft.com/office/officeart/2005/8/layout/vList3"/>
    <dgm:cxn modelId="{95813150-BF50-493C-9C1D-22CA256350B9}" srcId="{721A2067-117D-429C-8D75-02BA5CD9C93D}" destId="{EFEF397D-D828-4905-AACA-F514C807A628}" srcOrd="0" destOrd="0" parTransId="{44C2C7B0-324E-4995-9CA0-69B80BA8457E}" sibTransId="{50D19F35-8060-4C3A-9EC1-6D8B5789C5D4}"/>
    <dgm:cxn modelId="{B3BD96EE-038E-4B03-9CBF-DE6A83687F9E}" type="presOf" srcId="{758506B1-8A86-4DBD-AD1A-313F3CF1B081}" destId="{1F3C530B-0FC6-41F5-B7C0-A80FAEA9DCCE}" srcOrd="0" destOrd="0" presId="urn:microsoft.com/office/officeart/2005/8/layout/vList3"/>
    <dgm:cxn modelId="{5F41B7FF-6D8B-457E-B2BB-3A0F2E7D1BA0}" type="presOf" srcId="{EFEF397D-D828-4905-AACA-F514C807A628}" destId="{2E15EC38-5933-4A89-8F89-9E002A54FA2D}" srcOrd="0" destOrd="0" presId="urn:microsoft.com/office/officeart/2005/8/layout/vList3"/>
    <dgm:cxn modelId="{14F61C14-A8DF-4259-A05B-FF1AD4D3D4B0}" type="presParOf" srcId="{36270C68-4792-44EA-9D94-BF05900A93D6}" destId="{169F80A3-9798-403A-97A5-97942D7C164D}" srcOrd="0" destOrd="0" presId="urn:microsoft.com/office/officeart/2005/8/layout/vList3"/>
    <dgm:cxn modelId="{F4A76F1C-7822-4BE4-B43E-48A378E07DB1}" type="presParOf" srcId="{169F80A3-9798-403A-97A5-97942D7C164D}" destId="{56B937CE-99C3-470B-91F6-B63F6AF30244}" srcOrd="0" destOrd="0" presId="urn:microsoft.com/office/officeart/2005/8/layout/vList3"/>
    <dgm:cxn modelId="{739FF9E2-E224-426F-98C3-F00872C659F5}" type="presParOf" srcId="{169F80A3-9798-403A-97A5-97942D7C164D}" destId="{2E15EC38-5933-4A89-8F89-9E002A54FA2D}" srcOrd="1" destOrd="0" presId="urn:microsoft.com/office/officeart/2005/8/layout/vList3"/>
    <dgm:cxn modelId="{E1598EEE-E6E3-41C3-A455-710FB3722C40}" type="presParOf" srcId="{36270C68-4792-44EA-9D94-BF05900A93D6}" destId="{0589BAE7-FCA0-4811-BCC2-E9DDD01D2668}" srcOrd="1" destOrd="0" presId="urn:microsoft.com/office/officeart/2005/8/layout/vList3"/>
    <dgm:cxn modelId="{CF0DB577-AB88-4E04-AF8E-E4241C33A63F}" type="presParOf" srcId="{36270C68-4792-44EA-9D94-BF05900A93D6}" destId="{3A819D49-2FE5-4E30-9528-09CC37F5CC92}" srcOrd="2" destOrd="0" presId="urn:microsoft.com/office/officeart/2005/8/layout/vList3"/>
    <dgm:cxn modelId="{04655669-7274-4FAD-9DE5-C5E29872B5B7}" type="presParOf" srcId="{3A819D49-2FE5-4E30-9528-09CC37F5CC92}" destId="{1FBB5DEE-7A97-4F94-ADC0-2012F3DF94D6}" srcOrd="0" destOrd="0" presId="urn:microsoft.com/office/officeart/2005/8/layout/vList3"/>
    <dgm:cxn modelId="{D0D35F37-802B-4319-857E-4A42A7DF6057}" type="presParOf" srcId="{3A819D49-2FE5-4E30-9528-09CC37F5CC92}" destId="{F041617E-0673-49E7-BBA5-4BDF97F9547D}" srcOrd="1" destOrd="0" presId="urn:microsoft.com/office/officeart/2005/8/layout/vList3"/>
    <dgm:cxn modelId="{35DA9A1E-C994-4BAA-8CD6-703EF944B586}" type="presParOf" srcId="{36270C68-4792-44EA-9D94-BF05900A93D6}" destId="{43349127-5AB6-4D62-8480-523F50C2F7C1}" srcOrd="3" destOrd="0" presId="urn:microsoft.com/office/officeart/2005/8/layout/vList3"/>
    <dgm:cxn modelId="{CBA163B5-9A8D-414D-BC76-B841D4048EF5}" type="presParOf" srcId="{36270C68-4792-44EA-9D94-BF05900A93D6}" destId="{88CCBEC5-D800-4A67-8579-79976C48862C}" srcOrd="4" destOrd="0" presId="urn:microsoft.com/office/officeart/2005/8/layout/vList3"/>
    <dgm:cxn modelId="{A1EE2163-09B7-45C0-B0DC-73B2A743B1C2}" type="presParOf" srcId="{88CCBEC5-D800-4A67-8579-79976C48862C}" destId="{54DA9653-1867-4B70-885A-A83BB9F8865E}" srcOrd="0" destOrd="0" presId="urn:microsoft.com/office/officeart/2005/8/layout/vList3"/>
    <dgm:cxn modelId="{13E66D85-BCDB-4BC9-B9FD-CF93A3CB1F1A}" type="presParOf" srcId="{88CCBEC5-D800-4A67-8579-79976C48862C}" destId="{1F3C530B-0FC6-41F5-B7C0-A80FAEA9DCC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8E3C27-28E1-4C5B-BCE8-043231B93DDA}">
      <dsp:nvSpPr>
        <dsp:cNvPr id="0" name=""/>
        <dsp:cNvSpPr/>
      </dsp:nvSpPr>
      <dsp:spPr>
        <a:xfrm rot="10800000">
          <a:off x="1720743" y="301"/>
          <a:ext cx="5301680" cy="15414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728" tIns="110490" rIns="206248" bIns="11049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900" b="0" kern="1200" dirty="0"/>
            <a:t>новый продукт</a:t>
          </a:r>
          <a:endParaRPr lang="ru-RU" sz="2900" kern="1200" dirty="0"/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 dirty="0"/>
        </a:p>
        <a:p>
          <a:pPr marL="285750" lvl="1" indent="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300" kern="1200" dirty="0"/>
        </a:p>
      </dsp:txBody>
      <dsp:txXfrm rot="10800000">
        <a:off x="2106101" y="301"/>
        <a:ext cx="4916322" cy="1541431"/>
      </dsp:txXfrm>
    </dsp:sp>
    <dsp:sp modelId="{B511AC0C-613E-4E10-AA98-6C4587860B9F}">
      <dsp:nvSpPr>
        <dsp:cNvPr id="0" name=""/>
        <dsp:cNvSpPr/>
      </dsp:nvSpPr>
      <dsp:spPr>
        <a:xfrm>
          <a:off x="950027" y="301"/>
          <a:ext cx="1541431" cy="15414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EE5BB4-B804-46EB-8638-4B259D5CBCDB}">
      <dsp:nvSpPr>
        <dsp:cNvPr id="0" name=""/>
        <dsp:cNvSpPr/>
      </dsp:nvSpPr>
      <dsp:spPr>
        <a:xfrm rot="10800000">
          <a:off x="1720743" y="2001861"/>
          <a:ext cx="5301680" cy="15414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728" tIns="110490" rIns="206248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b="0" kern="1200" dirty="0"/>
            <a:t>неповторимость, оригинальность и уникальность</a:t>
          </a:r>
          <a:endParaRPr lang="ru-RU" sz="2900" kern="1200" dirty="0"/>
        </a:p>
      </dsp:txBody>
      <dsp:txXfrm rot="10800000">
        <a:off x="2106101" y="2001861"/>
        <a:ext cx="4916322" cy="1541431"/>
      </dsp:txXfrm>
    </dsp:sp>
    <dsp:sp modelId="{50C52B40-603D-4819-ADB2-D88F68E4D5B4}">
      <dsp:nvSpPr>
        <dsp:cNvPr id="0" name=""/>
        <dsp:cNvSpPr/>
      </dsp:nvSpPr>
      <dsp:spPr>
        <a:xfrm>
          <a:off x="950027" y="2001861"/>
          <a:ext cx="1541431" cy="15414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31F5AE-CA8C-4DE2-A355-F7088CFD8C90}">
      <dsp:nvSpPr>
        <dsp:cNvPr id="0" name=""/>
        <dsp:cNvSpPr/>
      </dsp:nvSpPr>
      <dsp:spPr>
        <a:xfrm rot="10800000">
          <a:off x="1720743" y="4003422"/>
          <a:ext cx="5301680" cy="15414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728" tIns="110490" rIns="206248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b="0" kern="1200" dirty="0"/>
            <a:t>взаимосвязь творчества и </a:t>
          </a:r>
          <a:r>
            <a:rPr lang="ru-RU" sz="2900" b="0" kern="1200" dirty="0" err="1"/>
            <a:t>самотворчества</a:t>
          </a:r>
          <a:endParaRPr lang="ru-RU" sz="2900" kern="1200" dirty="0"/>
        </a:p>
      </dsp:txBody>
      <dsp:txXfrm rot="10800000">
        <a:off x="2106101" y="4003422"/>
        <a:ext cx="4916322" cy="1541431"/>
      </dsp:txXfrm>
    </dsp:sp>
    <dsp:sp modelId="{884EEF54-2B22-4B7A-8E05-F32787B8F944}">
      <dsp:nvSpPr>
        <dsp:cNvPr id="0" name=""/>
        <dsp:cNvSpPr/>
      </dsp:nvSpPr>
      <dsp:spPr>
        <a:xfrm>
          <a:off x="950027" y="4003422"/>
          <a:ext cx="1541431" cy="15414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5EC38-5933-4A89-8F89-9E002A54FA2D}">
      <dsp:nvSpPr>
        <dsp:cNvPr id="0" name=""/>
        <dsp:cNvSpPr/>
      </dsp:nvSpPr>
      <dsp:spPr>
        <a:xfrm rot="10800000">
          <a:off x="1670410" y="4084"/>
          <a:ext cx="4965954" cy="167835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0106" tIns="91440" rIns="170688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ОТКУДА БЕРУТСЯ ПРОБЛЕМЫ ДЛЯ КУЛЬТУРНЫХ  ПРАКТИК</a:t>
          </a:r>
        </a:p>
      </dsp:txBody>
      <dsp:txXfrm rot="10800000">
        <a:off x="2089997" y="4084"/>
        <a:ext cx="4546367" cy="1678350"/>
      </dsp:txXfrm>
    </dsp:sp>
    <dsp:sp modelId="{56B937CE-99C3-470B-91F6-B63F6AF30244}">
      <dsp:nvSpPr>
        <dsp:cNvPr id="0" name=""/>
        <dsp:cNvSpPr/>
      </dsp:nvSpPr>
      <dsp:spPr>
        <a:xfrm>
          <a:off x="831235" y="4084"/>
          <a:ext cx="1678350" cy="167835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41617E-0673-49E7-BBA5-4BDF97F9547D}">
      <dsp:nvSpPr>
        <dsp:cNvPr id="0" name=""/>
        <dsp:cNvSpPr/>
      </dsp:nvSpPr>
      <dsp:spPr>
        <a:xfrm rot="10800000">
          <a:off x="1670410" y="2183435"/>
          <a:ext cx="4965954" cy="167835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0106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ГДЕ ВОЗМОЖНО ИСПОЛЬЗОВАТЬ КУЛЬТУРНЫЕ ПРАКТИКИ</a:t>
          </a:r>
        </a:p>
      </dsp:txBody>
      <dsp:txXfrm rot="10800000">
        <a:off x="2089997" y="2183435"/>
        <a:ext cx="4546367" cy="1678350"/>
      </dsp:txXfrm>
    </dsp:sp>
    <dsp:sp modelId="{1FBB5DEE-7A97-4F94-ADC0-2012F3DF94D6}">
      <dsp:nvSpPr>
        <dsp:cNvPr id="0" name=""/>
        <dsp:cNvSpPr/>
      </dsp:nvSpPr>
      <dsp:spPr>
        <a:xfrm>
          <a:off x="831235" y="2183435"/>
          <a:ext cx="1678350" cy="167835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3C530B-0FC6-41F5-B7C0-A80FAEA9DCCE}">
      <dsp:nvSpPr>
        <dsp:cNvPr id="0" name=""/>
        <dsp:cNvSpPr/>
      </dsp:nvSpPr>
      <dsp:spPr>
        <a:xfrm rot="10800000">
          <a:off x="1685904" y="4357717"/>
          <a:ext cx="4965954" cy="167835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0106" tIns="87630" rIns="163576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ИНИЦИИРОВАНИЕ ДЕТЬМИ</a:t>
          </a:r>
        </a:p>
      </dsp:txBody>
      <dsp:txXfrm rot="10800000">
        <a:off x="2105491" y="4357717"/>
        <a:ext cx="4546367" cy="1678350"/>
      </dsp:txXfrm>
    </dsp:sp>
    <dsp:sp modelId="{54DA9653-1867-4B70-885A-A83BB9F8865E}">
      <dsp:nvSpPr>
        <dsp:cNvPr id="0" name=""/>
        <dsp:cNvSpPr/>
      </dsp:nvSpPr>
      <dsp:spPr>
        <a:xfrm>
          <a:off x="831235" y="4362785"/>
          <a:ext cx="1678350" cy="167835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85FB6B7-8931-450D-8392-3E866611359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38B0A1A-AD1A-4449-959A-657E1758AB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642918"/>
            <a:ext cx="6429420" cy="1894362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Педсовет № 2: «Формирование и развитие творческого потенциала педагогов в условиях реализации ФГОС ДО»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2143116"/>
            <a:ext cx="6643734" cy="4000528"/>
          </a:xfrm>
        </p:spPr>
        <p:txBody>
          <a:bodyPr>
            <a:noAutofit/>
          </a:bodyPr>
          <a:lstStyle/>
          <a:p>
            <a:r>
              <a:rPr lang="ru-RU" dirty="0"/>
              <a:t>План проведения:</a:t>
            </a:r>
          </a:p>
          <a:p>
            <a:pPr lvl="0" algn="just"/>
            <a:r>
              <a:rPr lang="ru-RU" dirty="0"/>
              <a:t>1.Формирование и развитие творческого потенциала педагогов в условиях реализации ФГОС ДОУ. Донец С.Л.</a:t>
            </a:r>
          </a:p>
          <a:p>
            <a:pPr lvl="0" algn="just"/>
            <a:r>
              <a:rPr lang="ru-RU" dirty="0"/>
              <a:t>2.Культурные практики в работе с детьми дошкольного возраста, как средства развития детской самостоятельности и индивидуальности. 3.Теоретическая часть. Донец С.Л.</a:t>
            </a:r>
          </a:p>
          <a:p>
            <a:pPr lvl="0" algn="just"/>
            <a:r>
              <a:rPr lang="ru-RU" dirty="0"/>
              <a:t>4.Презентация кружковой работы. Педагоги всех возрастных групп.</a:t>
            </a:r>
          </a:p>
          <a:p>
            <a:pPr lvl="0" algn="just"/>
            <a:r>
              <a:rPr lang="ru-RU" dirty="0"/>
              <a:t>5.Актуальные вопросы.</a:t>
            </a:r>
          </a:p>
          <a:p>
            <a:pPr lvl="0" algn="just"/>
            <a:r>
              <a:rPr lang="ru-RU" dirty="0"/>
              <a:t>6.Утверждение решения педсовета.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Творчество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457200" y="928670"/>
          <a:ext cx="7972452" cy="5545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b="1" dirty="0"/>
              <a:t>педагогические условия: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928670"/>
            <a:ext cx="7467600" cy="214314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– профессиональный и личностный потенциал педагога;</a:t>
            </a:r>
          </a:p>
          <a:p>
            <a:r>
              <a:rPr lang="ru-RU" dirty="0"/>
              <a:t>– мотивационная готовность педагога;</a:t>
            </a:r>
          </a:p>
          <a:p>
            <a:r>
              <a:rPr lang="ru-RU" dirty="0"/>
              <a:t>– информированность о нововведениях;</a:t>
            </a:r>
          </a:p>
          <a:p>
            <a:r>
              <a:rPr lang="ru-RU" dirty="0"/>
              <a:t>– материальная база.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3214686"/>
            <a:ext cx="76438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Качества педагога, позволяющие развить творческий потенциал воспитанников:</a:t>
            </a:r>
          </a:p>
          <a:p>
            <a:r>
              <a:rPr lang="ru-RU" dirty="0"/>
              <a:t>педагогический такт,</a:t>
            </a:r>
          </a:p>
          <a:p>
            <a:r>
              <a:rPr lang="ru-RU" dirty="0"/>
              <a:t>способность к сочувствию,</a:t>
            </a:r>
          </a:p>
          <a:p>
            <a:r>
              <a:rPr lang="ru-RU" dirty="0"/>
              <a:t>сопереживанию,</a:t>
            </a:r>
          </a:p>
          <a:p>
            <a:r>
              <a:rPr lang="ru-RU" dirty="0"/>
              <a:t>артистизм,</a:t>
            </a:r>
          </a:p>
          <a:p>
            <a:r>
              <a:rPr lang="ru-RU" dirty="0"/>
              <a:t>умение ставит неожиданные вопросы,</a:t>
            </a:r>
          </a:p>
          <a:p>
            <a:r>
              <a:rPr lang="ru-RU" dirty="0"/>
              <a:t>создание проблемных ситуаций,</a:t>
            </a:r>
          </a:p>
          <a:p>
            <a:r>
              <a:rPr lang="ru-RU" dirty="0"/>
              <a:t>поощрение воспитателем детского воображения.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r>
              <a:rPr lang="ru-RU" dirty="0"/>
              <a:t>Критерии успешности педагога: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829576" cy="5688158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/>
              <a:t>Педагогические</a:t>
            </a:r>
            <a:endParaRPr lang="ru-RU" dirty="0"/>
          </a:p>
          <a:p>
            <a:r>
              <a:rPr lang="ru-RU" dirty="0"/>
              <a:t>Уровень профессиональных знания педагогов.</a:t>
            </a:r>
          </a:p>
          <a:p>
            <a:r>
              <a:rPr lang="ru-RU" dirty="0"/>
              <a:t>Уровень </a:t>
            </a:r>
            <a:r>
              <a:rPr lang="ru-RU" dirty="0" err="1"/>
              <a:t>сфомированности</a:t>
            </a:r>
            <a:r>
              <a:rPr lang="ru-RU" dirty="0"/>
              <a:t> общечеловеческих умений и навыков.</a:t>
            </a:r>
          </a:p>
          <a:p>
            <a:r>
              <a:rPr lang="ru-RU" dirty="0"/>
              <a:t>Состояние исследовательской работы и работы по самообразованию.</a:t>
            </a:r>
          </a:p>
          <a:p>
            <a:r>
              <a:rPr lang="ru-RU" dirty="0"/>
              <a:t>Образование педагогов и повышение квалификации.</a:t>
            </a:r>
          </a:p>
          <a:p>
            <a:r>
              <a:rPr lang="ru-RU" dirty="0"/>
              <a:t>Способность к самоанализу, рефлексии.</a:t>
            </a:r>
          </a:p>
          <a:p>
            <a:r>
              <a:rPr lang="ru-RU" dirty="0"/>
              <a:t>Инновационная деятельность </a:t>
            </a:r>
          </a:p>
          <a:p>
            <a:r>
              <a:rPr lang="ru-RU" i="1" dirty="0"/>
              <a:t>Психологические</a:t>
            </a:r>
            <a:endParaRPr lang="ru-RU" dirty="0"/>
          </a:p>
          <a:p>
            <a:r>
              <a:rPr lang="ru-RU" dirty="0"/>
              <a:t>Интерес, мотивация</a:t>
            </a:r>
          </a:p>
          <a:p>
            <a:r>
              <a:rPr lang="ru-RU" dirty="0"/>
              <a:t>Взаимоотношение в системе «ребёнок-воспитатель»</a:t>
            </a:r>
          </a:p>
          <a:p>
            <a:r>
              <a:rPr lang="ru-RU" dirty="0"/>
              <a:t>Учёт индивидуальных особенностей ребёнка.</a:t>
            </a:r>
          </a:p>
          <a:p>
            <a:r>
              <a:rPr lang="ru-RU" i="1" dirty="0"/>
              <a:t>Личность воспитателя</a:t>
            </a:r>
            <a:endParaRPr lang="ru-RU" dirty="0"/>
          </a:p>
          <a:p>
            <a:r>
              <a:rPr lang="ru-RU" dirty="0"/>
              <a:t>Эмоциональность</a:t>
            </a:r>
          </a:p>
          <a:p>
            <a:r>
              <a:rPr lang="ru-RU" dirty="0"/>
              <a:t>Выразительность речи</a:t>
            </a:r>
          </a:p>
          <a:p>
            <a:r>
              <a:rPr lang="ru-RU" dirty="0"/>
              <a:t>Творческое начало личности.</a:t>
            </a:r>
          </a:p>
          <a:p>
            <a:r>
              <a:rPr lang="ru-RU" dirty="0"/>
              <a:t>Лучший способ воспитывать творчество в воспитанниках – это самому быть творческой личностью.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Источники развития творчества педагога: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внедрение педагогического опыта, </a:t>
            </a:r>
          </a:p>
          <a:p>
            <a:r>
              <a:rPr lang="ru-RU" dirty="0"/>
              <a:t>коллективная работа над научно-методической проблемой, </a:t>
            </a:r>
          </a:p>
          <a:p>
            <a:r>
              <a:rPr lang="ru-RU" dirty="0"/>
              <a:t>самообразование,</a:t>
            </a:r>
          </a:p>
          <a:p>
            <a:r>
              <a:rPr lang="ru-RU" dirty="0"/>
              <a:t>система стимулирования педагогического труда</a:t>
            </a:r>
          </a:p>
          <a:p>
            <a:r>
              <a:rPr lang="ru-RU" dirty="0"/>
              <a:t>изучение опыта коллег,</a:t>
            </a:r>
          </a:p>
          <a:p>
            <a:r>
              <a:rPr lang="ru-RU" dirty="0"/>
              <a:t>чтение научной литературы,</a:t>
            </a:r>
          </a:p>
          <a:p>
            <a:r>
              <a:rPr lang="ru-RU" dirty="0"/>
              <a:t>общение с коллегами, друзьями, воспитанниками.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Культурные практики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972452" cy="5759596"/>
          </a:xfrm>
        </p:spPr>
        <p:txBody>
          <a:bodyPr/>
          <a:lstStyle/>
          <a:p>
            <a:pPr algn="just"/>
            <a:r>
              <a:rPr lang="ru-RU" dirty="0"/>
              <a:t>Федеральный государственный образовательный стандарт дошкольного образования ориентирует руководителей и педагогов дошкольных организаций на создание оптимальных условий для обогащения культурных практик каждого ребенка с учетом его индивидуальности.</a:t>
            </a:r>
          </a:p>
          <a:p>
            <a:endParaRPr lang="ru-RU" dirty="0"/>
          </a:p>
          <a:p>
            <a:endParaRPr lang="ru-RU" dirty="0"/>
          </a:p>
          <a:p>
            <a:pPr algn="just">
              <a:buNone/>
            </a:pPr>
            <a:endParaRPr lang="ru-RU" dirty="0"/>
          </a:p>
          <a:p>
            <a:pPr algn="just">
              <a:buNone/>
            </a:pPr>
            <a:r>
              <a:rPr lang="ru-RU" i="1" dirty="0"/>
              <a:t>Процесс …приобретения культурных …(умений) при взаимодействии со взрослыми и в …(самостоятельной) деятельности в …(предметной) среде.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«Выбери правильный ответ»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собственные пробы,</a:t>
            </a:r>
          </a:p>
          <a:p>
            <a:pPr lvl="0"/>
            <a:r>
              <a:rPr lang="ru-RU" dirty="0"/>
              <a:t>поиск,</a:t>
            </a:r>
          </a:p>
          <a:p>
            <a:pPr lvl="0"/>
            <a:r>
              <a:rPr lang="ru-RU" dirty="0"/>
              <a:t>выбор действий и поступков,</a:t>
            </a:r>
          </a:p>
          <a:p>
            <a:pPr lvl="0"/>
            <a:r>
              <a:rPr lang="ru-RU" dirty="0"/>
              <a:t>конструирование,</a:t>
            </a:r>
          </a:p>
          <a:p>
            <a:pPr lvl="0"/>
            <a:r>
              <a:rPr lang="ru-RU" dirty="0"/>
              <a:t>беседа,</a:t>
            </a:r>
          </a:p>
          <a:p>
            <a:pPr lvl="0"/>
            <a:r>
              <a:rPr lang="ru-RU" dirty="0"/>
              <a:t>наблюдение,</a:t>
            </a:r>
          </a:p>
          <a:p>
            <a:pPr lvl="0"/>
            <a:r>
              <a:rPr lang="ru-RU" dirty="0"/>
              <a:t>продуктивная деятельность,</a:t>
            </a:r>
          </a:p>
          <a:p>
            <a:pPr lvl="0"/>
            <a:r>
              <a:rPr lang="ru-RU" dirty="0"/>
              <a:t>творчество,</a:t>
            </a:r>
          </a:p>
          <a:p>
            <a:pPr lvl="0"/>
            <a:r>
              <a:rPr lang="ru-RU" dirty="0"/>
              <a:t>исследование.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ru-RU" dirty="0"/>
              <a:t>Признаки культурных практик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В культурной практике тема образовательной деятельности раскладывается на задачи для решения.</a:t>
            </a:r>
          </a:p>
          <a:p>
            <a:pPr lvl="0"/>
            <a:r>
              <a:rPr lang="ru-RU" dirty="0"/>
              <a:t>Практика мотивирована для детей (культурно-смысловые контексты).</a:t>
            </a:r>
          </a:p>
          <a:p>
            <a:pPr lvl="0"/>
            <a:r>
              <a:rPr lang="ru-RU" dirty="0"/>
              <a:t>Задачи для решения связаны с текущими (в зоне актуального развития.</a:t>
            </a:r>
          </a:p>
          <a:p>
            <a:pPr lvl="0"/>
            <a:r>
              <a:rPr lang="ru-RU" dirty="0"/>
              <a:t>Решение проблем опирается на опыт, который уже есть у детей.</a:t>
            </a:r>
          </a:p>
          <a:p>
            <a:pPr lvl="0"/>
            <a:r>
              <a:rPr lang="ru-RU" dirty="0"/>
              <a:t>Решение проблем приводит к появлению нового опыта и его фиксации.</a:t>
            </a:r>
          </a:p>
          <a:p>
            <a:pPr lvl="0"/>
            <a:r>
              <a:rPr lang="ru-RU" dirty="0"/>
              <a:t>Культурная практика реализуется посредством разных видов деятельности и взаимодействия детей и взрослых.</a:t>
            </a:r>
          </a:p>
          <a:p>
            <a:pPr lvl="0"/>
            <a:r>
              <a:rPr lang="ru-RU" dirty="0"/>
              <a:t>В культурной практике реализуется творческий потенциал участников.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428604"/>
          <a:ext cx="7467600" cy="6045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ru-RU" dirty="0"/>
              <a:t>АЛГОРИТМ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5929354"/>
          </a:xfrm>
        </p:spPr>
        <p:txBody>
          <a:bodyPr>
            <a:normAutofit/>
          </a:bodyPr>
          <a:lstStyle/>
          <a:p>
            <a:r>
              <a:rPr lang="ru-RU" dirty="0"/>
              <a:t>1 шаг. Постановка проблемы и создание проблемной ситуации («знание о незнании»). </a:t>
            </a:r>
          </a:p>
          <a:p>
            <a:r>
              <a:rPr lang="ru-RU" dirty="0"/>
              <a:t>2 шаг. Выдвижение гипотез на основе привлечения имеющегося у детей опыта:</a:t>
            </a:r>
          </a:p>
          <a:p>
            <a:r>
              <a:rPr lang="ru-RU" dirty="0"/>
              <a:t>3 шаг. Решение проблемы.</a:t>
            </a:r>
          </a:p>
          <a:p>
            <a:r>
              <a:rPr lang="ru-RU" dirty="0"/>
              <a:t>4 шаг. Формулирование вывода, установление связи с известным.</a:t>
            </a:r>
          </a:p>
          <a:p>
            <a:r>
              <a:rPr lang="ru-RU" dirty="0"/>
              <a:t>5 шаг. Решение творческой задачи на основе вывода.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педагогического  Совета.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1.Одобрить систему работы педагогического коллектива по развитию творческого потенциала педагога и учащегося.</a:t>
            </a:r>
          </a:p>
          <a:p>
            <a:r>
              <a:rPr lang="ru-RU" dirty="0"/>
              <a:t>2.Педагогам  презентовать свой опыт работы на семинарах, педсоветах, психолого-педагогических семинарах (в течение учебного года).</a:t>
            </a:r>
          </a:p>
          <a:p>
            <a:r>
              <a:rPr lang="ru-RU" dirty="0"/>
              <a:t>3.Каждому учителю определить пути творческого развития и обобщить опыт работы по самообразованию на итоговом педсовете</a:t>
            </a:r>
            <a:r>
              <a:rPr lang="ru-RU"/>
              <a:t>.(май)</a:t>
            </a:r>
            <a:endParaRPr lang="ru-RU" dirty="0"/>
          </a:p>
          <a:p>
            <a:r>
              <a:rPr lang="ru-RU" dirty="0"/>
              <a:t>4.Рекомендовать педагогам опубликовывать инновационную работу на своих страницах и сайтах в Интернете. (январь-февраль)</a:t>
            </a:r>
          </a:p>
          <a:p>
            <a:r>
              <a:rPr lang="ru-RU" dirty="0"/>
              <a:t>5.Использовать творческий подход на занятиях и в организованной работе с детьми. (постоянно).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4">
            <a:extLst>
              <a:ext uri="{FF2B5EF4-FFF2-40B4-BE49-F238E27FC236}">
                <a16:creationId xmlns:a16="http://schemas.microsoft.com/office/drawing/2014/main" id="{C46D8F63-97F4-4DBD-8751-1156A0995CCF}"/>
              </a:ext>
            </a:extLst>
          </p:cNvPr>
          <p:cNvSpPr txBox="1">
            <a:spLocks/>
          </p:cNvSpPr>
          <p:nvPr/>
        </p:nvSpPr>
        <p:spPr>
          <a:xfrm>
            <a:off x="457200" y="571480"/>
            <a:ext cx="7859216" cy="56007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/>
              <a:t>Будьте активными.</a:t>
            </a:r>
          </a:p>
          <a:p>
            <a:r>
              <a:rPr lang="ru-RU" sz="2800" dirty="0"/>
              <a:t>Умейте слушать.</a:t>
            </a:r>
          </a:p>
          <a:p>
            <a:r>
              <a:rPr lang="ru-RU" sz="2800" dirty="0"/>
              <a:t>Говорите кратко и по теме.</a:t>
            </a:r>
          </a:p>
          <a:p>
            <a:r>
              <a:rPr lang="ru-RU" sz="2800" dirty="0"/>
              <a:t>Предлагайте идеи.</a:t>
            </a:r>
          </a:p>
          <a:p>
            <a:r>
              <a:rPr lang="ru-RU" sz="2800" dirty="0"/>
              <a:t>Уважайте собеседника.</a:t>
            </a:r>
          </a:p>
          <a:p>
            <a:r>
              <a:rPr lang="ru-RU" sz="2800" dirty="0"/>
              <a:t>Сотрудничайте.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114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683568" y="500042"/>
            <a:ext cx="7632848" cy="5672158"/>
          </a:xfrm>
        </p:spPr>
        <p:txBody>
          <a:bodyPr>
            <a:normAutofit/>
          </a:bodyPr>
          <a:lstStyle/>
          <a:p>
            <a:pPr marL="457200" lvl="0" indent="-457200">
              <a:buAutoNum type="arabicPeriod"/>
            </a:pPr>
            <a:r>
              <a:rPr lang="ru-RU" dirty="0"/>
              <a:t>Стереотипы в работе и мышлении могут стать врагами творчества.</a:t>
            </a:r>
          </a:p>
          <a:p>
            <a:pPr marL="457200" lvl="0" indent="-457200">
              <a:buAutoNum type="arabicPeriod"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2. Творчество – это процесс, которым алгоритмически можно овладеть, нарабатывая опыт.</a:t>
            </a:r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3. Творчество в педагогической работе можно спланировать.</a:t>
            </a:r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r>
              <a:rPr lang="ru-RU" dirty="0"/>
              <a:t>4. Свобода творчества педагогов усиливает продуктивность труда, вызывает эмоции, помогает с большей изобретательностью преодолевать трудности.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E75660B-B029-4C55-8D69-0DB09971C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i="1" dirty="0"/>
              <a:t>Статистические данные по педагогическому кадровому составу</a:t>
            </a:r>
            <a:br>
              <a:rPr lang="ru-RU" sz="2200" b="1" dirty="0"/>
            </a:br>
            <a:endParaRPr lang="ru-RU" dirty="0"/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7A218B43-83A0-4F99-9B3C-81979A770F36}"/>
              </a:ext>
            </a:extLst>
          </p:cNvPr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040568260"/>
              </p:ext>
            </p:extLst>
          </p:nvPr>
        </p:nvGraphicFramePr>
        <p:xfrm>
          <a:off x="457200" y="2228088"/>
          <a:ext cx="3657600" cy="435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B56DD2FD-A6CB-413A-8D8A-9E7FE1030FD8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786000292"/>
              </p:ext>
            </p:extLst>
          </p:nvPr>
        </p:nvGraphicFramePr>
        <p:xfrm>
          <a:off x="4371975" y="2362200"/>
          <a:ext cx="36576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Текст 5">
            <a:extLst>
              <a:ext uri="{FF2B5EF4-FFF2-40B4-BE49-F238E27FC236}">
                <a16:creationId xmlns:a16="http://schemas.microsoft.com/office/drawing/2014/main" id="{F9D7FB52-3025-42E5-8D5F-DD7B65E9FC14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457200" y="1268760"/>
            <a:ext cx="3657600" cy="959328"/>
          </a:xfrm>
        </p:spPr>
        <p:txBody>
          <a:bodyPr/>
          <a:lstStyle/>
          <a:p>
            <a:r>
              <a:rPr lang="ru-RU" sz="1800" i="1" dirty="0"/>
              <a:t>Профессиональное образование:</a:t>
            </a:r>
            <a:br>
              <a:rPr lang="ru-RU" dirty="0"/>
            </a:br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651DC582-6EF5-4E33-AD13-44390906E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78821" y="1268760"/>
            <a:ext cx="3657600" cy="948279"/>
          </a:xfrm>
        </p:spPr>
        <p:txBody>
          <a:bodyPr/>
          <a:lstStyle/>
          <a:p>
            <a:r>
              <a:rPr lang="ru-RU" sz="1800" b="0" i="1" dirty="0"/>
              <a:t>Квалификационная категория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770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4772A57D-FAC3-4877-BDC9-943D163BB088}"/>
              </a:ext>
            </a:extLst>
          </p:cNvPr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658682294"/>
              </p:ext>
            </p:extLst>
          </p:nvPr>
        </p:nvGraphicFramePr>
        <p:xfrm>
          <a:off x="457200" y="1341438"/>
          <a:ext cx="3657600" cy="4906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6B008716-8787-4B58-A48F-F6EE3B17DA5B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403670828"/>
              </p:ext>
            </p:extLst>
          </p:nvPr>
        </p:nvGraphicFramePr>
        <p:xfrm>
          <a:off x="4371974" y="1341438"/>
          <a:ext cx="4160465" cy="4906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Текст 4">
            <a:extLst>
              <a:ext uri="{FF2B5EF4-FFF2-40B4-BE49-F238E27FC236}">
                <a16:creationId xmlns:a16="http://schemas.microsoft.com/office/drawing/2014/main" id="{D2A9CAB9-15C1-407A-BA0B-770EA4BE13D3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457200" y="188640"/>
            <a:ext cx="3657600" cy="946400"/>
          </a:xfrm>
        </p:spPr>
        <p:txBody>
          <a:bodyPr/>
          <a:lstStyle/>
          <a:p>
            <a:r>
              <a:rPr lang="ru-RU" dirty="0"/>
              <a:t>Педагогический стаж работы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27F2ABB0-CCD1-40D9-B214-0C9814145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71975" y="188640"/>
            <a:ext cx="3657600" cy="973070"/>
          </a:xfrm>
        </p:spPr>
        <p:txBody>
          <a:bodyPr/>
          <a:lstStyle/>
          <a:p>
            <a:r>
              <a:rPr lang="ru-RU" dirty="0"/>
              <a:t>Участие в конкурсах профессионального мастерства</a:t>
            </a:r>
          </a:p>
        </p:txBody>
      </p:sp>
    </p:spTree>
    <p:extLst>
      <p:ext uri="{BB962C8B-B14F-4D97-AF65-F5344CB8AC3E}">
        <p14:creationId xmlns:p14="http://schemas.microsoft.com/office/powerpoint/2010/main" val="1087138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5E1E3-2720-4FB5-9D0F-226165E3B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Участие педагогов в конкурсах профессионального мастерства</a:t>
            </a:r>
          </a:p>
        </p:txBody>
      </p:sp>
      <p:graphicFrame>
        <p:nvGraphicFramePr>
          <p:cNvPr id="10" name="Таблица 10">
            <a:extLst>
              <a:ext uri="{FF2B5EF4-FFF2-40B4-BE49-F238E27FC236}">
                <a16:creationId xmlns:a16="http://schemas.microsoft.com/office/drawing/2014/main" id="{501B6C5B-CB52-4E80-B476-250295FC1A46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71465110"/>
              </p:ext>
            </p:extLst>
          </p:nvPr>
        </p:nvGraphicFramePr>
        <p:xfrm>
          <a:off x="251520" y="945995"/>
          <a:ext cx="8435280" cy="5807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7640">
                  <a:extLst>
                    <a:ext uri="{9D8B030D-6E8A-4147-A177-3AD203B41FA5}">
                      <a16:colId xmlns:a16="http://schemas.microsoft.com/office/drawing/2014/main" val="4149259750"/>
                    </a:ext>
                  </a:extLst>
                </a:gridCol>
                <a:gridCol w="4217640">
                  <a:extLst>
                    <a:ext uri="{9D8B030D-6E8A-4147-A177-3AD203B41FA5}">
                      <a16:colId xmlns:a16="http://schemas.microsoft.com/office/drawing/2014/main" val="1401431800"/>
                    </a:ext>
                  </a:extLst>
                </a:gridCol>
              </a:tblGrid>
              <a:tr h="382760">
                <a:tc>
                  <a:txBody>
                    <a:bodyPr/>
                    <a:lstStyle/>
                    <a:p>
                      <a:r>
                        <a:rPr lang="ru-RU" dirty="0"/>
                        <a:t>Педагоги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Учреждение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768842"/>
                  </a:ext>
                </a:extLst>
              </a:tr>
              <a:tr h="23162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Ван-Ван-Шу М.В.</a:t>
                      </a:r>
                      <a:endParaRPr kumimoji="0"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Вахрушева О.С.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Федоренко М.В.</a:t>
                      </a:r>
                      <a:endParaRPr kumimoji="0"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Щербакова Н.Н. 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Донец С.Л. 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Ван-Ван-Шу М.В. 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Вахрушева О.С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Курапова О.Н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Всероссийский конкурс «Образцовый детский сад» - лауреат</a:t>
                      </a:r>
                      <a:endParaRPr kumimoji="0"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Всероссийский конкурс «1000 лучших образовательных организаций» - лауреат.</a:t>
                      </a:r>
                      <a:endParaRPr kumimoji="0"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866513"/>
                  </a:ext>
                </a:extLst>
              </a:tr>
              <a:tr h="30727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Транслирование опыта практических результатов своей профессиональной деятельности</a:t>
                      </a:r>
                      <a:endParaRPr kumimoji="0" lang="ru-RU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Ван-Ван-Шу М.В. 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Щербакова Н.Н</a:t>
                      </a:r>
                    </a:p>
                    <a:p>
                      <a:r>
                        <a:rPr kumimoji="0" lang="ru-RU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Елефтериади</a:t>
                      </a:r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Л.Х.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Красюкова М.А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Вахрушева О.С.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Курапова О.Н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Бескровная Т.Н.</a:t>
                      </a:r>
                    </a:p>
                    <a:p>
                      <a:r>
                        <a:rPr kumimoji="0" lang="ru-RU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Молонова</a:t>
                      </a:r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Н.М</a:t>
                      </a:r>
                    </a:p>
                    <a:p>
                      <a:r>
                        <a:rPr kumimoji="0" lang="ru-RU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Мингалимова</a:t>
                      </a:r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Т.Г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Федоренко М.В</a:t>
                      </a:r>
                    </a:p>
                    <a:p>
                      <a:r>
                        <a:rPr kumimoji="0" lang="ru-RU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Аврамова В.М.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844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2976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1EF12F-9396-4B88-8664-EB6016CB7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80"/>
            <a:ext cx="7467600" cy="49006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</a:rPr>
              <a:t>Анкета № 1. "Мотивационная готовность педагогического коллектива  к освоению новшеств".</a:t>
            </a:r>
            <a:endParaRPr lang="ru-RU" sz="1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6F7DCEF-E79B-4F47-BC02-407CB1ED8A16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96561646"/>
              </p:ext>
            </p:extLst>
          </p:nvPr>
        </p:nvGraphicFramePr>
        <p:xfrm>
          <a:off x="251520" y="1038746"/>
          <a:ext cx="8640959" cy="5754210"/>
        </p:xfrm>
        <a:graphic>
          <a:graphicData uri="http://schemas.openxmlformats.org/drawingml/2006/table">
            <a:tbl>
              <a:tblPr firstRow="1" firstCol="1" bandRow="1"/>
              <a:tblGrid>
                <a:gridCol w="6383363">
                  <a:extLst>
                    <a:ext uri="{9D8B030D-6E8A-4147-A177-3AD203B41FA5}">
                      <a16:colId xmlns:a16="http://schemas.microsoft.com/office/drawing/2014/main" val="310201986"/>
                    </a:ext>
                  </a:extLst>
                </a:gridCol>
                <a:gridCol w="1286254">
                  <a:extLst>
                    <a:ext uri="{9D8B030D-6E8A-4147-A177-3AD203B41FA5}">
                      <a16:colId xmlns:a16="http://schemas.microsoft.com/office/drawing/2014/main" val="1826182425"/>
                    </a:ext>
                  </a:extLst>
                </a:gridCol>
                <a:gridCol w="971342">
                  <a:extLst>
                    <a:ext uri="{9D8B030D-6E8A-4147-A177-3AD203B41FA5}">
                      <a16:colId xmlns:a16="http://schemas.microsoft.com/office/drawing/2014/main" val="2562002200"/>
                    </a:ext>
                  </a:extLst>
                </a:gridCol>
              </a:tblGrid>
              <a:tr h="596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ответов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5509646"/>
                  </a:ext>
                </a:extLst>
              </a:tr>
              <a:tr h="4057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Осознание недостаточности достигнутых результатов и желание их улучшить. 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243809"/>
                  </a:ext>
                </a:extLst>
              </a:tr>
              <a:tr h="4057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 уровень профессиональных притязаний, сильная потребность в достижении высоких результатов. 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611442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Потребность в контактах с интересными, творческими людьми. 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154321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Желание создать хорошую, эффективную школу для детей. 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6039392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Потребность в новизне, смене обстановки, преодолении рутины. 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868685"/>
                  </a:ext>
                </a:extLst>
              </a:tr>
              <a:tr h="2028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Потребность в лидерстве. 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3591381"/>
                  </a:ext>
                </a:extLst>
              </a:tr>
              <a:tr h="4057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Потребность в поиске, исследовании, лучшем понимании закономерностей. 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8785461"/>
                  </a:ext>
                </a:extLst>
              </a:tr>
              <a:tr h="2028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Потребность в самовыражении, самосовершенствовании. 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789759"/>
                  </a:ext>
                </a:extLst>
              </a:tr>
              <a:tr h="4057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Ощущение собственной готовности участвовать в инновационных процессах, уверенность в себе. 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382883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Желание проверить на практике полученные знания о новшествах. 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3687240"/>
                  </a:ext>
                </a:extLst>
              </a:tr>
              <a:tr h="2028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Потребность в риске. 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8322766"/>
                  </a:ext>
                </a:extLst>
              </a:tr>
              <a:tr h="4057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Материальные причины: повышение заработной платы, возможность пройти аттестацию и т. д. 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6010365"/>
                  </a:ext>
                </a:extLst>
              </a:tr>
              <a:tr h="3975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Стремление быть замеченным и по достоинству оцененным. </a:t>
                      </a:r>
                      <a:endParaRPr lang="ru-RU" sz="16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6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7198" marR="671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9565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8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23225C-5196-4970-92A5-C85E70AF2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4704"/>
            <a:ext cx="7467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solidFill>
                  <a:schemeClr val="tx1"/>
                </a:solidFill>
              </a:rPr>
              <a:t>Анкета № 2. "Барьеры, препятствующие освоению инноваций</a:t>
            </a:r>
            <a:r>
              <a:rPr lang="ru-RU" dirty="0"/>
              <a:t>"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04B9B2B6-D5F2-4798-8158-A54AEDD26E9C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54128160"/>
              </p:ext>
            </p:extLst>
          </p:nvPr>
        </p:nvGraphicFramePr>
        <p:xfrm>
          <a:off x="457200" y="1124744"/>
          <a:ext cx="8106727" cy="5122869"/>
        </p:xfrm>
        <a:graphic>
          <a:graphicData uri="http://schemas.openxmlformats.org/drawingml/2006/table">
            <a:tbl>
              <a:tblPr firstRow="1" firstCol="1" bandRow="1"/>
              <a:tblGrid>
                <a:gridCol w="6082201">
                  <a:extLst>
                    <a:ext uri="{9D8B030D-6E8A-4147-A177-3AD203B41FA5}">
                      <a16:colId xmlns:a16="http://schemas.microsoft.com/office/drawing/2014/main" val="3495177008"/>
                    </a:ext>
                  </a:extLst>
                </a:gridCol>
                <a:gridCol w="1169190">
                  <a:extLst>
                    <a:ext uri="{9D8B030D-6E8A-4147-A177-3AD203B41FA5}">
                      <a16:colId xmlns:a16="http://schemas.microsoft.com/office/drawing/2014/main" val="1762696827"/>
                    </a:ext>
                  </a:extLst>
                </a:gridCol>
                <a:gridCol w="855336">
                  <a:extLst>
                    <a:ext uri="{9D8B030D-6E8A-4147-A177-3AD203B41FA5}">
                      <a16:colId xmlns:a16="http://schemas.microsoft.com/office/drawing/2014/main" val="4096836142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ответов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032248"/>
                  </a:ext>
                </a:extLst>
              </a:tr>
              <a:tr h="7818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Слабая информированность в коллективе о возможных инновациях. 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5195969"/>
                  </a:ext>
                </a:extLst>
              </a:tr>
              <a:tr h="390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Убеждение, что эффективно учить можно и по-старому.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17%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8148899"/>
                  </a:ext>
                </a:extLst>
              </a:tr>
              <a:tr h="390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Плохое здоровье, другие личные причины.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3292466"/>
                  </a:ext>
                </a:extLst>
              </a:tr>
              <a:tr h="390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Большая нагрузка. 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9502407"/>
                  </a:ext>
                </a:extLst>
              </a:tr>
              <a:tr h="7818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Небольшой опыт работы, при котором не получается и традиционная форма обучения.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9000642"/>
                  </a:ext>
                </a:extLst>
              </a:tr>
              <a:tr h="390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Отсутствие материальных стимулов.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33%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8166448"/>
                  </a:ext>
                </a:extLst>
              </a:tr>
              <a:tr h="390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Чувство страха перед отрицательными результатами.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0193184"/>
                  </a:ext>
                </a:extLst>
              </a:tr>
              <a:tr h="390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Отсутствие помощи. 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4731032"/>
                  </a:ext>
                </a:extLst>
              </a:tr>
              <a:tr h="390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Разногласия, конфликты в коллективе.</a:t>
                      </a:r>
                      <a:endParaRPr lang="ru-RU" sz="18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6607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006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5770F1-505F-4A0A-A392-D2AB5DCA7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Анкета № 3 для выявления способностей педагогов к развитию</a:t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(на основе программы Н. В. </a:t>
            </a:r>
            <a:r>
              <a:rPr lang="ru-RU" sz="2400" dirty="0" err="1">
                <a:solidFill>
                  <a:schemeClr val="tx1"/>
                </a:solidFill>
              </a:rPr>
              <a:t>Немовой</a:t>
            </a:r>
            <a:r>
              <a:rPr lang="ru-RU" sz="2400" dirty="0"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E202B08-E05A-49DC-A7C3-66341BA06BDF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0393156"/>
              </p:ext>
            </p:extLst>
          </p:nvPr>
        </p:nvGraphicFramePr>
        <p:xfrm>
          <a:off x="457200" y="1916832"/>
          <a:ext cx="8075240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4402832">
                  <a:extLst>
                    <a:ext uri="{9D8B030D-6E8A-4147-A177-3AD203B41FA5}">
                      <a16:colId xmlns:a16="http://schemas.microsoft.com/office/drawing/2014/main" val="137064282"/>
                    </a:ext>
                  </a:extLst>
                </a:gridCol>
                <a:gridCol w="1759341">
                  <a:extLst>
                    <a:ext uri="{9D8B030D-6E8A-4147-A177-3AD203B41FA5}">
                      <a16:colId xmlns:a16="http://schemas.microsoft.com/office/drawing/2014/main" val="848146923"/>
                    </a:ext>
                  </a:extLst>
                </a:gridCol>
                <a:gridCol w="1194896">
                  <a:extLst>
                    <a:ext uri="{9D8B030D-6E8A-4147-A177-3AD203B41FA5}">
                      <a16:colId xmlns:a16="http://schemas.microsoft.com/office/drawing/2014/main" val="2957284215"/>
                    </a:ext>
                  </a:extLst>
                </a:gridCol>
                <a:gridCol w="718171">
                  <a:extLst>
                    <a:ext uri="{9D8B030D-6E8A-4147-A177-3AD203B41FA5}">
                      <a16:colId xmlns:a16="http://schemas.microsoft.com/office/drawing/2014/main" val="1591473335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</a:t>
                      </a:r>
                      <a:endParaRPr lang="ru-RU" sz="20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баллов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ответов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306746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 находитесь в стадии остановившегося развития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15 до 35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362821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Вас отсутствует сложившаяся система развития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36 до 54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34491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 активно реализуете свои потребности в саморазвитии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 и более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b="1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333333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75%</a:t>
                      </a:r>
                      <a:endParaRPr lang="ru-RU" sz="2000" b="1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826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388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1161</Words>
  <Application>Microsoft Office PowerPoint</Application>
  <PresentationFormat>Экран (4:3)</PresentationFormat>
  <Paragraphs>226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Century Schoolbook</vt:lpstr>
      <vt:lpstr>Times New Roman</vt:lpstr>
      <vt:lpstr>Wingdings</vt:lpstr>
      <vt:lpstr>Wingdings 2</vt:lpstr>
      <vt:lpstr>Эркер</vt:lpstr>
      <vt:lpstr>Педсовет № 2: «Формирование и развитие творческого потенциала педагогов в условиях реализации ФГОС ДО» </vt:lpstr>
      <vt:lpstr>Презентация PowerPoint</vt:lpstr>
      <vt:lpstr>Презентация PowerPoint</vt:lpstr>
      <vt:lpstr>Статистические данные по педагогическому кадровому составу </vt:lpstr>
      <vt:lpstr>Презентация PowerPoint</vt:lpstr>
      <vt:lpstr>Участие педагогов в конкурсах профессионального мастерства</vt:lpstr>
      <vt:lpstr>Анкета № 1. "Мотивационная готовность педагогического коллектива  к освоению новшеств".</vt:lpstr>
      <vt:lpstr>Анкета № 2. "Барьеры, препятствующие освоению инноваций" </vt:lpstr>
      <vt:lpstr>Анкета № 3 для выявления способностей педагогов к развитию (на основе программы Н. В. Немовой)</vt:lpstr>
      <vt:lpstr>Творчество</vt:lpstr>
      <vt:lpstr>педагогические условия:</vt:lpstr>
      <vt:lpstr>Критерии успешности педагога: </vt:lpstr>
      <vt:lpstr>Источники развития творчества педагога: </vt:lpstr>
      <vt:lpstr>Культурные практики </vt:lpstr>
      <vt:lpstr>«Выбери правильный ответ» </vt:lpstr>
      <vt:lpstr>Признаки культурных практик</vt:lpstr>
      <vt:lpstr>Презентация PowerPoint</vt:lpstr>
      <vt:lpstr>АЛГОРИТМ</vt:lpstr>
      <vt:lpstr>Решение педагогического  Совета.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Педсовет № 2: «Формирование и развитие творческого потенциала педагогов в условиях реализации ФГОС ДО» </dc:title>
  <dc:creator>DSL</dc:creator>
  <cp:lastModifiedBy>ТЕРЕМОК</cp:lastModifiedBy>
  <cp:revision>18</cp:revision>
  <dcterms:created xsi:type="dcterms:W3CDTF">2019-12-15T13:20:26Z</dcterms:created>
  <dcterms:modified xsi:type="dcterms:W3CDTF">2019-12-16T02:43:46Z</dcterms:modified>
</cp:coreProperties>
</file>