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8" r:id="rId2"/>
    <p:sldId id="259" r:id="rId3"/>
    <p:sldId id="260" r:id="rId4"/>
    <p:sldId id="261" r:id="rId5"/>
    <p:sldId id="262" r:id="rId6"/>
    <p:sldId id="263" r:id="rId7"/>
    <p:sldId id="264" r:id="rId8"/>
    <p:sldId id="265" r:id="rId9"/>
    <p:sldId id="266" r:id="rId10"/>
    <p:sldId id="267" r:id="rId11"/>
    <p:sldId id="271" r:id="rId12"/>
    <p:sldId id="273" r:id="rId13"/>
    <p:sldId id="272" r:id="rId14"/>
    <p:sldId id="274" r:id="rId15"/>
    <p:sldId id="276" r:id="rId16"/>
    <p:sldId id="280" r:id="rId17"/>
    <p:sldId id="277" r:id="rId18"/>
    <p:sldId id="281" r:id="rId19"/>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1" autoAdjust="0"/>
    <p:restoredTop sz="94676" autoAdjust="0"/>
  </p:normalViewPr>
  <p:slideViewPr>
    <p:cSldViewPr>
      <p:cViewPr varScale="1">
        <p:scale>
          <a:sx n="87" d="100"/>
          <a:sy n="87" d="100"/>
        </p:scale>
        <p:origin x="-1464" y="-84"/>
      </p:cViewPr>
      <p:guideLst>
        <p:guide orient="horz" pos="2160"/>
        <p:guide pos="2880"/>
      </p:guideLst>
    </p:cSldViewPr>
  </p:slideViewPr>
  <p:outlineViewPr>
    <p:cViewPr>
      <p:scale>
        <a:sx n="33" d="100"/>
        <a:sy n="33" d="100"/>
      </p:scale>
      <p:origin x="0" y="3192"/>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9EB793F1-E328-446B-B826-C4F56ED04DC2}" type="datetimeFigureOut">
              <a:rPr lang="ru-RU" smtClean="0"/>
              <a:t>26.08.2020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C2C0E02-0A6E-4168-BC08-FA4E11FF10BE}" type="slidenum">
              <a:rPr lang="ru-RU" smtClean="0"/>
              <a:t>‹#›</a:t>
            </a:fld>
            <a:endParaRPr lang="ru-RU"/>
          </a:p>
        </p:txBody>
      </p:sp>
    </p:spTree>
    <p:extLst>
      <p:ext uri="{BB962C8B-B14F-4D97-AF65-F5344CB8AC3E}">
        <p14:creationId xmlns:p14="http://schemas.microsoft.com/office/powerpoint/2010/main" val="13226312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EB793F1-E328-446B-B826-C4F56ED04DC2}" type="datetimeFigureOut">
              <a:rPr lang="ru-RU" smtClean="0"/>
              <a:t>26.08.2020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C2C0E02-0A6E-4168-BC08-FA4E11FF10BE}" type="slidenum">
              <a:rPr lang="ru-RU" smtClean="0"/>
              <a:t>‹#›</a:t>
            </a:fld>
            <a:endParaRPr lang="ru-RU"/>
          </a:p>
        </p:txBody>
      </p:sp>
    </p:spTree>
    <p:extLst>
      <p:ext uri="{BB962C8B-B14F-4D97-AF65-F5344CB8AC3E}">
        <p14:creationId xmlns:p14="http://schemas.microsoft.com/office/powerpoint/2010/main" val="15793127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EB793F1-E328-446B-B826-C4F56ED04DC2}" type="datetimeFigureOut">
              <a:rPr lang="ru-RU" smtClean="0"/>
              <a:t>26.08.2020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C2C0E02-0A6E-4168-BC08-FA4E11FF10BE}" type="slidenum">
              <a:rPr lang="ru-RU" smtClean="0"/>
              <a:t>‹#›</a:t>
            </a:fld>
            <a:endParaRPr lang="ru-RU"/>
          </a:p>
        </p:txBody>
      </p:sp>
    </p:spTree>
    <p:extLst>
      <p:ext uri="{BB962C8B-B14F-4D97-AF65-F5344CB8AC3E}">
        <p14:creationId xmlns:p14="http://schemas.microsoft.com/office/powerpoint/2010/main" val="1313183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9EB793F1-E328-446B-B826-C4F56ED04DC2}" type="datetimeFigureOut">
              <a:rPr lang="ru-RU" smtClean="0"/>
              <a:t>26.08.2020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C2C0E02-0A6E-4168-BC08-FA4E11FF10BE}" type="slidenum">
              <a:rPr lang="ru-RU" smtClean="0"/>
              <a:t>‹#›</a:t>
            </a:fld>
            <a:endParaRPr lang="ru-RU"/>
          </a:p>
        </p:txBody>
      </p:sp>
    </p:spTree>
    <p:extLst>
      <p:ext uri="{BB962C8B-B14F-4D97-AF65-F5344CB8AC3E}">
        <p14:creationId xmlns:p14="http://schemas.microsoft.com/office/powerpoint/2010/main" val="339245546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9EB793F1-E328-446B-B826-C4F56ED04DC2}" type="datetimeFigureOut">
              <a:rPr lang="ru-RU" smtClean="0"/>
              <a:t>26.08.2020</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8C2C0E02-0A6E-4168-BC08-FA4E11FF10BE}" type="slidenum">
              <a:rPr lang="ru-RU" smtClean="0"/>
              <a:t>‹#›</a:t>
            </a:fld>
            <a:endParaRPr lang="ru-RU"/>
          </a:p>
        </p:txBody>
      </p:sp>
    </p:spTree>
    <p:extLst>
      <p:ext uri="{BB962C8B-B14F-4D97-AF65-F5344CB8AC3E}">
        <p14:creationId xmlns:p14="http://schemas.microsoft.com/office/powerpoint/2010/main" val="5806894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9EB793F1-E328-446B-B826-C4F56ED04DC2}" type="datetimeFigureOut">
              <a:rPr lang="ru-RU" smtClean="0"/>
              <a:t>26.08.2020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C2C0E02-0A6E-4168-BC08-FA4E11FF10BE}" type="slidenum">
              <a:rPr lang="ru-RU" smtClean="0"/>
              <a:t>‹#›</a:t>
            </a:fld>
            <a:endParaRPr lang="ru-RU"/>
          </a:p>
        </p:txBody>
      </p:sp>
    </p:spTree>
    <p:extLst>
      <p:ext uri="{BB962C8B-B14F-4D97-AF65-F5344CB8AC3E}">
        <p14:creationId xmlns:p14="http://schemas.microsoft.com/office/powerpoint/2010/main" val="425045816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9EB793F1-E328-446B-B826-C4F56ED04DC2}" type="datetimeFigureOut">
              <a:rPr lang="ru-RU" smtClean="0"/>
              <a:t>26.08.2020</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8C2C0E02-0A6E-4168-BC08-FA4E11FF10BE}" type="slidenum">
              <a:rPr lang="ru-RU" smtClean="0"/>
              <a:t>‹#›</a:t>
            </a:fld>
            <a:endParaRPr lang="ru-RU"/>
          </a:p>
        </p:txBody>
      </p:sp>
    </p:spTree>
    <p:extLst>
      <p:ext uri="{BB962C8B-B14F-4D97-AF65-F5344CB8AC3E}">
        <p14:creationId xmlns:p14="http://schemas.microsoft.com/office/powerpoint/2010/main" val="56612817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9EB793F1-E328-446B-B826-C4F56ED04DC2}" type="datetimeFigureOut">
              <a:rPr lang="ru-RU" smtClean="0"/>
              <a:t>26.08.2020</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8C2C0E02-0A6E-4168-BC08-FA4E11FF10BE}" type="slidenum">
              <a:rPr lang="ru-RU" smtClean="0"/>
              <a:t>‹#›</a:t>
            </a:fld>
            <a:endParaRPr lang="ru-RU"/>
          </a:p>
        </p:txBody>
      </p:sp>
    </p:spTree>
    <p:extLst>
      <p:ext uri="{BB962C8B-B14F-4D97-AF65-F5344CB8AC3E}">
        <p14:creationId xmlns:p14="http://schemas.microsoft.com/office/powerpoint/2010/main" val="86174234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9EB793F1-E328-446B-B826-C4F56ED04DC2}" type="datetimeFigureOut">
              <a:rPr lang="ru-RU" smtClean="0"/>
              <a:t>26.08.2020</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8C2C0E02-0A6E-4168-BC08-FA4E11FF10BE}" type="slidenum">
              <a:rPr lang="ru-RU" smtClean="0"/>
              <a:t>‹#›</a:t>
            </a:fld>
            <a:endParaRPr lang="ru-RU"/>
          </a:p>
        </p:txBody>
      </p:sp>
    </p:spTree>
    <p:extLst>
      <p:ext uri="{BB962C8B-B14F-4D97-AF65-F5344CB8AC3E}">
        <p14:creationId xmlns:p14="http://schemas.microsoft.com/office/powerpoint/2010/main" val="398815996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EB793F1-E328-446B-B826-C4F56ED04DC2}" type="datetimeFigureOut">
              <a:rPr lang="ru-RU" smtClean="0"/>
              <a:t>26.08.2020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C2C0E02-0A6E-4168-BC08-FA4E11FF10BE}" type="slidenum">
              <a:rPr lang="ru-RU" smtClean="0"/>
              <a:t>‹#›</a:t>
            </a:fld>
            <a:endParaRPr lang="ru-RU"/>
          </a:p>
        </p:txBody>
      </p:sp>
    </p:spTree>
    <p:extLst>
      <p:ext uri="{BB962C8B-B14F-4D97-AF65-F5344CB8AC3E}">
        <p14:creationId xmlns:p14="http://schemas.microsoft.com/office/powerpoint/2010/main" val="89456413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9EB793F1-E328-446B-B826-C4F56ED04DC2}" type="datetimeFigureOut">
              <a:rPr lang="ru-RU" smtClean="0"/>
              <a:t>26.08.2020</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8C2C0E02-0A6E-4168-BC08-FA4E11FF10BE}" type="slidenum">
              <a:rPr lang="ru-RU" smtClean="0"/>
              <a:t>‹#›</a:t>
            </a:fld>
            <a:endParaRPr lang="ru-RU"/>
          </a:p>
        </p:txBody>
      </p:sp>
    </p:spTree>
    <p:extLst>
      <p:ext uri="{BB962C8B-B14F-4D97-AF65-F5344CB8AC3E}">
        <p14:creationId xmlns:p14="http://schemas.microsoft.com/office/powerpoint/2010/main" val="15414958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srcRect/>
          <a:tile tx="0" ty="0" sx="100000" sy="100000" flip="none" algn="tl"/>
        </a:blip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9EB793F1-E328-446B-B826-C4F56ED04DC2}" type="datetimeFigureOut">
              <a:rPr lang="ru-RU" smtClean="0"/>
              <a:t>26.08.2020</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2C0E02-0A6E-4168-BC08-FA4E11FF10BE}" type="slidenum">
              <a:rPr lang="ru-RU" smtClean="0"/>
              <a:t>‹#›</a:t>
            </a:fld>
            <a:endParaRPr lang="ru-RU"/>
          </a:p>
        </p:txBody>
      </p:sp>
    </p:spTree>
    <p:extLst>
      <p:ext uri="{BB962C8B-B14F-4D97-AF65-F5344CB8AC3E}">
        <p14:creationId xmlns:p14="http://schemas.microsoft.com/office/powerpoint/2010/main" val="130611652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8.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13.jpe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8.xml"/></Relationships>
</file>

<file path=ppt/slides/_rels/slide16.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2" Type="http://schemas.openxmlformats.org/officeDocument/2006/relationships/image" Target="../media/image17.jpeg"/><Relationship Id="rId1" Type="http://schemas.openxmlformats.org/officeDocument/2006/relationships/slideLayout" Target="../slideLayouts/slideLayout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8.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8.xml"/></Relationships>
</file>

<file path=ppt/slides/_rels/slide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image" Target="../media/image7.jpg"/><Relationship Id="rId1" Type="http://schemas.openxmlformats.org/officeDocument/2006/relationships/slideLayout" Target="../slideLayouts/slideLayout8.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62674"/>
          </a:xfrm>
          <a:effectLst>
            <a:outerShdw blurRad="50800" dist="38100" dir="2700000" algn="tl" rotWithShape="0">
              <a:prstClr val="black">
                <a:alpha val="40000"/>
              </a:prstClr>
            </a:outerShdw>
          </a:effectLst>
        </p:spPr>
        <p:txBody>
          <a:bodyPr>
            <a:normAutofit/>
          </a:bodyPr>
          <a:lstStyle/>
          <a:p>
            <a:r>
              <a:rPr lang="ru-RU" sz="3600" dirty="0" smtClean="0">
                <a:solidFill>
                  <a:srgbClr val="7030A0"/>
                </a:solidFill>
              </a:rPr>
              <a:t>Презентация на тему:</a:t>
            </a:r>
            <a:br>
              <a:rPr lang="ru-RU" sz="3600" dirty="0" smtClean="0">
                <a:solidFill>
                  <a:srgbClr val="7030A0"/>
                </a:solidFill>
              </a:rPr>
            </a:br>
            <a:r>
              <a:rPr lang="ru-RU" sz="3600" dirty="0" smtClean="0">
                <a:solidFill>
                  <a:srgbClr val="7030A0"/>
                </a:solidFill>
              </a:rPr>
              <a:t>«Развитие физических качеств школьника путём использования элементов единоборств»</a:t>
            </a:r>
            <a:br>
              <a:rPr lang="ru-RU" sz="3600" dirty="0" smtClean="0">
                <a:solidFill>
                  <a:srgbClr val="7030A0"/>
                </a:solidFill>
              </a:rPr>
            </a:br>
            <a:r>
              <a:rPr lang="ru-RU" sz="3600" dirty="0" smtClean="0">
                <a:solidFill>
                  <a:srgbClr val="7030A0"/>
                </a:solidFill>
              </a:rPr>
              <a:t>Выполнила</a:t>
            </a:r>
            <a:r>
              <a:rPr lang="ru-RU" sz="3600" dirty="0">
                <a:solidFill>
                  <a:srgbClr val="7030A0"/>
                </a:solidFill>
              </a:rPr>
              <a:t>: </a:t>
            </a:r>
            <a:r>
              <a:rPr lang="ru-RU" sz="3600" dirty="0" smtClean="0">
                <a:solidFill>
                  <a:srgbClr val="7030A0"/>
                </a:solidFill>
              </a:rPr>
              <a:t>преподаватель </a:t>
            </a:r>
            <a:r>
              <a:rPr lang="ru-RU" sz="3600" dirty="0">
                <a:solidFill>
                  <a:srgbClr val="7030A0"/>
                </a:solidFill>
              </a:rPr>
              <a:t>физической </a:t>
            </a:r>
            <a:r>
              <a:rPr lang="ru-RU" sz="3600" dirty="0" smtClean="0">
                <a:solidFill>
                  <a:srgbClr val="7030A0"/>
                </a:solidFill>
              </a:rPr>
              <a:t>культуры МАОУ Домодедовской гимназии №5</a:t>
            </a:r>
            <a:br>
              <a:rPr lang="ru-RU" sz="3600" dirty="0" smtClean="0">
                <a:solidFill>
                  <a:srgbClr val="7030A0"/>
                </a:solidFill>
              </a:rPr>
            </a:br>
            <a:r>
              <a:rPr lang="ru-RU" sz="3600" dirty="0" smtClean="0">
                <a:solidFill>
                  <a:srgbClr val="7030A0"/>
                </a:solidFill>
              </a:rPr>
              <a:t>Шевченко Татьяна Владимировна</a:t>
            </a:r>
            <a:br>
              <a:rPr lang="ru-RU" sz="3600" dirty="0" smtClean="0">
                <a:solidFill>
                  <a:srgbClr val="7030A0"/>
                </a:solidFill>
              </a:rPr>
            </a:br>
            <a:r>
              <a:rPr lang="ru-RU" sz="3600" dirty="0" smtClean="0">
                <a:solidFill>
                  <a:srgbClr val="7030A0"/>
                </a:solidFill>
              </a:rPr>
              <a:t/>
            </a:r>
            <a:br>
              <a:rPr lang="ru-RU" sz="3600" dirty="0" smtClean="0">
                <a:solidFill>
                  <a:srgbClr val="7030A0"/>
                </a:solidFill>
              </a:rPr>
            </a:br>
            <a:r>
              <a:rPr lang="ru-RU" sz="2800" dirty="0" smtClean="0">
                <a:solidFill>
                  <a:srgbClr val="7030A0"/>
                </a:solidFill>
              </a:rPr>
              <a:t>2020г.</a:t>
            </a:r>
            <a:endParaRPr lang="ru-RU" sz="2800" dirty="0">
              <a:solidFill>
                <a:srgbClr val="7030A0"/>
              </a:solidFill>
            </a:endParaRPr>
          </a:p>
        </p:txBody>
      </p:sp>
    </p:spTree>
    <p:extLst>
      <p:ext uri="{BB962C8B-B14F-4D97-AF65-F5344CB8AC3E}">
        <p14:creationId xmlns:p14="http://schemas.microsoft.com/office/powerpoint/2010/main" val="3067325674"/>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851694"/>
          </a:xfrm>
        </p:spPr>
        <p:txBody>
          <a:bodyPr>
            <a:normAutofit/>
          </a:bodyPr>
          <a:lstStyle/>
          <a:p>
            <a:pPr algn="ctr"/>
            <a:r>
              <a:rPr lang="ru-RU" sz="3200" b="0" dirty="0" smtClean="0">
                <a:solidFill>
                  <a:srgbClr val="FF0000"/>
                </a:solidFill>
              </a:rPr>
              <a:t>Тай-</a:t>
            </a:r>
            <a:r>
              <a:rPr lang="ru-RU" sz="3200" b="0" dirty="0" err="1" smtClean="0">
                <a:solidFill>
                  <a:srgbClr val="FF0000"/>
                </a:solidFill>
              </a:rPr>
              <a:t>чи</a:t>
            </a:r>
            <a:endParaRPr lang="ru-RU" sz="3200" b="0" dirty="0">
              <a:solidFill>
                <a:srgbClr val="FF0000"/>
              </a:solidFill>
            </a:endParaRPr>
          </a:p>
        </p:txBody>
      </p:sp>
      <p:sp>
        <p:nvSpPr>
          <p:cNvPr id="3" name="Объект 2"/>
          <p:cNvSpPr>
            <a:spLocks noGrp="1"/>
          </p:cNvSpPr>
          <p:nvPr>
            <p:ph idx="1"/>
          </p:nvPr>
        </p:nvSpPr>
        <p:spPr>
          <a:xfrm>
            <a:off x="5436096" y="1196752"/>
            <a:ext cx="2386608" cy="2193107"/>
          </a:xfrm>
        </p:spPr>
        <p:txBody>
          <a:bodyPr/>
          <a:lstStyle/>
          <a:p>
            <a:endParaRPr lang="ru-RU" dirty="0"/>
          </a:p>
        </p:txBody>
      </p:sp>
      <p:sp>
        <p:nvSpPr>
          <p:cNvPr id="4" name="Текст 3"/>
          <p:cNvSpPr>
            <a:spLocks noGrp="1"/>
          </p:cNvSpPr>
          <p:nvPr>
            <p:ph type="body" sz="half" idx="2"/>
          </p:nvPr>
        </p:nvSpPr>
        <p:spPr>
          <a:xfrm>
            <a:off x="457200" y="1435100"/>
            <a:ext cx="3682752" cy="5162252"/>
          </a:xfrm>
        </p:spPr>
        <p:style>
          <a:lnRef idx="0">
            <a:schemeClr val="accent4"/>
          </a:lnRef>
          <a:fillRef idx="3">
            <a:schemeClr val="accent4"/>
          </a:fillRef>
          <a:effectRef idx="3">
            <a:schemeClr val="accent4"/>
          </a:effectRef>
          <a:fontRef idx="minor">
            <a:schemeClr val="lt1"/>
          </a:fontRef>
        </p:style>
        <p:txBody>
          <a:bodyPr>
            <a:noAutofit/>
          </a:bodyPr>
          <a:lstStyle/>
          <a:p>
            <a:r>
              <a:rPr lang="ru-RU" sz="2000" dirty="0" smtClean="0"/>
              <a:t>Гимнастика представляет собой слияние медитативных техники, стоек и плавных движений. Со стороны эти движения выглядят как танец. Движения могут показать легкими, но они приносят несомненную пользу организму. Упражнения укрепляют стенки сосудов, улучшается качество мышечной ткани, тело становится гибким, улучшается координация, снижается риск остеопороза. Кроме того, занятия тай-</a:t>
            </a:r>
            <a:r>
              <a:rPr lang="ru-RU" sz="2000" dirty="0" err="1" smtClean="0"/>
              <a:t>чи</a:t>
            </a:r>
            <a:r>
              <a:rPr lang="ru-RU" sz="2000" dirty="0" smtClean="0"/>
              <a:t> оказывают влияние на нервную систему, успокаивая ее, избавляют от стресса. </a:t>
            </a:r>
            <a:endParaRPr lang="ru-RU" sz="2000" dirty="0"/>
          </a:p>
        </p:txBody>
      </p:sp>
      <p:pic>
        <p:nvPicPr>
          <p:cNvPr id="6146" name="Picture 2" descr="D:\Егор\Презентация\Q8O76RQxwX4.jp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139952" y="188640"/>
            <a:ext cx="4903193" cy="3677395"/>
          </a:xfrm>
          <a:prstGeom prst="rect">
            <a:avLst/>
          </a:prstGeom>
          <a:noFill/>
          <a:extLst>
            <a:ext uri="{909E8E84-426E-40DD-AFC4-6F175D3DCCD1}">
              <a14:hiddenFill xmlns:a14="http://schemas.microsoft.com/office/drawing/2010/main">
                <a:solidFill>
                  <a:srgbClr val="FFFFFF"/>
                </a:solidFill>
              </a14:hiddenFill>
            </a:ext>
          </a:extLst>
        </p:spPr>
      </p:pic>
      <p:pic>
        <p:nvPicPr>
          <p:cNvPr id="6147" name="Picture 3" descr="D:\Егор\Презентация\s1200.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389511" y="3891796"/>
            <a:ext cx="4404073" cy="247729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8679713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3008313" cy="980728"/>
          </a:xfrm>
        </p:spPr>
        <p:txBody>
          <a:bodyPr>
            <a:normAutofit fontScale="90000"/>
          </a:bodyPr>
          <a:lstStyle/>
          <a:p>
            <a:pPr algn="ctr"/>
            <a:r>
              <a:rPr lang="ru-RU" sz="3200" b="0" dirty="0" smtClean="0">
                <a:solidFill>
                  <a:srgbClr val="FF0000"/>
                </a:solidFill>
              </a:rPr>
              <a:t>Прямой удар ногой</a:t>
            </a:r>
            <a:endParaRPr lang="ru-RU" sz="3200" b="0" dirty="0">
              <a:solidFill>
                <a:srgbClr val="FF0000"/>
              </a:solidFill>
            </a:endParaRPr>
          </a:p>
        </p:txBody>
      </p:sp>
      <p:sp>
        <p:nvSpPr>
          <p:cNvPr id="3" name="Объект 2"/>
          <p:cNvSpPr>
            <a:spLocks noGrp="1"/>
          </p:cNvSpPr>
          <p:nvPr>
            <p:ph idx="1"/>
          </p:nvPr>
        </p:nvSpPr>
        <p:spPr>
          <a:xfrm>
            <a:off x="4932040" y="2132857"/>
            <a:ext cx="1152128" cy="3456384"/>
          </a:xfrm>
        </p:spPr>
        <p:txBody>
          <a:bodyPr/>
          <a:lstStyle/>
          <a:p>
            <a:endParaRPr lang="ru-RU" dirty="0"/>
          </a:p>
        </p:txBody>
      </p:sp>
      <p:sp>
        <p:nvSpPr>
          <p:cNvPr id="4" name="Текст 3"/>
          <p:cNvSpPr>
            <a:spLocks noGrp="1"/>
          </p:cNvSpPr>
          <p:nvPr>
            <p:ph type="body" sz="half" idx="2"/>
          </p:nvPr>
        </p:nvSpPr>
        <p:spPr/>
        <p:style>
          <a:lnRef idx="0">
            <a:schemeClr val="accent4"/>
          </a:lnRef>
          <a:fillRef idx="3">
            <a:schemeClr val="accent4"/>
          </a:fillRef>
          <a:effectRef idx="3">
            <a:schemeClr val="accent4"/>
          </a:effectRef>
          <a:fontRef idx="minor">
            <a:schemeClr val="lt1"/>
          </a:fontRef>
        </p:style>
        <p:txBody>
          <a:bodyPr>
            <a:normAutofit/>
          </a:bodyPr>
          <a:lstStyle/>
          <a:p>
            <a:r>
              <a:rPr lang="ru-RU" sz="2800" dirty="0"/>
              <a:t>Прямой удар ногой предназначается для того, чтобы атаковать соперника находящегося на прямой лини </a:t>
            </a:r>
            <a:r>
              <a:rPr lang="ru-RU" sz="2800" dirty="0" smtClean="0"/>
              <a:t>атаки</a:t>
            </a:r>
            <a:endParaRPr lang="ru-RU" sz="2800" dirty="0"/>
          </a:p>
        </p:txBody>
      </p:sp>
      <p:pic>
        <p:nvPicPr>
          <p:cNvPr id="1026" name="Picture 2" descr="D:\Егор\Презентация\Bojczovskij-klub-boevoj-fitnes-dlya-muzhchin.267.pic"/>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97275" y="220663"/>
            <a:ext cx="4800600" cy="63500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269288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707678"/>
          </a:xfrm>
        </p:spPr>
        <p:txBody>
          <a:bodyPr>
            <a:normAutofit fontScale="90000"/>
          </a:bodyPr>
          <a:lstStyle/>
          <a:p>
            <a:r>
              <a:rPr lang="ru-RU" sz="3200" b="0" dirty="0" smtClean="0">
                <a:solidFill>
                  <a:srgbClr val="FF0000"/>
                </a:solidFill>
              </a:rPr>
              <a:t>Боковой удар ногой</a:t>
            </a:r>
            <a:endParaRPr lang="ru-RU" sz="3200" b="0" dirty="0">
              <a:solidFill>
                <a:srgbClr val="FF0000"/>
              </a:solidFill>
            </a:endParaRPr>
          </a:p>
        </p:txBody>
      </p:sp>
      <p:sp>
        <p:nvSpPr>
          <p:cNvPr id="3" name="Объект 2"/>
          <p:cNvSpPr>
            <a:spLocks noGrp="1"/>
          </p:cNvSpPr>
          <p:nvPr>
            <p:ph idx="1"/>
          </p:nvPr>
        </p:nvSpPr>
        <p:spPr>
          <a:xfrm>
            <a:off x="4788024" y="764705"/>
            <a:ext cx="3178696" cy="1656184"/>
          </a:xfrm>
        </p:spPr>
        <p:txBody>
          <a:bodyPr/>
          <a:lstStyle/>
          <a:p>
            <a:endParaRPr lang="ru-RU" dirty="0"/>
          </a:p>
        </p:txBody>
      </p:sp>
      <p:sp>
        <p:nvSpPr>
          <p:cNvPr id="4" name="Текст 3"/>
          <p:cNvSpPr>
            <a:spLocks noGrp="1"/>
          </p:cNvSpPr>
          <p:nvPr>
            <p:ph type="body" sz="half" idx="2"/>
          </p:nvPr>
        </p:nvSpPr>
        <p:spPr>
          <a:xfrm>
            <a:off x="457200" y="1034144"/>
            <a:ext cx="3008313" cy="2898912"/>
          </a:xfrm>
        </p:spPr>
        <p:style>
          <a:lnRef idx="0">
            <a:schemeClr val="accent4"/>
          </a:lnRef>
          <a:fillRef idx="3">
            <a:schemeClr val="accent4"/>
          </a:fillRef>
          <a:effectRef idx="3">
            <a:schemeClr val="accent4"/>
          </a:effectRef>
          <a:fontRef idx="minor">
            <a:schemeClr val="lt1"/>
          </a:fontRef>
        </p:style>
        <p:txBody>
          <a:bodyPr>
            <a:normAutofit/>
          </a:bodyPr>
          <a:lstStyle/>
          <a:p>
            <a:r>
              <a:rPr lang="ru-RU" sz="2400" dirty="0"/>
              <a:t>Боковой удар ногой. Стопа при таком ударе движется не прямо, а по круговой, </a:t>
            </a:r>
            <a:r>
              <a:rPr lang="ru-RU" sz="2400" dirty="0" smtClean="0"/>
              <a:t>сбоку</a:t>
            </a:r>
            <a:endParaRPr lang="ru-RU" sz="2400" dirty="0"/>
          </a:p>
        </p:txBody>
      </p:sp>
      <p:pic>
        <p:nvPicPr>
          <p:cNvPr id="3074" name="Picture 2" descr="D:\Егор\Презентация\_197.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563888" y="476672"/>
            <a:ext cx="5472608" cy="42291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53384724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779686"/>
          </a:xfrm>
        </p:spPr>
        <p:txBody>
          <a:bodyPr>
            <a:normAutofit fontScale="90000"/>
          </a:bodyPr>
          <a:lstStyle/>
          <a:p>
            <a:pPr algn="ctr"/>
            <a:r>
              <a:rPr lang="ru-RU" sz="3200" b="0" dirty="0" smtClean="0">
                <a:solidFill>
                  <a:srgbClr val="FF0000"/>
                </a:solidFill>
              </a:rPr>
              <a:t>Круговой удар ногой</a:t>
            </a:r>
            <a:endParaRPr lang="ru-RU" sz="3200" b="0" dirty="0">
              <a:solidFill>
                <a:srgbClr val="FF0000"/>
              </a:solidFill>
            </a:endParaRPr>
          </a:p>
        </p:txBody>
      </p:sp>
      <p:sp>
        <p:nvSpPr>
          <p:cNvPr id="3" name="Объект 2"/>
          <p:cNvSpPr>
            <a:spLocks noGrp="1"/>
          </p:cNvSpPr>
          <p:nvPr>
            <p:ph idx="1"/>
          </p:nvPr>
        </p:nvSpPr>
        <p:spPr>
          <a:xfrm>
            <a:off x="3575050" y="273051"/>
            <a:ext cx="5111750" cy="2579886"/>
          </a:xfrm>
        </p:spPr>
        <p:txBody>
          <a:bodyPr/>
          <a:lstStyle/>
          <a:p>
            <a:endParaRPr lang="ru-RU" dirty="0"/>
          </a:p>
        </p:txBody>
      </p:sp>
      <p:sp>
        <p:nvSpPr>
          <p:cNvPr id="4" name="Текст 3"/>
          <p:cNvSpPr>
            <a:spLocks noGrp="1"/>
          </p:cNvSpPr>
          <p:nvPr>
            <p:ph type="body" sz="half" idx="2"/>
          </p:nvPr>
        </p:nvSpPr>
        <p:spPr>
          <a:xfrm>
            <a:off x="457201" y="1124744"/>
            <a:ext cx="2818656" cy="5616624"/>
          </a:xfrm>
        </p:spPr>
        <p:style>
          <a:lnRef idx="0">
            <a:schemeClr val="accent4"/>
          </a:lnRef>
          <a:fillRef idx="3">
            <a:schemeClr val="accent4"/>
          </a:fillRef>
          <a:effectRef idx="3">
            <a:schemeClr val="accent4"/>
          </a:effectRef>
          <a:fontRef idx="minor">
            <a:schemeClr val="lt1"/>
          </a:fontRef>
        </p:style>
        <p:txBody>
          <a:bodyPr>
            <a:normAutofit/>
          </a:bodyPr>
          <a:lstStyle/>
          <a:p>
            <a:r>
              <a:rPr lang="ru-RU" sz="2800" dirty="0" smtClean="0"/>
              <a:t>На </a:t>
            </a:r>
            <a:r>
              <a:rPr lang="ru-RU" sz="2800" dirty="0"/>
              <a:t>рисунке изображена техника выполнения удара левой ногой с разворота в </a:t>
            </a:r>
            <a:r>
              <a:rPr lang="ru-RU" sz="2800" dirty="0" smtClean="0"/>
              <a:t>голову </a:t>
            </a:r>
            <a:endParaRPr lang="ru-RU" sz="2800" dirty="0"/>
          </a:p>
        </p:txBody>
      </p:sp>
      <p:pic>
        <p:nvPicPr>
          <p:cNvPr id="2050" name="Picture 2" descr="D:\Егор\Презентация\udary-nogoy-2.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419872" y="188640"/>
            <a:ext cx="5459837" cy="34260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25190711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779686"/>
          </a:xfrm>
        </p:spPr>
        <p:txBody>
          <a:bodyPr>
            <a:normAutofit/>
          </a:bodyPr>
          <a:lstStyle/>
          <a:p>
            <a:r>
              <a:rPr lang="ru-RU" sz="3200" b="0" dirty="0" smtClean="0">
                <a:solidFill>
                  <a:srgbClr val="FF0000"/>
                </a:solidFill>
              </a:rPr>
              <a:t>Удар коленом</a:t>
            </a:r>
            <a:endParaRPr lang="ru-RU" sz="3200" b="0" dirty="0">
              <a:solidFill>
                <a:srgbClr val="FF0000"/>
              </a:solidFill>
            </a:endParaRPr>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23928" y="1412776"/>
            <a:ext cx="5076755" cy="4320480"/>
          </a:xfrm>
        </p:spPr>
      </p:pic>
      <p:sp>
        <p:nvSpPr>
          <p:cNvPr id="4" name="Текст 3"/>
          <p:cNvSpPr>
            <a:spLocks noGrp="1"/>
          </p:cNvSpPr>
          <p:nvPr>
            <p:ph type="body" sz="half" idx="2"/>
          </p:nvPr>
        </p:nvSpPr>
        <p:spPr>
          <a:xfrm>
            <a:off x="457200" y="1052736"/>
            <a:ext cx="3008313" cy="2736304"/>
          </a:xfrm>
        </p:spPr>
        <p:style>
          <a:lnRef idx="0">
            <a:schemeClr val="accent4"/>
          </a:lnRef>
          <a:fillRef idx="3">
            <a:schemeClr val="accent4"/>
          </a:fillRef>
          <a:effectRef idx="3">
            <a:schemeClr val="accent4"/>
          </a:effectRef>
          <a:fontRef idx="minor">
            <a:schemeClr val="lt1"/>
          </a:fontRef>
        </p:style>
        <p:txBody>
          <a:bodyPr>
            <a:normAutofit/>
          </a:bodyPr>
          <a:lstStyle/>
          <a:p>
            <a:r>
              <a:rPr lang="ru-RU" sz="2800" dirty="0"/>
              <a:t>Бывает прямой, боковой, или в прыжке.</a:t>
            </a:r>
          </a:p>
        </p:txBody>
      </p:sp>
    </p:spTree>
    <p:extLst>
      <p:ext uri="{BB962C8B-B14F-4D97-AF65-F5344CB8AC3E}">
        <p14:creationId xmlns:p14="http://schemas.microsoft.com/office/powerpoint/2010/main" val="30538406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995710"/>
          </a:xfrm>
        </p:spPr>
        <p:txBody>
          <a:bodyPr>
            <a:normAutofit fontScale="90000"/>
          </a:bodyPr>
          <a:lstStyle/>
          <a:p>
            <a:pPr algn="ctr"/>
            <a:r>
              <a:rPr lang="ru-RU" sz="3200" b="0" dirty="0" smtClean="0">
                <a:solidFill>
                  <a:srgbClr val="FF0000"/>
                </a:solidFill>
              </a:rPr>
              <a:t>Прямой удар рукой</a:t>
            </a:r>
            <a:endParaRPr lang="ru-RU" sz="3200" b="0" dirty="0">
              <a:solidFill>
                <a:srgbClr val="FF0000"/>
              </a:solidFill>
            </a:endParaRPr>
          </a:p>
        </p:txBody>
      </p:sp>
      <p:sp>
        <p:nvSpPr>
          <p:cNvPr id="3" name="Объект 2"/>
          <p:cNvSpPr>
            <a:spLocks noGrp="1"/>
          </p:cNvSpPr>
          <p:nvPr>
            <p:ph idx="1"/>
          </p:nvPr>
        </p:nvSpPr>
        <p:spPr>
          <a:xfrm>
            <a:off x="4499992" y="1340768"/>
            <a:ext cx="3250704" cy="3777283"/>
          </a:xfrm>
        </p:spPr>
        <p:txBody>
          <a:bodyPr/>
          <a:lstStyle/>
          <a:p>
            <a:endParaRPr lang="ru-RU" dirty="0"/>
          </a:p>
        </p:txBody>
      </p:sp>
      <p:sp>
        <p:nvSpPr>
          <p:cNvPr id="4" name="Текст 3"/>
          <p:cNvSpPr>
            <a:spLocks noGrp="1"/>
          </p:cNvSpPr>
          <p:nvPr>
            <p:ph type="body" sz="half" idx="2"/>
          </p:nvPr>
        </p:nvSpPr>
        <p:spPr>
          <a:xfrm>
            <a:off x="457200" y="1340768"/>
            <a:ext cx="3008313" cy="3384376"/>
          </a:xfrm>
        </p:spPr>
        <p:style>
          <a:lnRef idx="0">
            <a:schemeClr val="accent3"/>
          </a:lnRef>
          <a:fillRef idx="3">
            <a:schemeClr val="accent3"/>
          </a:fillRef>
          <a:effectRef idx="3">
            <a:schemeClr val="accent3"/>
          </a:effectRef>
          <a:fontRef idx="minor">
            <a:schemeClr val="lt1"/>
          </a:fontRef>
        </p:style>
        <p:txBody>
          <a:bodyPr>
            <a:normAutofit/>
          </a:bodyPr>
          <a:lstStyle/>
          <a:p>
            <a:r>
              <a:rPr lang="ru-RU" sz="2800" dirty="0"/>
              <a:t>Наносится ближней (в боксе – «</a:t>
            </a:r>
            <a:r>
              <a:rPr lang="ru-RU" sz="2800" dirty="0" err="1"/>
              <a:t>джеб</a:t>
            </a:r>
            <a:r>
              <a:rPr lang="ru-RU" sz="2800" dirty="0"/>
              <a:t>») или дальней («кросс») к сопернику рукой.</a:t>
            </a:r>
          </a:p>
        </p:txBody>
      </p:sp>
      <p:pic>
        <p:nvPicPr>
          <p:cNvPr id="6146" name="Picture 2" descr="D:\Егор\Презентация\pryamoy_udar3.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139952" y="404664"/>
            <a:ext cx="4048125" cy="577215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6497293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923702"/>
          </a:xfrm>
        </p:spPr>
        <p:txBody>
          <a:bodyPr>
            <a:normAutofit/>
          </a:bodyPr>
          <a:lstStyle/>
          <a:p>
            <a:pPr algn="ctr"/>
            <a:r>
              <a:rPr lang="ru-RU" sz="3200" b="0" dirty="0" smtClean="0">
                <a:solidFill>
                  <a:srgbClr val="FF0000"/>
                </a:solidFill>
              </a:rPr>
              <a:t>Боковой хук</a:t>
            </a:r>
            <a:endParaRPr lang="ru-RU" sz="3200" b="0" dirty="0">
              <a:solidFill>
                <a:srgbClr val="FF0000"/>
              </a:solidFill>
            </a:endParaRPr>
          </a:p>
        </p:txBody>
      </p:sp>
      <p:sp>
        <p:nvSpPr>
          <p:cNvPr id="3" name="Объект 2"/>
          <p:cNvSpPr>
            <a:spLocks noGrp="1"/>
          </p:cNvSpPr>
          <p:nvPr>
            <p:ph idx="1"/>
          </p:nvPr>
        </p:nvSpPr>
        <p:spPr>
          <a:xfrm>
            <a:off x="5436096" y="1340768"/>
            <a:ext cx="1954560" cy="2841179"/>
          </a:xfrm>
        </p:spPr>
        <p:txBody>
          <a:bodyPr/>
          <a:lstStyle/>
          <a:p>
            <a:endParaRPr lang="ru-RU" dirty="0"/>
          </a:p>
        </p:txBody>
      </p:sp>
      <p:sp>
        <p:nvSpPr>
          <p:cNvPr id="4" name="Текст 3"/>
          <p:cNvSpPr>
            <a:spLocks noGrp="1"/>
          </p:cNvSpPr>
          <p:nvPr>
            <p:ph type="body" sz="half" idx="2"/>
          </p:nvPr>
        </p:nvSpPr>
        <p:spPr>
          <a:xfrm>
            <a:off x="457201" y="1435100"/>
            <a:ext cx="2890664" cy="5018236"/>
          </a:xfrm>
        </p:spPr>
        <p:style>
          <a:lnRef idx="0">
            <a:schemeClr val="accent3"/>
          </a:lnRef>
          <a:fillRef idx="3">
            <a:schemeClr val="accent3"/>
          </a:fillRef>
          <a:effectRef idx="3">
            <a:schemeClr val="accent3"/>
          </a:effectRef>
          <a:fontRef idx="minor">
            <a:schemeClr val="lt1"/>
          </a:fontRef>
        </p:style>
        <p:txBody>
          <a:bodyPr>
            <a:normAutofit/>
          </a:bodyPr>
          <a:lstStyle/>
          <a:p>
            <a:r>
              <a:rPr lang="ru-RU" sz="2800" dirty="0"/>
              <a:t>Наносится согнутой рукой (ближней или дальней к противнику), со средней или близкой дистанции</a:t>
            </a:r>
          </a:p>
        </p:txBody>
      </p:sp>
      <p:pic>
        <p:nvPicPr>
          <p:cNvPr id="10242" name="Picture 2" descr="D:\Егор\Презентация\s1200.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347864" y="476672"/>
            <a:ext cx="5581353" cy="36418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20621224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779686"/>
          </a:xfrm>
        </p:spPr>
        <p:txBody>
          <a:bodyPr>
            <a:normAutofit fontScale="90000"/>
          </a:bodyPr>
          <a:lstStyle/>
          <a:p>
            <a:pPr algn="ctr"/>
            <a:r>
              <a:rPr lang="ru-RU" sz="3200" dirty="0">
                <a:solidFill>
                  <a:srgbClr val="FF0000"/>
                </a:solidFill>
              </a:rPr>
              <a:t>Снизу (апперкот)</a:t>
            </a:r>
            <a:r>
              <a:rPr lang="ru-RU" sz="3200" dirty="0"/>
              <a:t/>
            </a:r>
            <a:br>
              <a:rPr lang="ru-RU" sz="3200" dirty="0"/>
            </a:br>
            <a:endParaRPr lang="ru-RU" sz="3200" b="0" dirty="0">
              <a:solidFill>
                <a:srgbClr val="FF0000"/>
              </a:solidFill>
            </a:endParaRPr>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139952" y="67672"/>
            <a:ext cx="4320480" cy="5017511"/>
          </a:xfrm>
        </p:spPr>
      </p:pic>
      <p:sp>
        <p:nvSpPr>
          <p:cNvPr id="4" name="Текст 3"/>
          <p:cNvSpPr>
            <a:spLocks noGrp="1"/>
          </p:cNvSpPr>
          <p:nvPr>
            <p:ph type="body" sz="half" idx="2"/>
          </p:nvPr>
        </p:nvSpPr>
        <p:spPr>
          <a:xfrm>
            <a:off x="457200" y="1196752"/>
            <a:ext cx="3008313" cy="3528392"/>
          </a:xfrm>
        </p:spPr>
        <p:style>
          <a:lnRef idx="0">
            <a:schemeClr val="accent3"/>
          </a:lnRef>
          <a:fillRef idx="3">
            <a:schemeClr val="accent3"/>
          </a:fillRef>
          <a:effectRef idx="3">
            <a:schemeClr val="accent3"/>
          </a:effectRef>
          <a:fontRef idx="minor">
            <a:schemeClr val="lt1"/>
          </a:fontRef>
        </p:style>
        <p:txBody>
          <a:bodyPr>
            <a:normAutofit/>
          </a:bodyPr>
          <a:lstStyle/>
          <a:p>
            <a:r>
              <a:rPr lang="ru-RU" sz="2800" dirty="0"/>
              <a:t>Короткий резкий тычок снизу-вверх, обычно ближней к сопернику рукой</a:t>
            </a:r>
          </a:p>
        </p:txBody>
      </p:sp>
    </p:spTree>
    <p:extLst>
      <p:ext uri="{BB962C8B-B14F-4D97-AF65-F5344CB8AC3E}">
        <p14:creationId xmlns:p14="http://schemas.microsoft.com/office/powerpoint/2010/main" val="231838740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95536" y="2564904"/>
            <a:ext cx="8229600" cy="1143000"/>
          </a:xfrm>
          <a:effectLst>
            <a:outerShdw blurRad="50800" dist="38100" dir="2700000" algn="tl" rotWithShape="0">
              <a:prstClr val="black">
                <a:alpha val="40000"/>
              </a:prstClr>
            </a:outerShdw>
          </a:effectLst>
        </p:spPr>
        <p:txBody>
          <a:bodyPr>
            <a:normAutofit/>
          </a:bodyPr>
          <a:lstStyle/>
          <a:p>
            <a:r>
              <a:rPr lang="ru-RU" sz="3600" dirty="0" smtClean="0">
                <a:solidFill>
                  <a:srgbClr val="FF0000"/>
                </a:solidFill>
              </a:rPr>
              <a:t>Спасибо за внимание!</a:t>
            </a:r>
            <a:endParaRPr lang="ru-RU" sz="3600" dirty="0">
              <a:solidFill>
                <a:srgbClr val="FF0000"/>
              </a:solidFill>
            </a:endParaRPr>
          </a:p>
        </p:txBody>
      </p:sp>
    </p:spTree>
    <p:extLst>
      <p:ext uri="{BB962C8B-B14F-4D97-AF65-F5344CB8AC3E}">
        <p14:creationId xmlns:p14="http://schemas.microsoft.com/office/powerpoint/2010/main" val="267492346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одзаголовок 2"/>
          <p:cNvSpPr>
            <a:spLocks noGrp="1"/>
          </p:cNvSpPr>
          <p:nvPr>
            <p:ph type="subTitle" idx="1"/>
          </p:nvPr>
        </p:nvSpPr>
        <p:spPr>
          <a:xfrm>
            <a:off x="971600" y="764704"/>
            <a:ext cx="7344816" cy="4874096"/>
          </a:xfrm>
          <a:effectLst>
            <a:outerShdw blurRad="50800" dist="38100" dir="2700000" algn="tl" rotWithShape="0">
              <a:prstClr val="black">
                <a:alpha val="40000"/>
              </a:prstClr>
            </a:outerShdw>
          </a:effectLst>
        </p:spPr>
        <p:txBody>
          <a:bodyPr>
            <a:normAutofit/>
          </a:bodyPr>
          <a:lstStyle/>
          <a:p>
            <a:r>
              <a:rPr lang="ru-RU" sz="2800" dirty="0" smtClean="0">
                <a:solidFill>
                  <a:srgbClr val="7030A0"/>
                </a:solidFill>
                <a:latin typeface="Arial Black" pitchFamily="34" charset="0"/>
              </a:rPr>
              <a:t>Низкая плотность </a:t>
            </a:r>
            <a:r>
              <a:rPr lang="ru-RU" sz="2800" dirty="0" smtClean="0">
                <a:solidFill>
                  <a:srgbClr val="7030A0"/>
                </a:solidFill>
                <a:latin typeface="Arial Black" pitchFamily="34" charset="0"/>
              </a:rPr>
              <a:t>урока</a:t>
            </a:r>
          </a:p>
          <a:p>
            <a:endParaRPr lang="ru-RU" sz="2800" dirty="0" smtClean="0">
              <a:solidFill>
                <a:srgbClr val="7030A0"/>
              </a:solidFill>
              <a:latin typeface="Arial Black" pitchFamily="34" charset="0"/>
            </a:endParaRPr>
          </a:p>
          <a:p>
            <a:r>
              <a:rPr lang="ru-RU" sz="2800" dirty="0" smtClean="0">
                <a:solidFill>
                  <a:srgbClr val="7030A0"/>
                </a:solidFill>
                <a:latin typeface="Arial Black" pitchFamily="34" charset="0"/>
              </a:rPr>
              <a:t>Слабое развитие физических качеств школьников </a:t>
            </a:r>
            <a:endParaRPr lang="ru-RU" sz="2800" dirty="0" smtClean="0">
              <a:solidFill>
                <a:srgbClr val="7030A0"/>
              </a:solidFill>
              <a:latin typeface="Arial Black" pitchFamily="34" charset="0"/>
            </a:endParaRPr>
          </a:p>
          <a:p>
            <a:endParaRPr lang="ru-RU" sz="2800" dirty="0" smtClean="0">
              <a:solidFill>
                <a:srgbClr val="7030A0"/>
              </a:solidFill>
              <a:latin typeface="Arial Black" pitchFamily="34" charset="0"/>
            </a:endParaRPr>
          </a:p>
          <a:p>
            <a:r>
              <a:rPr lang="ru-RU" sz="2800" dirty="0">
                <a:solidFill>
                  <a:srgbClr val="7030A0"/>
                </a:solidFill>
                <a:latin typeface="Arial Black" pitchFamily="34" charset="0"/>
              </a:rPr>
              <a:t>П</a:t>
            </a:r>
            <a:r>
              <a:rPr lang="ru-RU" sz="2800" dirty="0" smtClean="0">
                <a:solidFill>
                  <a:srgbClr val="7030A0"/>
                </a:solidFill>
                <a:latin typeface="Arial Black" pitchFamily="34" charset="0"/>
              </a:rPr>
              <a:t>овышение </a:t>
            </a:r>
            <a:r>
              <a:rPr lang="ru-RU" sz="2800" dirty="0" smtClean="0">
                <a:solidFill>
                  <a:srgbClr val="7030A0"/>
                </a:solidFill>
                <a:latin typeface="Arial Black" pitchFamily="34" charset="0"/>
              </a:rPr>
              <a:t>процента учащихся с группой здоровья ниже </a:t>
            </a:r>
            <a:r>
              <a:rPr lang="ru-RU" sz="2800" dirty="0" smtClean="0">
                <a:solidFill>
                  <a:srgbClr val="7030A0"/>
                </a:solidFill>
                <a:latin typeface="Arial Black" pitchFamily="34" charset="0"/>
              </a:rPr>
              <a:t>первой</a:t>
            </a:r>
          </a:p>
          <a:p>
            <a:endParaRPr lang="ru-RU" sz="2800" dirty="0" smtClean="0">
              <a:solidFill>
                <a:srgbClr val="7030A0"/>
              </a:solidFill>
              <a:latin typeface="Arial Black" pitchFamily="34" charset="0"/>
            </a:endParaRPr>
          </a:p>
          <a:p>
            <a:r>
              <a:rPr lang="ru-RU" sz="2800" dirty="0" smtClean="0">
                <a:solidFill>
                  <a:srgbClr val="7030A0"/>
                </a:solidFill>
                <a:latin typeface="Arial Black" pitchFamily="34" charset="0"/>
              </a:rPr>
              <a:t>Дистанционное обучение</a:t>
            </a:r>
            <a:endParaRPr lang="ru-RU" sz="2800" dirty="0">
              <a:solidFill>
                <a:srgbClr val="7030A0"/>
              </a:solidFill>
              <a:latin typeface="Arial Black" pitchFamily="34" charset="0"/>
            </a:endParaRPr>
          </a:p>
        </p:txBody>
      </p:sp>
    </p:spTree>
    <p:extLst>
      <p:ext uri="{BB962C8B-B14F-4D97-AF65-F5344CB8AC3E}">
        <p14:creationId xmlns:p14="http://schemas.microsoft.com/office/powerpoint/2010/main" val="278945244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635670"/>
          </a:xfrm>
        </p:spPr>
        <p:txBody>
          <a:bodyPr>
            <a:normAutofit/>
          </a:bodyPr>
          <a:lstStyle/>
          <a:p>
            <a:pPr algn="ctr"/>
            <a:r>
              <a:rPr lang="ru-RU" sz="3200" b="0" dirty="0" smtClean="0">
                <a:solidFill>
                  <a:srgbClr val="FF0000"/>
                </a:solidFill>
              </a:rPr>
              <a:t>Пути решения</a:t>
            </a:r>
            <a:endParaRPr lang="ru-RU" sz="3200" b="0" dirty="0">
              <a:solidFill>
                <a:srgbClr val="FF0000"/>
              </a:solidFill>
            </a:endParaRPr>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923929" y="404664"/>
            <a:ext cx="4468386" cy="2736304"/>
          </a:xfrm>
        </p:spPr>
      </p:pic>
      <p:sp>
        <p:nvSpPr>
          <p:cNvPr id="4" name="Текст 3"/>
          <p:cNvSpPr>
            <a:spLocks noGrp="1"/>
          </p:cNvSpPr>
          <p:nvPr>
            <p:ph type="body" sz="half" idx="2"/>
          </p:nvPr>
        </p:nvSpPr>
        <p:spPr>
          <a:xfrm>
            <a:off x="457200" y="980728"/>
            <a:ext cx="2386608" cy="2736303"/>
          </a:xfrm>
        </p:spPr>
        <p:style>
          <a:lnRef idx="0">
            <a:schemeClr val="accent4"/>
          </a:lnRef>
          <a:fillRef idx="3">
            <a:schemeClr val="accent4"/>
          </a:fillRef>
          <a:effectRef idx="3">
            <a:schemeClr val="accent4"/>
          </a:effectRef>
          <a:fontRef idx="minor">
            <a:schemeClr val="lt1"/>
          </a:fontRef>
        </p:style>
        <p:txBody>
          <a:bodyPr>
            <a:normAutofit/>
          </a:bodyPr>
          <a:lstStyle/>
          <a:p>
            <a:r>
              <a:rPr lang="ru-RU" sz="2800" dirty="0" smtClean="0"/>
              <a:t>Применение на уроках </a:t>
            </a:r>
            <a:r>
              <a:rPr lang="ru-RU" sz="2800" dirty="0" err="1" smtClean="0"/>
              <a:t>кардио</a:t>
            </a:r>
            <a:r>
              <a:rPr lang="ru-RU" sz="2800" dirty="0" smtClean="0"/>
              <a:t>-тренировок с  элементами единоборств</a:t>
            </a:r>
            <a:endParaRPr lang="ru-RU" sz="2800" dirty="0"/>
          </a:p>
        </p:txBody>
      </p:sp>
      <p:pic>
        <p:nvPicPr>
          <p:cNvPr id="1027" name="Picture 3" descr="D:\Егор\Презентация\2-ep-chagi.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83768" y="3536457"/>
            <a:ext cx="4848671" cy="3232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501306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60648"/>
            <a:ext cx="7772400" cy="1467594"/>
          </a:xfrm>
        </p:spPr>
        <p:txBody>
          <a:bodyPr>
            <a:normAutofit/>
          </a:bodyPr>
          <a:lstStyle/>
          <a:p>
            <a:r>
              <a:rPr lang="ru-RU" sz="3600" dirty="0" smtClean="0">
                <a:solidFill>
                  <a:srgbClr val="FF0000"/>
                </a:solidFill>
              </a:rPr>
              <a:t>Обоснование</a:t>
            </a:r>
            <a:endParaRPr lang="ru-RU" sz="3600" dirty="0">
              <a:solidFill>
                <a:srgbClr val="FF0000"/>
              </a:solidFill>
            </a:endParaRPr>
          </a:p>
        </p:txBody>
      </p:sp>
      <p:sp>
        <p:nvSpPr>
          <p:cNvPr id="3" name="Подзаголовок 2"/>
          <p:cNvSpPr>
            <a:spLocks noGrp="1"/>
          </p:cNvSpPr>
          <p:nvPr>
            <p:ph type="subTitle" idx="1"/>
          </p:nvPr>
        </p:nvSpPr>
        <p:spPr>
          <a:xfrm>
            <a:off x="1371600" y="1556792"/>
            <a:ext cx="6400800" cy="4536504"/>
          </a:xfrm>
          <a:effectLst>
            <a:outerShdw blurRad="50800" dist="38100" dir="2700000" algn="tl" rotWithShape="0">
              <a:prstClr val="black">
                <a:alpha val="40000"/>
              </a:prstClr>
            </a:outerShdw>
          </a:effectLst>
        </p:spPr>
        <p:txBody>
          <a:bodyPr>
            <a:normAutofit/>
          </a:bodyPr>
          <a:lstStyle/>
          <a:p>
            <a:pPr algn="l"/>
            <a:r>
              <a:rPr lang="ru-RU" sz="2800" dirty="0" smtClean="0">
                <a:solidFill>
                  <a:srgbClr val="7030A0"/>
                </a:solidFill>
              </a:rPr>
              <a:t>Низкая </a:t>
            </a:r>
            <a:r>
              <a:rPr lang="ru-RU" sz="2800" dirty="0" err="1" smtClean="0">
                <a:solidFill>
                  <a:srgbClr val="7030A0"/>
                </a:solidFill>
              </a:rPr>
              <a:t>травмоопасность</a:t>
            </a:r>
            <a:endParaRPr lang="ru-RU" sz="2800" dirty="0" smtClean="0">
              <a:solidFill>
                <a:srgbClr val="7030A0"/>
              </a:solidFill>
            </a:endParaRPr>
          </a:p>
          <a:p>
            <a:pPr algn="l"/>
            <a:r>
              <a:rPr lang="ru-RU" sz="2800" dirty="0" smtClean="0">
                <a:solidFill>
                  <a:srgbClr val="7030A0"/>
                </a:solidFill>
              </a:rPr>
              <a:t>Возможность выполнения в дистанционном формате</a:t>
            </a:r>
          </a:p>
          <a:p>
            <a:pPr algn="l"/>
            <a:r>
              <a:rPr lang="ru-RU" sz="2800" dirty="0" smtClean="0">
                <a:solidFill>
                  <a:srgbClr val="7030A0"/>
                </a:solidFill>
              </a:rPr>
              <a:t>Индивидуальный подход (темпо-ритм, амплитуда, техника)</a:t>
            </a:r>
          </a:p>
          <a:p>
            <a:pPr algn="l"/>
            <a:r>
              <a:rPr lang="ru-RU" sz="2800" dirty="0" smtClean="0">
                <a:solidFill>
                  <a:srgbClr val="7030A0"/>
                </a:solidFill>
              </a:rPr>
              <a:t>Повышение плотности урока</a:t>
            </a:r>
          </a:p>
          <a:p>
            <a:pPr algn="l"/>
            <a:r>
              <a:rPr lang="ru-RU" sz="2800" dirty="0" smtClean="0">
                <a:solidFill>
                  <a:srgbClr val="7030A0"/>
                </a:solidFill>
              </a:rPr>
              <a:t>Отсутствие  особых требований к условиям и наличию инвентаря</a:t>
            </a:r>
          </a:p>
          <a:p>
            <a:pPr algn="l"/>
            <a:r>
              <a:rPr lang="ru-RU" sz="2800" dirty="0" smtClean="0">
                <a:solidFill>
                  <a:srgbClr val="7030A0"/>
                </a:solidFill>
              </a:rPr>
              <a:t>Разновозрастные группы</a:t>
            </a:r>
          </a:p>
          <a:p>
            <a:pPr algn="l"/>
            <a:endParaRPr lang="ru-RU" sz="2800" dirty="0" smtClean="0">
              <a:solidFill>
                <a:srgbClr val="7030A0"/>
              </a:solidFill>
            </a:endParaRPr>
          </a:p>
          <a:p>
            <a:pPr algn="l"/>
            <a:endParaRPr lang="ru-RU" sz="2800" dirty="0" smtClean="0">
              <a:solidFill>
                <a:srgbClr val="7030A0"/>
              </a:solidFill>
            </a:endParaRPr>
          </a:p>
          <a:p>
            <a:pPr algn="l"/>
            <a:endParaRPr lang="ru-RU" sz="2800" dirty="0">
              <a:solidFill>
                <a:srgbClr val="7030A0"/>
              </a:solidFill>
            </a:endParaRPr>
          </a:p>
        </p:txBody>
      </p:sp>
    </p:spTree>
    <p:extLst>
      <p:ext uri="{BB962C8B-B14F-4D97-AF65-F5344CB8AC3E}">
        <p14:creationId xmlns:p14="http://schemas.microsoft.com/office/powerpoint/2010/main" val="4255835481"/>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3568" y="260648"/>
            <a:ext cx="7772400" cy="1470025"/>
          </a:xfrm>
        </p:spPr>
        <p:txBody>
          <a:bodyPr>
            <a:normAutofit/>
          </a:bodyPr>
          <a:lstStyle/>
          <a:p>
            <a:r>
              <a:rPr lang="ru-RU" sz="3600" dirty="0" smtClean="0">
                <a:solidFill>
                  <a:srgbClr val="FF0000"/>
                </a:solidFill>
              </a:rPr>
              <a:t>Плюсы</a:t>
            </a:r>
            <a:endParaRPr lang="ru-RU" sz="3600" dirty="0">
              <a:solidFill>
                <a:srgbClr val="FF0000"/>
              </a:solidFill>
            </a:endParaRPr>
          </a:p>
        </p:txBody>
      </p:sp>
      <p:sp>
        <p:nvSpPr>
          <p:cNvPr id="3" name="Подзаголовок 2"/>
          <p:cNvSpPr>
            <a:spLocks noGrp="1"/>
          </p:cNvSpPr>
          <p:nvPr>
            <p:ph type="subTitle" idx="1"/>
          </p:nvPr>
        </p:nvSpPr>
        <p:spPr>
          <a:xfrm>
            <a:off x="1371600" y="1700808"/>
            <a:ext cx="6400800" cy="3937992"/>
          </a:xfrm>
          <a:effectLst>
            <a:outerShdw blurRad="50800" dist="38100" dir="2700000" algn="tl" rotWithShape="0">
              <a:prstClr val="black">
                <a:alpha val="40000"/>
              </a:prstClr>
            </a:outerShdw>
          </a:effectLst>
        </p:spPr>
        <p:txBody>
          <a:bodyPr>
            <a:normAutofit/>
          </a:bodyPr>
          <a:lstStyle/>
          <a:p>
            <a:pPr algn="l"/>
            <a:r>
              <a:rPr lang="ru-RU" sz="2800" dirty="0" smtClean="0">
                <a:solidFill>
                  <a:srgbClr val="7030A0"/>
                </a:solidFill>
              </a:rPr>
              <a:t>Возможность сочетания с другими видами физических занятий (танцы, аэробика, шейпинг, степ и т.д.)</a:t>
            </a:r>
          </a:p>
          <a:p>
            <a:pPr algn="l"/>
            <a:r>
              <a:rPr lang="ru-RU" sz="2800" dirty="0" smtClean="0">
                <a:solidFill>
                  <a:srgbClr val="7030A0"/>
                </a:solidFill>
              </a:rPr>
              <a:t>Эмоциональный фон</a:t>
            </a:r>
          </a:p>
          <a:p>
            <a:pPr algn="l"/>
            <a:r>
              <a:rPr lang="ru-RU" sz="2800" dirty="0" smtClean="0">
                <a:solidFill>
                  <a:srgbClr val="7030A0"/>
                </a:solidFill>
              </a:rPr>
              <a:t>Бесконтактная тренировка</a:t>
            </a:r>
          </a:p>
          <a:p>
            <a:pPr algn="l"/>
            <a:r>
              <a:rPr lang="ru-RU" sz="2800" dirty="0" smtClean="0">
                <a:solidFill>
                  <a:srgbClr val="7030A0"/>
                </a:solidFill>
              </a:rPr>
              <a:t>Не требует особых навыков</a:t>
            </a:r>
          </a:p>
          <a:p>
            <a:pPr algn="l"/>
            <a:endParaRPr lang="ru-RU" sz="2800" dirty="0" smtClean="0">
              <a:solidFill>
                <a:srgbClr val="7030A0"/>
              </a:solidFill>
            </a:endParaRPr>
          </a:p>
          <a:p>
            <a:pPr algn="l"/>
            <a:endParaRPr lang="ru-RU" sz="2800" dirty="0" smtClean="0">
              <a:solidFill>
                <a:srgbClr val="7030A0"/>
              </a:solidFill>
            </a:endParaRPr>
          </a:p>
        </p:txBody>
      </p:sp>
    </p:spTree>
    <p:extLst>
      <p:ext uri="{BB962C8B-B14F-4D97-AF65-F5344CB8AC3E}">
        <p14:creationId xmlns:p14="http://schemas.microsoft.com/office/powerpoint/2010/main" val="89595372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635670"/>
          </a:xfrm>
        </p:spPr>
        <p:txBody>
          <a:bodyPr>
            <a:normAutofit/>
          </a:bodyPr>
          <a:lstStyle/>
          <a:p>
            <a:pPr algn="ctr"/>
            <a:r>
              <a:rPr lang="ru-RU" sz="3200" b="0" dirty="0" smtClean="0">
                <a:solidFill>
                  <a:srgbClr val="FF0000"/>
                </a:solidFill>
              </a:rPr>
              <a:t>Кикбоксинг</a:t>
            </a:r>
            <a:endParaRPr lang="ru-RU" sz="3200" b="0" dirty="0">
              <a:solidFill>
                <a:srgbClr val="FF0000"/>
              </a:solidFill>
            </a:endParaRPr>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4932040" y="3861048"/>
            <a:ext cx="3456384" cy="2736304"/>
          </a:xfrm>
        </p:spPr>
      </p:pic>
      <p:sp>
        <p:nvSpPr>
          <p:cNvPr id="4" name="Текст 3"/>
          <p:cNvSpPr>
            <a:spLocks noGrp="1"/>
          </p:cNvSpPr>
          <p:nvPr>
            <p:ph type="body" sz="half" idx="2"/>
          </p:nvPr>
        </p:nvSpPr>
        <p:spPr>
          <a:xfrm>
            <a:off x="457200" y="1268760"/>
            <a:ext cx="3008313" cy="4857403"/>
          </a:xfrm>
        </p:spPr>
        <p:style>
          <a:lnRef idx="0">
            <a:schemeClr val="accent4"/>
          </a:lnRef>
          <a:fillRef idx="3">
            <a:schemeClr val="accent4"/>
          </a:fillRef>
          <a:effectRef idx="3">
            <a:schemeClr val="accent4"/>
          </a:effectRef>
          <a:fontRef idx="minor">
            <a:schemeClr val="lt1"/>
          </a:fontRef>
        </p:style>
        <p:txBody>
          <a:bodyPr>
            <a:normAutofit fontScale="92500"/>
          </a:bodyPr>
          <a:lstStyle/>
          <a:p>
            <a:r>
              <a:rPr lang="ru-RU" sz="2400" dirty="0" err="1" smtClean="0"/>
              <a:t>Кардиотренировка</a:t>
            </a:r>
            <a:r>
              <a:rPr lang="ru-RU" sz="2400" dirty="0" smtClean="0"/>
              <a:t> с использованием элементов единоборств. Такая тренировка поможет развить координацию, гибкость, быстроту реакции, ОФП. Принцип занятия — имитация ударов руками и ногами, прыжки и перемещения в интенсивном темпе. </a:t>
            </a:r>
            <a:endParaRPr lang="ru-RU" sz="2400" dirty="0"/>
          </a:p>
        </p:txBody>
      </p:sp>
      <p:pic>
        <p:nvPicPr>
          <p:cNvPr id="2050" name="Picture 2" descr="D:\Егор\Презентация\бойцы-kickbox-sparring-в-спортза-е-44552255.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851921" y="188640"/>
            <a:ext cx="3744416" cy="338362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80837165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565150"/>
          </a:xfrm>
        </p:spPr>
        <p:txBody>
          <a:bodyPr>
            <a:normAutofit fontScale="90000"/>
          </a:bodyPr>
          <a:lstStyle/>
          <a:p>
            <a:pPr algn="ctr"/>
            <a:r>
              <a:rPr lang="ru-RU" sz="3200" b="0" dirty="0" err="1" smtClean="0">
                <a:solidFill>
                  <a:srgbClr val="FF0000"/>
                </a:solidFill>
              </a:rPr>
              <a:t>Фитбокс</a:t>
            </a:r>
            <a:endParaRPr lang="ru-RU" sz="3200" b="0" dirty="0">
              <a:solidFill>
                <a:srgbClr val="FF0000"/>
              </a:solidFill>
            </a:endParaRPr>
          </a:p>
        </p:txBody>
      </p:sp>
      <p:sp>
        <p:nvSpPr>
          <p:cNvPr id="3" name="Объект 2"/>
          <p:cNvSpPr>
            <a:spLocks noGrp="1"/>
          </p:cNvSpPr>
          <p:nvPr>
            <p:ph idx="1"/>
          </p:nvPr>
        </p:nvSpPr>
        <p:spPr>
          <a:xfrm>
            <a:off x="4211960" y="476672"/>
            <a:ext cx="4474840" cy="5649491"/>
          </a:xfrm>
        </p:spPr>
        <p:txBody>
          <a:bodyPr/>
          <a:lstStyle/>
          <a:p>
            <a:endParaRPr lang="ru-RU" dirty="0"/>
          </a:p>
        </p:txBody>
      </p:sp>
      <p:sp>
        <p:nvSpPr>
          <p:cNvPr id="4" name="Текст 3"/>
          <p:cNvSpPr>
            <a:spLocks noGrp="1"/>
          </p:cNvSpPr>
          <p:nvPr>
            <p:ph type="body" sz="half" idx="2"/>
          </p:nvPr>
        </p:nvSpPr>
        <p:spPr>
          <a:xfrm>
            <a:off x="457200" y="836712"/>
            <a:ext cx="3008313" cy="5760640"/>
          </a:xfrm>
        </p:spPr>
        <p:style>
          <a:lnRef idx="0">
            <a:schemeClr val="accent4"/>
          </a:lnRef>
          <a:fillRef idx="3">
            <a:schemeClr val="accent4"/>
          </a:fillRef>
          <a:effectRef idx="3">
            <a:schemeClr val="accent4"/>
          </a:effectRef>
          <a:fontRef idx="minor">
            <a:schemeClr val="lt1"/>
          </a:fontRef>
        </p:style>
        <p:txBody>
          <a:bodyPr>
            <a:noAutofit/>
          </a:bodyPr>
          <a:lstStyle/>
          <a:p>
            <a:r>
              <a:rPr lang="ru-RU" sz="2000" dirty="0" smtClean="0"/>
              <a:t>Это направление возникло из обычного и тайского бокса. Принцип также строится на имитации боксерских ударов. Тренировка очень интенсивная. Энергичные удары руками и ногами по боксерской груше делают нагрузку смешанной: силовой и аэробной. В условиях урока можно выполнять и без груши</a:t>
            </a:r>
            <a:endParaRPr lang="ru-RU" sz="2000" dirty="0"/>
          </a:p>
        </p:txBody>
      </p:sp>
      <p:pic>
        <p:nvPicPr>
          <p:cNvPr id="3074" name="Picture 2" descr="D:\Егор\Презентация\5df341f301983d56d7ec3bd6fdbeee25.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3606552" y="116632"/>
            <a:ext cx="5265490" cy="662641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5019871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707678"/>
          </a:xfrm>
        </p:spPr>
        <p:txBody>
          <a:bodyPr>
            <a:normAutofit/>
          </a:bodyPr>
          <a:lstStyle/>
          <a:p>
            <a:pPr algn="ctr"/>
            <a:r>
              <a:rPr lang="ru-RU" sz="3200" b="0" dirty="0" smtClean="0">
                <a:solidFill>
                  <a:srgbClr val="FF0000"/>
                </a:solidFill>
              </a:rPr>
              <a:t>Ки-</a:t>
            </a:r>
            <a:r>
              <a:rPr lang="ru-RU" sz="3200" b="0" dirty="0" err="1" smtClean="0">
                <a:solidFill>
                  <a:srgbClr val="FF0000"/>
                </a:solidFill>
              </a:rPr>
              <a:t>бо</a:t>
            </a:r>
            <a:endParaRPr lang="ru-RU" sz="3200" b="0" dirty="0">
              <a:solidFill>
                <a:srgbClr val="FF0000"/>
              </a:solidFill>
            </a:endParaRPr>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rot="19193106">
            <a:off x="4149646" y="1403474"/>
            <a:ext cx="4248471" cy="3756836"/>
          </a:xfrm>
        </p:spPr>
      </p:pic>
      <p:sp>
        <p:nvSpPr>
          <p:cNvPr id="4" name="Текст 3"/>
          <p:cNvSpPr>
            <a:spLocks noGrp="1"/>
          </p:cNvSpPr>
          <p:nvPr>
            <p:ph type="body" sz="half" idx="2"/>
          </p:nvPr>
        </p:nvSpPr>
        <p:spPr>
          <a:xfrm>
            <a:off x="457200" y="980728"/>
            <a:ext cx="4042792" cy="5760640"/>
          </a:xfrm>
        </p:spPr>
        <p:style>
          <a:lnRef idx="0">
            <a:schemeClr val="accent4"/>
          </a:lnRef>
          <a:fillRef idx="3">
            <a:schemeClr val="accent4"/>
          </a:fillRef>
          <a:effectRef idx="3">
            <a:schemeClr val="accent4"/>
          </a:effectRef>
          <a:fontRef idx="minor">
            <a:schemeClr val="lt1"/>
          </a:fontRef>
        </p:style>
        <p:txBody>
          <a:bodyPr>
            <a:normAutofit fontScale="92500" lnSpcReduction="20000"/>
          </a:bodyPr>
          <a:lstStyle/>
          <a:p>
            <a:r>
              <a:rPr lang="ru-RU" sz="2400" dirty="0" smtClean="0"/>
              <a:t>На данный момент является самым популярным и востребованным видом фитнеса. А все потому, что чтобы заниматься </a:t>
            </a:r>
            <a:r>
              <a:rPr lang="ru-RU" sz="2400" dirty="0" err="1" smtClean="0"/>
              <a:t>ки-бо</a:t>
            </a:r>
            <a:r>
              <a:rPr lang="ru-RU" sz="2400" dirty="0" smtClean="0"/>
              <a:t> от вас не потребуются специальные умения или хорошая физическая подготовка. Ки-</a:t>
            </a:r>
            <a:r>
              <a:rPr lang="ru-RU" sz="2400" dirty="0" err="1" smtClean="0"/>
              <a:t>бо</a:t>
            </a:r>
            <a:r>
              <a:rPr lang="ru-RU" sz="2400" dirty="0" smtClean="0"/>
              <a:t> — это слияние танцевальной аэробики с элементами бокса и карате. В основе занятия — энергичные махи руками, имитирующие удары и блоки ногами. Кроме того, особое внимание во время тренировки уделяется дыханию. Вдохи и выдохи делаются строго в такт движениям. Ки-</a:t>
            </a:r>
            <a:r>
              <a:rPr lang="ru-RU" sz="2400" dirty="0" err="1" smtClean="0"/>
              <a:t>бо</a:t>
            </a:r>
            <a:r>
              <a:rPr lang="ru-RU" sz="2400" dirty="0" smtClean="0"/>
              <a:t> считается самой эффективной тренировкой дыхательной системы. </a:t>
            </a:r>
            <a:endParaRPr lang="ru-RU" sz="2400" dirty="0"/>
          </a:p>
        </p:txBody>
      </p:sp>
    </p:spTree>
    <p:extLst>
      <p:ext uri="{BB962C8B-B14F-4D97-AF65-F5344CB8AC3E}">
        <p14:creationId xmlns:p14="http://schemas.microsoft.com/office/powerpoint/2010/main" val="406639313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779686"/>
          </a:xfrm>
        </p:spPr>
        <p:txBody>
          <a:bodyPr>
            <a:normAutofit/>
          </a:bodyPr>
          <a:lstStyle/>
          <a:p>
            <a:pPr algn="ctr"/>
            <a:r>
              <a:rPr lang="ru-RU" sz="3200" b="0" dirty="0" smtClean="0">
                <a:solidFill>
                  <a:srgbClr val="FF0000"/>
                </a:solidFill>
              </a:rPr>
              <a:t>Тай-</a:t>
            </a:r>
            <a:r>
              <a:rPr lang="ru-RU" sz="3200" b="0" dirty="0" err="1" smtClean="0">
                <a:solidFill>
                  <a:srgbClr val="FF0000"/>
                </a:solidFill>
              </a:rPr>
              <a:t>бо</a:t>
            </a:r>
            <a:endParaRPr lang="ru-RU" sz="3200" b="0" dirty="0">
              <a:solidFill>
                <a:srgbClr val="FF0000"/>
              </a:solidFill>
            </a:endParaRPr>
          </a:p>
        </p:txBody>
      </p:sp>
      <p:sp>
        <p:nvSpPr>
          <p:cNvPr id="3" name="Объект 2"/>
          <p:cNvSpPr>
            <a:spLocks noGrp="1"/>
          </p:cNvSpPr>
          <p:nvPr>
            <p:ph idx="1"/>
          </p:nvPr>
        </p:nvSpPr>
        <p:spPr>
          <a:xfrm>
            <a:off x="6804248" y="2420888"/>
            <a:ext cx="1440160" cy="2592288"/>
          </a:xfrm>
        </p:spPr>
        <p:txBody>
          <a:bodyPr/>
          <a:lstStyle/>
          <a:p>
            <a:endParaRPr lang="ru-RU" dirty="0"/>
          </a:p>
        </p:txBody>
      </p:sp>
      <p:sp>
        <p:nvSpPr>
          <p:cNvPr id="4" name="Текст 3"/>
          <p:cNvSpPr>
            <a:spLocks noGrp="1"/>
          </p:cNvSpPr>
          <p:nvPr>
            <p:ph type="body" sz="half" idx="2"/>
          </p:nvPr>
        </p:nvSpPr>
        <p:spPr>
          <a:xfrm>
            <a:off x="457200" y="1124744"/>
            <a:ext cx="3754760" cy="5472608"/>
          </a:xfrm>
        </p:spPr>
        <p:style>
          <a:lnRef idx="0">
            <a:schemeClr val="accent4"/>
          </a:lnRef>
          <a:fillRef idx="3">
            <a:schemeClr val="accent4"/>
          </a:fillRef>
          <a:effectRef idx="3">
            <a:schemeClr val="accent4"/>
          </a:effectRef>
          <a:fontRef idx="minor">
            <a:schemeClr val="lt1"/>
          </a:fontRef>
        </p:style>
        <p:txBody>
          <a:bodyPr>
            <a:normAutofit lnSpcReduction="10000"/>
          </a:bodyPr>
          <a:lstStyle/>
          <a:p>
            <a:r>
              <a:rPr lang="ru-RU" sz="2400" dirty="0"/>
              <a:t>Синтез аэробных шагов и движений из бокса, карате и </a:t>
            </a:r>
            <a:r>
              <a:rPr lang="ru-RU" sz="2400" dirty="0" err="1"/>
              <a:t>таеквондо</a:t>
            </a:r>
            <a:r>
              <a:rPr lang="ru-RU" sz="2400" dirty="0"/>
              <a:t>, которые выполняются под ритмичную </a:t>
            </a:r>
            <a:r>
              <a:rPr lang="ru-RU" sz="2400" dirty="0" smtClean="0"/>
              <a:t>музыку. </a:t>
            </a:r>
            <a:r>
              <a:rPr lang="ru-RU" sz="2400" dirty="0"/>
              <a:t>Движения из бокса хорошо укрепляют мышцы спины и груди, плеч и рук. А упражнения из карате и </a:t>
            </a:r>
            <a:r>
              <a:rPr lang="ru-RU" sz="2400" dirty="0" err="1"/>
              <a:t>таеквондо</a:t>
            </a:r>
            <a:r>
              <a:rPr lang="ru-RU" sz="2400" dirty="0"/>
              <a:t> благоприятно влияют на мышцы ног. </a:t>
            </a:r>
            <a:r>
              <a:rPr lang="ru-RU" sz="2400" dirty="0" smtClean="0"/>
              <a:t>Помогает улучшить </a:t>
            </a:r>
            <a:r>
              <a:rPr lang="ru-RU" sz="2400" dirty="0"/>
              <a:t>координацию движений, осанку, избавиться от стресса </a:t>
            </a:r>
          </a:p>
        </p:txBody>
      </p:sp>
      <p:pic>
        <p:nvPicPr>
          <p:cNvPr id="5122" name="Picture 2" descr="D:\Егор\Презентация\58314organization.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rot="2224968">
            <a:off x="4353912" y="1938497"/>
            <a:ext cx="4362835" cy="357678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936087594"/>
      </p:ext>
    </p:extLst>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325</TotalTime>
  <Words>502</Words>
  <Application>Microsoft Office PowerPoint</Application>
  <PresentationFormat>Экран (4:3)</PresentationFormat>
  <Paragraphs>48</Paragraphs>
  <Slides>18</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18</vt:i4>
      </vt:variant>
    </vt:vector>
  </HeadingPairs>
  <TitlesOfParts>
    <vt:vector size="19" baseType="lpstr">
      <vt:lpstr>Тема Office</vt:lpstr>
      <vt:lpstr>Презентация на тему: «Развитие физических качеств школьника путём использования элементов единоборств» Выполнила: преподаватель физической культуры МАОУ Домодедовской гимназии №5 Шевченко Татьяна Владимировна  2020г.</vt:lpstr>
      <vt:lpstr>Презентация PowerPoint</vt:lpstr>
      <vt:lpstr>Пути решения</vt:lpstr>
      <vt:lpstr>Обоснование</vt:lpstr>
      <vt:lpstr>Плюсы</vt:lpstr>
      <vt:lpstr>Кикбоксинг</vt:lpstr>
      <vt:lpstr>Фитбокс</vt:lpstr>
      <vt:lpstr>Ки-бо</vt:lpstr>
      <vt:lpstr>Тай-бо</vt:lpstr>
      <vt:lpstr>Тай-чи</vt:lpstr>
      <vt:lpstr>Прямой удар ногой</vt:lpstr>
      <vt:lpstr>Боковой удар ногой</vt:lpstr>
      <vt:lpstr>Круговой удар ногой</vt:lpstr>
      <vt:lpstr>Удар коленом</vt:lpstr>
      <vt:lpstr>Прямой удар рукой</vt:lpstr>
      <vt:lpstr>Боковой хук</vt:lpstr>
      <vt:lpstr>Снизу (апперкот) </vt:lpstr>
      <vt:lpstr>Спасибо за внимание!</vt:lpstr>
    </vt:vector>
  </TitlesOfParts>
  <Company>SPecialiST RePack</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на тему: «Развитие физических качеств школьника путём использования элементов единоборств.» Сотрудника МАОУ Домодедовской гимназии №5 Шевченко Татьяны Владимировны, преподавателя физической культуры                                               Директор: Н.В. Рыженко</dc:title>
  <dc:creator>Татьяна</dc:creator>
  <cp:lastModifiedBy>Татьяна</cp:lastModifiedBy>
  <cp:revision>44</cp:revision>
  <dcterms:created xsi:type="dcterms:W3CDTF">2020-08-12T15:07:14Z</dcterms:created>
  <dcterms:modified xsi:type="dcterms:W3CDTF">2020-08-26T09:21:58Z</dcterms:modified>
</cp:coreProperties>
</file>