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8" r:id="rId5"/>
    <p:sldId id="259" r:id="rId6"/>
    <p:sldId id="268" r:id="rId7"/>
    <p:sldId id="266" r:id="rId8"/>
    <p:sldId id="260" r:id="rId9"/>
    <p:sldId id="261" r:id="rId10"/>
    <p:sldId id="262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467600" cy="1571628"/>
          </a:xfrm>
        </p:spPr>
        <p:txBody>
          <a:bodyPr>
            <a:noAutofit/>
          </a:bodyPr>
          <a:lstStyle/>
          <a:p>
            <a:r>
              <a:rPr lang="ru-RU" sz="4400" i="1" dirty="0" smtClean="0">
                <a:latin typeface="Constantia" pitchFamily="18" charset="0"/>
              </a:rPr>
              <a:t>Возрастные особенности детей </a:t>
            </a:r>
            <a:r>
              <a:rPr lang="ru-RU" sz="4400" i="1" dirty="0" smtClean="0">
                <a:latin typeface="Constantia" pitchFamily="18" charset="0"/>
              </a:rPr>
              <a:t>6-7</a:t>
            </a:r>
            <a:r>
              <a:rPr lang="ru-RU" sz="4400" i="1" dirty="0" smtClean="0">
                <a:latin typeface="Constantia" pitchFamily="18" charset="0"/>
              </a:rPr>
              <a:t> </a:t>
            </a:r>
            <a:r>
              <a:rPr lang="ru-RU" sz="4400" i="1" dirty="0" smtClean="0">
                <a:latin typeface="Constantia" pitchFamily="18" charset="0"/>
              </a:rPr>
              <a:t>лет</a:t>
            </a:r>
            <a:endParaRPr lang="ru-RU" sz="4400" i="1" dirty="0">
              <a:latin typeface="Constantia" pitchFamily="18" charset="0"/>
            </a:endParaRPr>
          </a:p>
        </p:txBody>
      </p:sp>
      <p:pic>
        <p:nvPicPr>
          <p:cNvPr id="6" name="cc-m-imagesubtitle-image-9897213298" descr="https://image.jimcdn.com/app/cms/image/transf/dimension=465x10000:format=jpg/path/s6f1c991404fe1fc8/image/i4a63883b8f469823/version/1421265192/image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000241"/>
            <a:ext cx="5715039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357166"/>
            <a:ext cx="6172200" cy="1071570"/>
          </a:xfrm>
        </p:spPr>
        <p:txBody>
          <a:bodyPr/>
          <a:lstStyle/>
          <a:p>
            <a:r>
              <a:rPr lang="ru-RU" dirty="0" smtClean="0"/>
              <a:t>Особенности общения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14546" y="2071678"/>
            <a:ext cx="6172200" cy="4357718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 Повышается избирательность и устойчивость взаимоотношений с ровесниками. Свои предпочтения дети объясняют успешностью того или иного ребёнка в игре («С ним интересно играть» и т. п.) или его положительными качествами («Она хорошая», «Он не дерётся» и т. п.).</a:t>
            </a:r>
            <a:r>
              <a:rPr lang="ru-RU" sz="2000" i="1" dirty="0" smtClean="0"/>
              <a:t> Общение детей</a:t>
            </a:r>
            <a:r>
              <a:rPr lang="ru-RU" sz="2000" dirty="0" smtClean="0"/>
              <a:t> становится менее ситуативным. Они охотно рассказывают о том, что с ними произошло: где были, что видели и т. д. Дети внимательно слушают друг друга, эмоционально сопереживают рассказам друзей.</a:t>
            </a:r>
          </a:p>
          <a:p>
            <a:pPr>
              <a:buFont typeface="Arial" pitchFamily="34" charset="0"/>
              <a:buChar char="•"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428604"/>
            <a:ext cx="6172200" cy="1000132"/>
          </a:xfrm>
        </p:spPr>
        <p:txBody>
          <a:bodyPr/>
          <a:lstStyle/>
          <a:p>
            <a:r>
              <a:rPr lang="ru-RU" dirty="0" smtClean="0"/>
              <a:t>Задачи развития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14546" y="1500174"/>
            <a:ext cx="6172200" cy="492922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Формировать критичность к самому себе и адекватную самооценку.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Создавать благоприятные условия для развития познавательной активности детей.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Расширять представления детей о разнообразии чувств и как они называются.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Приучать детей к традиционным видам мужского и женского бытового труда.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Строить своё общение с ребёнком на взаимном уважении, быть честным, искренним.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Важно помнить, что игра – это естественная потребность дошкольного возраста. Если её не удовлетворять, то нарушится психическое развитие ребёнка.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86000" y="500042"/>
            <a:ext cx="6172200" cy="1143008"/>
          </a:xfrm>
        </p:spPr>
        <p:txBody>
          <a:bodyPr/>
          <a:lstStyle/>
          <a:p>
            <a:r>
              <a:rPr lang="ru-RU" dirty="0" smtClean="0"/>
              <a:t>Особенности развития познавательных процессов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286000" y="1785926"/>
            <a:ext cx="6172200" cy="4595824"/>
          </a:xfrm>
        </p:spPr>
        <p:txBody>
          <a:bodyPr>
            <a:normAutofit fontScale="92500" lnSpcReduction="20000"/>
          </a:bodyPr>
          <a:lstStyle/>
          <a:p>
            <a:pPr lvl="0">
              <a:buFont typeface="Arial" pitchFamily="34" charset="0"/>
              <a:buChar char="•"/>
            </a:pPr>
            <a:r>
              <a:rPr lang="ru-RU" dirty="0" smtClean="0"/>
              <a:t>Шестилетки </a:t>
            </a:r>
            <a:r>
              <a:rPr lang="ru-RU" dirty="0" smtClean="0"/>
              <a:t>способны к произвольному вниманию, однако устойчивость его еще не велика (10—15 минут) и зависит от условий и индивидуальных особенностей ребенка.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Количество </a:t>
            </a:r>
            <a:r>
              <a:rPr lang="ru-RU" dirty="0" smtClean="0"/>
              <a:t>одновременно воспринимаемых объектов не велико (1 – 2</a:t>
            </a:r>
            <a:r>
              <a:rPr lang="ru-RU" dirty="0" smtClean="0"/>
              <a:t>);</a:t>
            </a:r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Преобладает </a:t>
            </a:r>
            <a:r>
              <a:rPr lang="ru-RU" dirty="0" smtClean="0"/>
              <a:t>непроизвольная память, продуктивность непроизвольной памяти резко повышается при активном </a:t>
            </a:r>
            <a:r>
              <a:rPr lang="ru-RU" dirty="0" smtClean="0"/>
              <a:t>восприятии;</a:t>
            </a:r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Дети </a:t>
            </a:r>
            <a:r>
              <a:rPr lang="ru-RU" dirty="0" smtClean="0"/>
              <a:t>способны к произвольному запоминанию (умеют принять и самостоятельно поставить задачу и проконтролировать ее выполнение при запоминании как наглядного, так и словесного материала; значительно легче запоминают наглядные образы, чем словесные рассуждения</a:t>
            </a:r>
            <a:r>
              <a:rPr lang="ru-RU" dirty="0" smtClean="0"/>
              <a:t>);</a:t>
            </a: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Способны </a:t>
            </a:r>
            <a:r>
              <a:rPr lang="ru-RU" dirty="0" smtClean="0"/>
              <a:t>овладеть приемами логического запоминания (смысловое соотнесение и смысловая группировка</a:t>
            </a:r>
            <a:r>
              <a:rPr lang="ru-RU" dirty="0" smtClean="0"/>
              <a:t>);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Не </a:t>
            </a:r>
            <a:r>
              <a:rPr lang="ru-RU" dirty="0" smtClean="0"/>
              <a:t>способны быстро и четко переключать внимание с одного объекта, вида деятельности и т. п. на другой.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357166"/>
            <a:ext cx="6172200" cy="1071570"/>
          </a:xfrm>
        </p:spPr>
        <p:txBody>
          <a:bodyPr/>
          <a:lstStyle/>
          <a:p>
            <a:r>
              <a:rPr lang="ru-RU" dirty="0" smtClean="0"/>
              <a:t>Речевое развитие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1571612"/>
            <a:ext cx="6172200" cy="4810138"/>
          </a:xfrm>
        </p:spPr>
        <p:txBody>
          <a:bodyPr>
            <a:normAutofit lnSpcReduction="10000"/>
          </a:bodyPr>
          <a:lstStyle/>
          <a:p>
            <a:pPr lvl="0">
              <a:buFont typeface="Arial" pitchFamily="34" charset="0"/>
              <a:buChar char="•"/>
            </a:pPr>
            <a:r>
              <a:rPr lang="ru-RU" dirty="0" smtClean="0"/>
              <a:t>дети способны правильно произносить все звуки родного </a:t>
            </a:r>
            <a:r>
              <a:rPr lang="ru-RU" dirty="0" smtClean="0"/>
              <a:t>языка;</a:t>
            </a:r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способны к простейшему звуковому анализу </a:t>
            </a:r>
            <a:r>
              <a:rPr lang="ru-RU" dirty="0" smtClean="0"/>
              <a:t>слов;</a:t>
            </a:r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обладают хорошим словарным запасом (3,5 – 7 тысяч слов</a:t>
            </a:r>
            <a:r>
              <a:rPr lang="ru-RU" dirty="0" smtClean="0"/>
              <a:t>);</a:t>
            </a:r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грамматически правильно строят </a:t>
            </a:r>
            <a:r>
              <a:rPr lang="ru-RU" dirty="0" smtClean="0"/>
              <a:t>предложения;</a:t>
            </a:r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умеют самостоятельно пересказать знакомую сказку или составить рассказ по картинкам и любят это </a:t>
            </a:r>
            <a:r>
              <a:rPr lang="ru-RU" dirty="0" smtClean="0"/>
              <a:t>делать;</a:t>
            </a:r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свободно общаются со взрослыми и сверстниками (отвечают на вопросы, задают вопросы, умеют выражать свою </a:t>
            </a:r>
            <a:r>
              <a:rPr lang="ru-RU" dirty="0" smtClean="0"/>
              <a:t>мысль;</a:t>
            </a:r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способны передавать интонацией различные чувства, речь богата </a:t>
            </a:r>
            <a:r>
              <a:rPr lang="ru-RU" dirty="0" smtClean="0"/>
              <a:t>интонационно</a:t>
            </a:r>
            <a:r>
              <a:rPr lang="ru-RU" dirty="0" smtClean="0"/>
              <a:t>;       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способны использовать все союзы и приставки, обобщающие слова, придаточные </a:t>
            </a:r>
            <a:r>
              <a:rPr lang="ru-RU" dirty="0" smtClean="0"/>
              <a:t>предложения.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14290"/>
            <a:ext cx="6172200" cy="1571636"/>
          </a:xfrm>
        </p:spPr>
        <p:txBody>
          <a:bodyPr/>
          <a:lstStyle/>
          <a:p>
            <a:r>
              <a:rPr lang="ru-RU" dirty="0" smtClean="0"/>
              <a:t>Развитие наглядно-образного мышления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2000240"/>
            <a:ext cx="6172200" cy="4381510"/>
          </a:xfrm>
        </p:spPr>
        <p:txBody>
          <a:bodyPr>
            <a:normAutofit fontScale="850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В 6-7 лет продолжается развитие наглядно-образного мышления, которое позволяет решать ребенку более сложные задачи, с использованием обобщенных наглядных средств (схем, чертежей и пр.) и обобщенных представлений о свойствах различных предметов и </a:t>
            </a:r>
            <a:r>
              <a:rPr lang="ru-RU" dirty="0" smtClean="0"/>
              <a:t>явлений.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Возможность </a:t>
            </a:r>
            <a:r>
              <a:rPr lang="ru-RU" dirty="0" smtClean="0"/>
              <a:t>успешно совершать действия </a:t>
            </a:r>
            <a:r>
              <a:rPr lang="ru-RU" dirty="0" err="1" smtClean="0"/>
              <a:t>сериации</a:t>
            </a:r>
            <a:r>
              <a:rPr lang="ru-RU" dirty="0" smtClean="0"/>
              <a:t> и классификации во многом связана с тем, что на 7 году жизни в процесс мышления все более активно включается речь. Использование ребенком (вслед за взрослым) слова для обозначения существенных признаков предметов и явлений приводит к появлению первых понятий.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Мышление девочек имеет более развитый вербальный компонент интеллекта, однако оно более детальное и конкретное, чем у мальчиков. Мальчики нацелены на поисковую деятельность, нестандартное решение задач, девочки ориентированы на результат, предпочитают типовые и шаблонные задания, отличаются тщательностью их исполнения.</a:t>
            </a:r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Доступна </a:t>
            </a:r>
            <a:r>
              <a:rPr lang="ru-RU" dirty="0" smtClean="0"/>
              <a:t>логическая форма мышления.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642918"/>
            <a:ext cx="6172200" cy="714380"/>
          </a:xfrm>
        </p:spPr>
        <p:txBody>
          <a:bodyPr/>
          <a:lstStyle/>
          <a:p>
            <a:r>
              <a:rPr lang="ru-RU" dirty="0" smtClean="0"/>
              <a:t>Эмоциональное развитие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2000240"/>
            <a:ext cx="6172200" cy="4143404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В поведении формируется возможность </a:t>
            </a:r>
            <a:r>
              <a:rPr lang="ru-RU" dirty="0" err="1" smtClean="0"/>
              <a:t>саморегуляции</a:t>
            </a:r>
            <a:r>
              <a:rPr lang="ru-RU" dirty="0" smtClean="0"/>
              <a:t>. Эмоционально переживает несоблюдение норм и правил.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Поведение становится более сдержанным. Дружно играет, сдерживает агрессивные реакции, делится, помогает.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Проявляет заботу о близких, замечает заботу о себе. 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5728"/>
            <a:ext cx="6172200" cy="1143008"/>
          </a:xfrm>
        </p:spPr>
        <p:txBody>
          <a:bodyPr/>
          <a:lstStyle/>
          <a:p>
            <a:r>
              <a:rPr lang="ru-RU" dirty="0" smtClean="0"/>
              <a:t>Интеллектуальное развитие: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1500174"/>
            <a:ext cx="6172200" cy="4881576"/>
          </a:xfrm>
        </p:spPr>
        <p:txBody>
          <a:bodyPr/>
          <a:lstStyle/>
          <a:p>
            <a:pPr lvl="0"/>
            <a:r>
              <a:rPr lang="ru-RU" dirty="0" smtClean="0"/>
              <a:t>Дети </a:t>
            </a:r>
            <a:r>
              <a:rPr lang="ru-RU" dirty="0" smtClean="0"/>
              <a:t>шестилетнего возраста способны к систематизации, классификации и группировке процессов, явлений, предметов, к анализу простых причинно-следственных </a:t>
            </a:r>
            <a:r>
              <a:rPr lang="ru-RU" dirty="0" smtClean="0"/>
              <a:t>связей;</a:t>
            </a:r>
            <a:endParaRPr lang="ru-RU" dirty="0" smtClean="0"/>
          </a:p>
          <a:p>
            <a:pPr lvl="0"/>
            <a:r>
              <a:rPr lang="ru-RU" dirty="0" smtClean="0"/>
              <a:t>Они </a:t>
            </a:r>
            <a:r>
              <a:rPr lang="ru-RU" dirty="0" smtClean="0"/>
              <a:t>проявляют самостоятельный интерес к животным, к природным объектам и явлениям, наблюдательны, задают много </a:t>
            </a:r>
            <a:r>
              <a:rPr lang="ru-RU" dirty="0" smtClean="0"/>
              <a:t>вопросов;</a:t>
            </a:r>
            <a:endParaRPr lang="ru-RU" dirty="0" smtClean="0"/>
          </a:p>
          <a:p>
            <a:pPr lvl="0"/>
            <a:r>
              <a:rPr lang="ru-RU" dirty="0" smtClean="0"/>
              <a:t>С </a:t>
            </a:r>
            <a:r>
              <a:rPr lang="ru-RU" dirty="0" smtClean="0"/>
              <a:t>удовольствием воспринимают любую новую </a:t>
            </a:r>
            <a:r>
              <a:rPr lang="ru-RU" dirty="0" smtClean="0"/>
              <a:t>информацию;</a:t>
            </a:r>
            <a:endParaRPr lang="ru-RU" dirty="0" smtClean="0"/>
          </a:p>
          <a:p>
            <a:pPr lvl="0"/>
            <a:r>
              <a:rPr lang="ru-RU" dirty="0" smtClean="0"/>
              <a:t>Имеют </a:t>
            </a:r>
            <a:r>
              <a:rPr lang="ru-RU" dirty="0" smtClean="0"/>
              <a:t>элементарный запас сведений и знаний об окружающем мире, быте, жизни.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5728"/>
            <a:ext cx="6172200" cy="1143008"/>
          </a:xfrm>
        </p:spPr>
        <p:txBody>
          <a:bodyPr/>
          <a:lstStyle/>
          <a:p>
            <a:r>
              <a:rPr lang="ru-RU" dirty="0" smtClean="0"/>
              <a:t>Детские страхи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2071678"/>
            <a:ext cx="6172200" cy="4310072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Начинает задавать вопросы о смерти.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Могут усиливаться страхи ночные и перед засыпанием. Часто боятся страшных сновидений и смерти во сне. Сам факт осознания смерти, как непоправимого несчастья, прекращения жизни происходит чаще всего во сне. Если в семье жизнерадостная атмосфера, дети сами справляются со своими переживаниями.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428604"/>
            <a:ext cx="6172200" cy="785818"/>
          </a:xfrm>
        </p:spPr>
        <p:txBody>
          <a:bodyPr>
            <a:normAutofit/>
          </a:bodyPr>
          <a:lstStyle/>
          <a:p>
            <a:r>
              <a:rPr lang="ru-RU" dirty="0" smtClean="0"/>
              <a:t>Развитие игровой деятельности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1714488"/>
            <a:ext cx="6172200" cy="4667262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Игра остается основным способом познания окружающего мира, хотя меняются ее формы и содержание.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 игровом взаимодействии существенное место начинает занимать совместное обсуждение правил игры. Дети часто пытаются контролировать действия друг друга – указывают, как должен вести себя тот или иной персонаж. В случаях возникновения конфликтов во время игры дети объясняют партнёрам свои действия или критикуют их действия, ссылаясь на правила.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14290"/>
            <a:ext cx="6172200" cy="1357322"/>
          </a:xfrm>
        </p:spPr>
        <p:txBody>
          <a:bodyPr>
            <a:normAutofit/>
          </a:bodyPr>
          <a:lstStyle/>
          <a:p>
            <a:r>
              <a:rPr lang="ru-RU" dirty="0" smtClean="0"/>
              <a:t>Личностное развитие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1928802"/>
            <a:ext cx="6172200" cy="4452948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Ребенок 5 - 6 лет желает показать себя миру, часто привлекает к себе внимание, ему нужен свидетель его самовыражения. Иногда для него негативное внимание важнее никакого, поэтому ребенок может провоцировать взрослого на привлечение внимания «плохими» поступками.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В 5-летнем возрасте характерны преходящие навязчивые повторения "неприличных" слов, в 6-летнем - детей одолевают тревога и сомнения в отношении своего будущего: "А вдруг я не буду красивой?«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Ребенок с трудом может соизмерять собственные «хочу» с чужими потребностями и возможностями и поэтому все время проверяет прочность выставленных взрослыми границ, с  целью заполучить то, что хочет.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286</TotalTime>
  <Words>826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Возрастные особенности детей 6-7 лет</vt:lpstr>
      <vt:lpstr>Особенности развития познавательных процессов</vt:lpstr>
      <vt:lpstr>Речевое развитие</vt:lpstr>
      <vt:lpstr>Развитие наглядно-образного мышления</vt:lpstr>
      <vt:lpstr>Эмоциональное развитие </vt:lpstr>
      <vt:lpstr>Интеллектуальное развитие: </vt:lpstr>
      <vt:lpstr>Детские страхи</vt:lpstr>
      <vt:lpstr>Развитие игровой деятельности</vt:lpstr>
      <vt:lpstr>Личностное развитие</vt:lpstr>
      <vt:lpstr>Особенности общения</vt:lpstr>
      <vt:lpstr>Задачи развития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Возрастные особенности детей 3-4 лет</dc:title>
  <dc:creator>SAD</dc:creator>
  <cp:lastModifiedBy>SAD</cp:lastModifiedBy>
  <cp:revision>36</cp:revision>
  <dcterms:created xsi:type="dcterms:W3CDTF">2016-01-26T03:24:56Z</dcterms:created>
  <dcterms:modified xsi:type="dcterms:W3CDTF">2016-02-24T06:07:20Z</dcterms:modified>
</cp:coreProperties>
</file>