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1" d="100"/>
          <a:sy n="41" d="100"/>
        </p:scale>
        <p:origin x="1356" y="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</p:spTree>
  </p:cSld>
  <p:clrMapOvr>
    <a:masterClrMapping/>
  </p:clrMapOvr>
  <p:transition spd="med"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dissolve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1700808"/>
            <a:ext cx="6622504" cy="9361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000" u="sng" dirty="0">
                <a:solidFill>
                  <a:srgbClr val="002060"/>
                </a:solidFill>
                <a:cs typeface="Times New Roman" pitchFamily="18" charset="0"/>
              </a:rPr>
              <a:t>Правила по технике безопасности на уроках по волейболу.</a:t>
            </a:r>
            <a:br>
              <a:rPr lang="ru-RU" sz="2000" u="sng" dirty="0">
                <a:solidFill>
                  <a:srgbClr val="002060"/>
                </a:solidFill>
                <a:cs typeface="Times New Roman" pitchFamily="18" charset="0"/>
              </a:rPr>
            </a:br>
            <a:r>
              <a:rPr lang="ru-RU" sz="2000" u="sng" dirty="0">
                <a:solidFill>
                  <a:srgbClr val="002060"/>
                </a:solidFill>
                <a:cs typeface="Times New Roman" pitchFamily="18" charset="0"/>
              </a:rPr>
              <a:t>Правила игры и технические приемы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67744" y="5353086"/>
            <a:ext cx="6055641" cy="1001706"/>
          </a:xfrm>
        </p:spPr>
        <p:txBody>
          <a:bodyPr/>
          <a:lstStyle/>
          <a:p>
            <a:pPr algn="r"/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15816" y="692696"/>
            <a:ext cx="377699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u="sng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Волейбол</a:t>
            </a:r>
            <a:endParaRPr lang="ru-RU" sz="5400" b="1" u="sng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Рисунок 4" descr="Без названия (10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47864" y="2708920"/>
            <a:ext cx="3816424" cy="2539656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57256" cy="706090"/>
          </a:xfrm>
        </p:spPr>
        <p:txBody>
          <a:bodyPr>
            <a:normAutofit/>
          </a:bodyPr>
          <a:lstStyle/>
          <a:p>
            <a:pPr algn="ctr"/>
            <a:r>
              <a:rPr lang="ru-RU" sz="1800" b="1" u="sng" dirty="0">
                <a:solidFill>
                  <a:srgbClr val="002060"/>
                </a:solidFill>
              </a:rPr>
              <a:t>Правила по технике безопасности на уроках по волейболу.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980728"/>
            <a:ext cx="7704856" cy="5688632"/>
          </a:xfrm>
        </p:spPr>
        <p:txBody>
          <a:bodyPr>
            <a:normAutofit fontScale="85000" lnSpcReduction="20000"/>
          </a:bodyPr>
          <a:lstStyle/>
          <a:p>
            <a:r>
              <a:rPr lang="ru-RU" sz="1600" b="1" u="sng" dirty="0">
                <a:solidFill>
                  <a:srgbClr val="002060"/>
                </a:solidFill>
              </a:rPr>
              <a:t>Техника безопасности</a:t>
            </a:r>
            <a:r>
              <a:rPr lang="ru-RU" sz="1600" u="sng" dirty="0"/>
              <a:t> </a:t>
            </a:r>
            <a:r>
              <a:rPr lang="ru-RU" sz="1600" dirty="0"/>
              <a:t>– правила, направленные на предупреждение травматизма в игре.</a:t>
            </a:r>
          </a:p>
          <a:p>
            <a:pPr algn="ctr">
              <a:buNone/>
            </a:pPr>
            <a:r>
              <a:rPr lang="ru-RU" sz="1600" b="1" u="sng" dirty="0">
                <a:solidFill>
                  <a:srgbClr val="002060"/>
                </a:solidFill>
              </a:rPr>
              <a:t>К занятиям допускаются учащиеся:</a:t>
            </a:r>
            <a:endParaRPr lang="ru-RU" sz="1600" dirty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</a:pPr>
            <a:r>
              <a:rPr lang="ru-RU" sz="1600" dirty="0"/>
              <a:t>• отнесенные по состоянию здоровья к основной и подготовительной медицинским группам;</a:t>
            </a:r>
          </a:p>
          <a:p>
            <a:pPr>
              <a:spcBef>
                <a:spcPts val="0"/>
              </a:spcBef>
            </a:pPr>
            <a:r>
              <a:rPr lang="ru-RU" sz="1600" dirty="0"/>
              <a:t>• прошедшие инструктаж по мерам безопасности;</a:t>
            </a:r>
          </a:p>
          <a:p>
            <a:pPr>
              <a:spcBef>
                <a:spcPts val="0"/>
              </a:spcBef>
            </a:pPr>
            <a:r>
              <a:rPr lang="ru-RU" sz="1600" dirty="0"/>
              <a:t>• имеющие спортивную обувь и форму, не стесняющую движений и соответствующую теме и условиям проведения занятий.</a:t>
            </a:r>
          </a:p>
          <a:p>
            <a:pPr algn="ctr">
              <a:buNone/>
            </a:pPr>
            <a:r>
              <a:rPr lang="ru-RU" sz="1600" b="1" i="1" u="sng" dirty="0"/>
              <a:t> </a:t>
            </a:r>
            <a:r>
              <a:rPr lang="ru-RU" sz="1600" b="1" i="1" u="sng" dirty="0">
                <a:solidFill>
                  <a:srgbClr val="002060"/>
                </a:solidFill>
              </a:rPr>
              <a:t>Учащийся должен:</a:t>
            </a:r>
            <a:endParaRPr lang="ru-RU" sz="1600" dirty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</a:pPr>
            <a:r>
              <a:rPr lang="ru-RU" sz="1600" dirty="0"/>
              <a:t>• иметь коротко остриженные ногти;</a:t>
            </a:r>
          </a:p>
          <a:p>
            <a:pPr>
              <a:spcBef>
                <a:spcPts val="0"/>
              </a:spcBef>
            </a:pPr>
            <a:r>
              <a:rPr lang="ru-RU" sz="1600" dirty="0"/>
              <a:t>• заходить в спортзал, брать спортивный инвентарь и выполнять упражнения с разрешения учителя;</a:t>
            </a:r>
          </a:p>
          <a:p>
            <a:pPr>
              <a:spcBef>
                <a:spcPts val="0"/>
              </a:spcBef>
            </a:pPr>
            <a:r>
              <a:rPr lang="ru-RU" sz="1600" dirty="0"/>
              <a:t>• бережно относиться к спортивному инвентарю и оборудованию, не использовать его не по назначению;</a:t>
            </a:r>
          </a:p>
          <a:p>
            <a:pPr>
              <a:spcBef>
                <a:spcPts val="0"/>
              </a:spcBef>
            </a:pPr>
            <a:r>
              <a:rPr lang="ru-RU" sz="1600" dirty="0"/>
              <a:t>• знать и соблюдать простейшие правила игры;</a:t>
            </a:r>
          </a:p>
          <a:p>
            <a:pPr>
              <a:spcBef>
                <a:spcPts val="0"/>
              </a:spcBef>
            </a:pPr>
            <a:r>
              <a:rPr lang="ru-RU" sz="1600" dirty="0"/>
              <a:t>• знать и выполнять настоящую инструкцию.</a:t>
            </a:r>
          </a:p>
          <a:p>
            <a:pPr>
              <a:spcBef>
                <a:spcPts val="0"/>
              </a:spcBef>
            </a:pPr>
            <a:r>
              <a:rPr lang="ru-RU" sz="1600" dirty="0"/>
              <a:t>За несоблюдение мер безопасности учащийся может быть не допущен или отстранен от участия в учебном процессе.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600" b="1" u="sng" dirty="0">
                <a:solidFill>
                  <a:srgbClr val="002060"/>
                </a:solidFill>
              </a:rPr>
              <a:t>Требования безопасности во время занятий</a:t>
            </a:r>
            <a:endParaRPr lang="ru-RU" sz="1600" dirty="0">
              <a:solidFill>
                <a:srgbClr val="002060"/>
              </a:solidFill>
            </a:endParaRPr>
          </a:p>
          <a:p>
            <a:pPr algn="ctr">
              <a:spcBef>
                <a:spcPts val="0"/>
              </a:spcBef>
              <a:buNone/>
            </a:pPr>
            <a:r>
              <a:rPr lang="ru-RU" sz="1600" b="1" u="sng" dirty="0">
                <a:solidFill>
                  <a:srgbClr val="002060"/>
                </a:solidFill>
              </a:rPr>
              <a:t>При выполнении упражнений в движении учащийся должен:</a:t>
            </a:r>
            <a:endParaRPr lang="ru-RU" sz="1600" dirty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</a:pPr>
            <a:r>
              <a:rPr lang="ru-RU" sz="1600" dirty="0"/>
              <a:t>• избегать столкновений с другими учащимися;</a:t>
            </a:r>
          </a:p>
          <a:p>
            <a:pPr>
              <a:spcBef>
                <a:spcPts val="0"/>
              </a:spcBef>
            </a:pPr>
            <a:r>
              <a:rPr lang="ru-RU" sz="1600" dirty="0"/>
              <a:t>• перемещаясь спиной, смотреть через плечо;</a:t>
            </a:r>
          </a:p>
          <a:p>
            <a:pPr>
              <a:spcBef>
                <a:spcPts val="0"/>
              </a:spcBef>
            </a:pPr>
            <a:r>
              <a:rPr lang="ru-RU" sz="1600" dirty="0"/>
              <a:t>• исключать резкое изменение своего движения, если этого не требуют условия игры;</a:t>
            </a:r>
          </a:p>
          <a:p>
            <a:pPr>
              <a:spcBef>
                <a:spcPts val="0"/>
              </a:spcBef>
            </a:pPr>
            <a:r>
              <a:rPr lang="ru-RU" sz="1600" dirty="0"/>
              <a:t>• соблюдать интервал и дистанцию;</a:t>
            </a:r>
          </a:p>
          <a:p>
            <a:pPr>
              <a:spcBef>
                <a:spcPts val="0"/>
              </a:spcBef>
            </a:pPr>
            <a:r>
              <a:rPr lang="ru-RU" sz="1600" dirty="0"/>
              <a:t>• быть внимательным при перемещении по залу во время выполнения упражнений другими учащимися;</a:t>
            </a:r>
          </a:p>
          <a:p>
            <a:pPr>
              <a:spcBef>
                <a:spcPts val="0"/>
              </a:spcBef>
            </a:pPr>
            <a:r>
              <a:rPr lang="ru-RU" sz="1600" dirty="0"/>
              <a:t>• по окончании выполнения упражнений потоком вернуться на свое место для повторного выполнения задания с правой или левой стороны зала.</a:t>
            </a:r>
          </a:p>
          <a:p>
            <a:pPr>
              <a:spcBef>
                <a:spcPts val="0"/>
              </a:spcBef>
            </a:pPr>
            <a:r>
              <a:rPr lang="ru-RU" sz="1600" dirty="0"/>
              <a:t>Как и все активности в спорте, перед игрой в волейбол учащиеся-игроки должны сделать разминку.</a:t>
            </a:r>
          </a:p>
          <a:p>
            <a:pPr>
              <a:spcBef>
                <a:spcPts val="0"/>
              </a:spcBef>
            </a:pPr>
            <a:endParaRPr lang="ru-RU" sz="1600" dirty="0"/>
          </a:p>
        </p:txBody>
      </p:sp>
      <p:pic>
        <p:nvPicPr>
          <p:cNvPr id="4" name="Рисунок 3" descr="Без названия (1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260648"/>
            <a:ext cx="1635429" cy="936104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74638"/>
            <a:ext cx="7529264" cy="562074"/>
          </a:xfrm>
        </p:spPr>
        <p:txBody>
          <a:bodyPr>
            <a:normAutofit/>
          </a:bodyPr>
          <a:lstStyle/>
          <a:p>
            <a:pPr algn="ctr"/>
            <a:r>
              <a:rPr lang="ru-RU" sz="1800" b="1" u="sng" dirty="0">
                <a:solidFill>
                  <a:srgbClr val="002060"/>
                </a:solidFill>
              </a:rPr>
              <a:t>При игре в волейбол.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908720"/>
            <a:ext cx="7457256" cy="5760640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b="1" i="1" u="sng" dirty="0">
                <a:solidFill>
                  <a:srgbClr val="002060"/>
                </a:solidFill>
              </a:rPr>
              <a:t>При выполнении передачи Учащийся должен:</a:t>
            </a:r>
            <a:endParaRPr lang="ru-RU" dirty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</a:pPr>
            <a:r>
              <a:rPr lang="ru-RU" sz="2500" dirty="0"/>
              <a:t>•</a:t>
            </a:r>
            <a:r>
              <a:rPr lang="ru-RU" sz="2500" u="sng" dirty="0"/>
              <a:t> </a:t>
            </a:r>
            <a:r>
              <a:rPr lang="ru-RU" sz="2500" dirty="0"/>
              <a:t>после подбрасывания мяча над собой отбивать мяч в сторону партнера кончиками пальцев, образующими «сердечко»;</a:t>
            </a:r>
          </a:p>
          <a:p>
            <a:pPr>
              <a:spcBef>
                <a:spcPts val="0"/>
              </a:spcBef>
            </a:pPr>
            <a:r>
              <a:rPr lang="ru-RU" sz="2500" dirty="0"/>
              <a:t>• при приеме следить за полетом мяча, принимать его над головой встречным движением рук на кончики пальцев, а сильно летящий мяч - двумя руками снизу на предплечья;</a:t>
            </a:r>
          </a:p>
          <a:p>
            <a:pPr>
              <a:spcBef>
                <a:spcPts val="0"/>
              </a:spcBef>
            </a:pPr>
            <a:r>
              <a:rPr lang="ru-RU" sz="2500" dirty="0"/>
              <a:t>• не отбивать мяч ладонями;</a:t>
            </a:r>
          </a:p>
          <a:p>
            <a:pPr>
              <a:spcBef>
                <a:spcPts val="0"/>
              </a:spcBef>
            </a:pPr>
            <a:r>
              <a:rPr lang="ru-RU" sz="2500" dirty="0"/>
              <a:t>• во время передач через сетку не трогать ее руками, не толкать друг друга на сетку</a:t>
            </a:r>
            <a:r>
              <a:rPr lang="ru-RU" sz="2500" dirty="0">
                <a:solidFill>
                  <a:srgbClr val="002060"/>
                </a:solidFill>
              </a:rPr>
              <a:t>.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500" b="1" i="1" u="sng" dirty="0">
                <a:solidFill>
                  <a:srgbClr val="002060"/>
                </a:solidFill>
              </a:rPr>
              <a:t>При выполнении подачи, нападающего удара Учащийся должен:</a:t>
            </a:r>
            <a:endParaRPr lang="ru-RU" sz="2500" dirty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</a:pPr>
            <a:r>
              <a:rPr lang="ru-RU" sz="2500" dirty="0"/>
              <a:t>• убедиться, что партнер готов к приему мяча;</a:t>
            </a:r>
          </a:p>
          <a:p>
            <a:pPr>
              <a:spcBef>
                <a:spcPts val="0"/>
              </a:spcBef>
            </a:pPr>
            <a:r>
              <a:rPr lang="ru-RU" sz="2500" dirty="0"/>
              <a:t>• соизмерять силу удара в зависимости от расстояния до партнера;</a:t>
            </a:r>
          </a:p>
          <a:p>
            <a:pPr>
              <a:spcBef>
                <a:spcPts val="0"/>
              </a:spcBef>
            </a:pPr>
            <a:r>
              <a:rPr lang="ru-RU" sz="2500" dirty="0"/>
              <a:t>• выполнять удар по мячу напряженной ладонью;</a:t>
            </a:r>
          </a:p>
          <a:p>
            <a:pPr>
              <a:spcBef>
                <a:spcPts val="0"/>
              </a:spcBef>
            </a:pPr>
            <a:r>
              <a:rPr lang="ru-RU" sz="2500" dirty="0"/>
              <a:t>• не принимать сильно летящий мяч двумя руками сверху.</a:t>
            </a:r>
          </a:p>
          <a:p>
            <a:pPr>
              <a:spcBef>
                <a:spcPts val="0"/>
              </a:spcBef>
            </a:pPr>
            <a:r>
              <a:rPr lang="ru-RU" sz="2500" dirty="0"/>
              <a:t>Во время игры учащийся должен:</a:t>
            </a:r>
          </a:p>
          <a:p>
            <a:pPr>
              <a:spcBef>
                <a:spcPts val="0"/>
              </a:spcBef>
            </a:pPr>
            <a:r>
              <a:rPr lang="ru-RU" sz="2500" dirty="0"/>
              <a:t>• знать простейшие правила игры и соблюдать их;</a:t>
            </a:r>
          </a:p>
          <a:p>
            <a:pPr>
              <a:spcBef>
                <a:spcPts val="0"/>
              </a:spcBef>
            </a:pPr>
            <a:r>
              <a:rPr lang="ru-RU" sz="2500" dirty="0"/>
              <a:t>• следить за перемещением игроков на своей половине площадки;</a:t>
            </a:r>
          </a:p>
          <a:p>
            <a:pPr>
              <a:spcBef>
                <a:spcPts val="0"/>
              </a:spcBef>
            </a:pPr>
            <a:r>
              <a:rPr lang="ru-RU" sz="2500" dirty="0"/>
              <a:t>• производить замены игроков на площадке, когда игра остановлена и учитель дал разрешение;</a:t>
            </a:r>
          </a:p>
          <a:p>
            <a:pPr>
              <a:spcBef>
                <a:spcPts val="0"/>
              </a:spcBef>
            </a:pPr>
            <a:r>
              <a:rPr lang="ru-RU" sz="2500" dirty="0"/>
              <a:t>• выполнять подачу и прекращать игровые действия по свистку учителя или судьи;</a:t>
            </a:r>
          </a:p>
          <a:p>
            <a:pPr>
              <a:spcBef>
                <a:spcPts val="0"/>
              </a:spcBef>
            </a:pPr>
            <a:r>
              <a:rPr lang="ru-RU" sz="2500" dirty="0"/>
              <a:t>• передавать мяч другой команде передачей под сеткой.</a:t>
            </a:r>
          </a:p>
          <a:p>
            <a:pPr>
              <a:spcBef>
                <a:spcPts val="0"/>
              </a:spcBef>
            </a:pPr>
            <a:r>
              <a:rPr lang="ru-RU" sz="2500" dirty="0"/>
              <a:t>При подаче нельзя наступать на линию, а при приеме мяча задерживать его в руках, выполнять передачу захватом.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2500" b="1" i="1" u="sng" dirty="0">
                <a:solidFill>
                  <a:srgbClr val="002060"/>
                </a:solidFill>
              </a:rPr>
              <a:t>Во время игры нельзя:</a:t>
            </a:r>
            <a:endParaRPr lang="ru-RU" sz="2500" dirty="0">
              <a:solidFill>
                <a:srgbClr val="002060"/>
              </a:solidFill>
            </a:endParaRPr>
          </a:p>
          <a:p>
            <a:pPr>
              <a:spcBef>
                <a:spcPts val="0"/>
              </a:spcBef>
            </a:pPr>
            <a:r>
              <a:rPr lang="ru-RU" sz="2500" dirty="0"/>
              <a:t>• дразнить соперника;</a:t>
            </a:r>
          </a:p>
          <a:p>
            <a:pPr>
              <a:spcBef>
                <a:spcPts val="0"/>
              </a:spcBef>
            </a:pPr>
            <a:r>
              <a:rPr lang="ru-RU" sz="2500" dirty="0"/>
              <a:t>• заходить на его сторону;</a:t>
            </a:r>
          </a:p>
          <a:p>
            <a:pPr>
              <a:spcBef>
                <a:spcPts val="0"/>
              </a:spcBef>
            </a:pPr>
            <a:r>
              <a:rPr lang="ru-RU" sz="2500" dirty="0"/>
              <a:t>• касаться сетки руками и виснуть на ней.</a:t>
            </a:r>
          </a:p>
          <a:p>
            <a:pPr>
              <a:spcBef>
                <a:spcPts val="0"/>
              </a:spcBef>
            </a:pPr>
            <a:r>
              <a:rPr lang="ru-RU" sz="2500" dirty="0"/>
              <a:t>По окончании партии переходите на другую сторону площадки по часовой стрелке, по возможности обходя волейбольные стойки, а проходя под сеткой, не отвлекайтесь, смотрите вперед, наклонив туловище и голову.</a:t>
            </a:r>
          </a:p>
          <a:p>
            <a:endParaRPr lang="ru-RU" dirty="0"/>
          </a:p>
        </p:txBody>
      </p:sp>
      <p:pic>
        <p:nvPicPr>
          <p:cNvPr id="4" name="Рисунок 3" descr="images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96336" y="2348880"/>
            <a:ext cx="1172538" cy="1407046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57256" cy="490066"/>
          </a:xfrm>
        </p:spPr>
        <p:txBody>
          <a:bodyPr>
            <a:normAutofit/>
          </a:bodyPr>
          <a:lstStyle/>
          <a:p>
            <a:pPr algn="ctr"/>
            <a:r>
              <a:rPr lang="ru-RU" sz="1800" b="1" u="sng" dirty="0">
                <a:solidFill>
                  <a:srgbClr val="002060"/>
                </a:solidFill>
              </a:rPr>
              <a:t>Правила игры в волейбол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980728"/>
            <a:ext cx="7529264" cy="5493224"/>
          </a:xfrm>
        </p:spPr>
        <p:txBody>
          <a:bodyPr>
            <a:normAutofit/>
          </a:bodyPr>
          <a:lstStyle/>
          <a:p>
            <a:r>
              <a:rPr lang="ru-RU" sz="1600" dirty="0"/>
              <a:t>От каждой команды на поле находится по 6 игроков. Каждый игрок находится в своей зоне, перемещаясь после каждого перехода хода в соседнюю зону по часовой стрелке. Все действия с мячом производятся только руками, в крайнем случае можно отбить мяч головой, но нельзя задерживать мяч у себя более чем на 2 секунды.</a:t>
            </a:r>
          </a:p>
          <a:p>
            <a:pPr algn="ctr">
              <a:buNone/>
            </a:pPr>
            <a:r>
              <a:rPr lang="ru-RU" sz="1600" b="1" u="sng" dirty="0">
                <a:solidFill>
                  <a:srgbClr val="002060"/>
                </a:solidFill>
              </a:rPr>
              <a:t>Игра идет три партии. Каждая партия ведется до 25 очков.</a:t>
            </a:r>
          </a:p>
          <a:p>
            <a:pPr algn="ctr">
              <a:buNone/>
            </a:pPr>
            <a:r>
              <a:rPr lang="ru-RU" sz="1600" u="sng" dirty="0"/>
              <a:t>Одно очко начисляют в следующих случаях:</a:t>
            </a:r>
          </a:p>
          <a:p>
            <a:pPr>
              <a:spcBef>
                <a:spcPts val="0"/>
              </a:spcBef>
            </a:pPr>
            <a:r>
              <a:rPr lang="ru-RU" sz="1400" dirty="0"/>
              <a:t>Мяч коснулся земли на стороне противника</a:t>
            </a:r>
          </a:p>
          <a:p>
            <a:pPr>
              <a:spcBef>
                <a:spcPts val="0"/>
              </a:spcBef>
            </a:pPr>
            <a:r>
              <a:rPr lang="ru-RU" sz="1400" dirty="0"/>
              <a:t>При броске противника в сетку или в аут</a:t>
            </a:r>
          </a:p>
          <a:p>
            <a:pPr>
              <a:spcBef>
                <a:spcPts val="0"/>
              </a:spcBef>
            </a:pPr>
            <a:r>
              <a:rPr lang="ru-RU" sz="1400" dirty="0"/>
              <a:t>При касании противником сетки</a:t>
            </a:r>
          </a:p>
          <a:p>
            <a:pPr>
              <a:spcBef>
                <a:spcPts val="0"/>
              </a:spcBef>
            </a:pPr>
            <a:r>
              <a:rPr lang="ru-RU" sz="1400" dirty="0"/>
              <a:t>При заступе противника на вашу половину</a:t>
            </a:r>
          </a:p>
          <a:p>
            <a:pPr>
              <a:spcBef>
                <a:spcPts val="0"/>
              </a:spcBef>
            </a:pPr>
            <a:r>
              <a:rPr lang="ru-RU" sz="1400" dirty="0"/>
              <a:t>При заступе противника за линию подачи</a:t>
            </a:r>
          </a:p>
          <a:p>
            <a:pPr>
              <a:spcBef>
                <a:spcPts val="0"/>
              </a:spcBef>
            </a:pPr>
            <a:r>
              <a:rPr lang="ru-RU" sz="1400" dirty="0"/>
              <a:t>При четвертом и далее касании мяча командой противника</a:t>
            </a:r>
          </a:p>
          <a:p>
            <a:pPr>
              <a:spcBef>
                <a:spcPts val="0"/>
              </a:spcBef>
            </a:pPr>
            <a:r>
              <a:rPr lang="ru-RU" sz="1400" dirty="0"/>
              <a:t>При двойном касании мяча одним и тем же игроком.</a:t>
            </a:r>
          </a:p>
          <a:p>
            <a:pPr algn="ctr">
              <a:buNone/>
            </a:pPr>
            <a:r>
              <a:rPr lang="ru-RU" sz="1600" b="1" u="sng" dirty="0">
                <a:solidFill>
                  <a:srgbClr val="002060"/>
                </a:solidFill>
              </a:rPr>
              <a:t>К основным элементам в волейболе </a:t>
            </a:r>
          </a:p>
          <a:p>
            <a:pPr algn="ctr">
              <a:buNone/>
            </a:pPr>
            <a:r>
              <a:rPr lang="ru-RU" sz="1600" b="1" u="sng" dirty="0">
                <a:solidFill>
                  <a:srgbClr val="002060"/>
                </a:solidFill>
              </a:rPr>
              <a:t>относятся:</a:t>
            </a:r>
          </a:p>
          <a:p>
            <a:pPr>
              <a:spcBef>
                <a:spcPts val="0"/>
              </a:spcBef>
            </a:pPr>
            <a:r>
              <a:rPr lang="ru-RU" sz="1400" dirty="0"/>
              <a:t>подача</a:t>
            </a:r>
          </a:p>
          <a:p>
            <a:pPr>
              <a:spcBef>
                <a:spcPts val="0"/>
              </a:spcBef>
            </a:pPr>
            <a:r>
              <a:rPr lang="ru-RU" sz="1400" dirty="0"/>
              <a:t>прием,</a:t>
            </a:r>
          </a:p>
          <a:p>
            <a:pPr>
              <a:spcBef>
                <a:spcPts val="0"/>
              </a:spcBef>
            </a:pPr>
            <a:r>
              <a:rPr lang="ru-RU" sz="1400" dirty="0"/>
              <a:t>пас (передача)</a:t>
            </a:r>
          </a:p>
          <a:p>
            <a:pPr>
              <a:spcBef>
                <a:spcPts val="0"/>
              </a:spcBef>
            </a:pPr>
            <a:r>
              <a:rPr lang="ru-RU" sz="1400" dirty="0"/>
              <a:t>нападающий удар</a:t>
            </a:r>
          </a:p>
          <a:p>
            <a:pPr>
              <a:spcBef>
                <a:spcPts val="0"/>
              </a:spcBef>
            </a:pPr>
            <a:r>
              <a:rPr lang="ru-RU" sz="1400" dirty="0"/>
              <a:t>блок</a:t>
            </a:r>
          </a:p>
        </p:txBody>
      </p:sp>
      <p:pic>
        <p:nvPicPr>
          <p:cNvPr id="4" name="Рисунок 3" descr="pngtree-people-volleyball-tournament-png-image_194134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2636912"/>
            <a:ext cx="1844824" cy="1844824"/>
          </a:xfrm>
          <a:prstGeom prst="rect">
            <a:avLst/>
          </a:prstGeom>
        </p:spPr>
      </p:pic>
      <p:pic>
        <p:nvPicPr>
          <p:cNvPr id="5" name="Рисунок 4" descr="file.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79912" y="5157192"/>
            <a:ext cx="3816424" cy="1469323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74638"/>
            <a:ext cx="7457256" cy="634082"/>
          </a:xfrm>
        </p:spPr>
        <p:txBody>
          <a:bodyPr/>
          <a:lstStyle/>
          <a:p>
            <a:pPr algn="ctr"/>
            <a:r>
              <a:rPr lang="ru-RU" b="1" u="sng" dirty="0">
                <a:solidFill>
                  <a:srgbClr val="002060"/>
                </a:solidFill>
              </a:rPr>
              <a:t>Основные приемы игры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980728"/>
            <a:ext cx="7457256" cy="5493224"/>
          </a:xfrm>
        </p:spPr>
        <p:txBody>
          <a:bodyPr>
            <a:normAutofit fontScale="92500" lnSpcReduction="10000"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1500" b="1" u="sng" dirty="0">
                <a:solidFill>
                  <a:srgbClr val="002060"/>
                </a:solidFill>
              </a:rPr>
              <a:t>Любая игра в волейбол начинается с подачи. </a:t>
            </a:r>
          </a:p>
          <a:p>
            <a:pPr>
              <a:spcBef>
                <a:spcPts val="0"/>
              </a:spcBef>
            </a:pPr>
            <a:r>
              <a:rPr lang="ru-RU" sz="1500" dirty="0"/>
              <a:t>Если во время подачи была допущена ошибка, например, мяч попал в сетку или улетел в аут, то команда теряет одно очко.</a:t>
            </a:r>
          </a:p>
          <a:p>
            <a:pPr>
              <a:spcBef>
                <a:spcPts val="0"/>
              </a:spcBef>
            </a:pPr>
            <a:r>
              <a:rPr lang="ru-RU" sz="1500" dirty="0"/>
              <a:t>По характеру подачи бывают силовые, нацеленные и планирующие.</a:t>
            </a:r>
          </a:p>
          <a:p>
            <a:pPr>
              <a:spcBef>
                <a:spcPts val="0"/>
              </a:spcBef>
            </a:pPr>
            <a:r>
              <a:rPr lang="ru-RU" sz="1500" dirty="0"/>
              <a:t>В зависимости от способа подачи мяча различается техника его выполнения.</a:t>
            </a:r>
          </a:p>
          <a:p>
            <a:pPr>
              <a:spcBef>
                <a:spcPts val="0"/>
              </a:spcBef>
            </a:pPr>
            <a:r>
              <a:rPr lang="ru-RU" sz="1500" dirty="0"/>
              <a:t>Различают верхнюю и нижнюю подачу, прямую и боковую.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500" b="1" u="sng" dirty="0">
                <a:solidFill>
                  <a:srgbClr val="002060"/>
                </a:solidFill>
              </a:rPr>
              <a:t>Передача – это бросок мяча от одного игрока команды другому</a:t>
            </a:r>
            <a:r>
              <a:rPr lang="ru-RU" sz="1500" dirty="0"/>
              <a:t>.</a:t>
            </a:r>
          </a:p>
          <a:p>
            <a:pPr>
              <a:spcBef>
                <a:spcPts val="0"/>
              </a:spcBef>
              <a:buNone/>
            </a:pPr>
            <a:r>
              <a:rPr lang="ru-RU" sz="1500" dirty="0"/>
              <a:t>                                      Различают следующие способы передачи:</a:t>
            </a:r>
          </a:p>
          <a:p>
            <a:pPr>
              <a:spcBef>
                <a:spcPts val="0"/>
              </a:spcBef>
            </a:pPr>
            <a:r>
              <a:rPr lang="ru-RU" sz="1500" dirty="0"/>
              <a:t> Нижняя передача двумя руками</a:t>
            </a:r>
          </a:p>
          <a:p>
            <a:pPr>
              <a:spcBef>
                <a:spcPts val="0"/>
              </a:spcBef>
            </a:pPr>
            <a:r>
              <a:rPr lang="ru-RU" sz="1500" dirty="0"/>
              <a:t> Нижняя передача одной рукой</a:t>
            </a:r>
          </a:p>
          <a:p>
            <a:pPr>
              <a:spcBef>
                <a:spcPts val="0"/>
              </a:spcBef>
            </a:pPr>
            <a:r>
              <a:rPr lang="ru-RU" sz="1500" dirty="0"/>
              <a:t> Верхняя передача двумя руками</a:t>
            </a:r>
          </a:p>
          <a:p>
            <a:pPr>
              <a:spcBef>
                <a:spcPts val="0"/>
              </a:spcBef>
            </a:pPr>
            <a:r>
              <a:rPr lang="ru-RU" sz="1500" dirty="0"/>
              <a:t> Верхняя передача одной рукой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500" b="1" u="sng" dirty="0">
                <a:solidFill>
                  <a:srgbClr val="002060"/>
                </a:solidFill>
              </a:rPr>
              <a:t>Нападающие удары – это основной способ получения очков в волейболе.</a:t>
            </a:r>
          </a:p>
          <a:p>
            <a:pPr>
              <a:spcBef>
                <a:spcPts val="0"/>
              </a:spcBef>
            </a:pPr>
            <a:r>
              <a:rPr lang="ru-RU" sz="1500" dirty="0"/>
              <a:t>Нападающий удар заключается в перебрасывании мяча на сторону соперника.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500" dirty="0"/>
              <a:t>Нападающие удары бывают следующих видов </a:t>
            </a:r>
          </a:p>
          <a:p>
            <a:pPr>
              <a:spcBef>
                <a:spcPts val="0"/>
              </a:spcBef>
            </a:pPr>
            <a:r>
              <a:rPr lang="ru-RU" sz="1500" dirty="0"/>
              <a:t>по ходу разбега и с поворотом туловища </a:t>
            </a:r>
          </a:p>
          <a:p>
            <a:pPr>
              <a:spcBef>
                <a:spcPts val="0"/>
              </a:spcBef>
            </a:pPr>
            <a:r>
              <a:rPr lang="ru-RU" sz="1500" dirty="0"/>
              <a:t>Боковые</a:t>
            </a:r>
          </a:p>
          <a:p>
            <a:pPr>
              <a:spcBef>
                <a:spcPts val="0"/>
              </a:spcBef>
            </a:pPr>
            <a:r>
              <a:rPr lang="ru-RU" sz="1500" dirty="0"/>
              <a:t> обманные </a:t>
            </a:r>
          </a:p>
          <a:p>
            <a:pPr>
              <a:spcBef>
                <a:spcPts val="0"/>
              </a:spcBef>
            </a:pPr>
            <a:r>
              <a:rPr lang="ru-RU" sz="1500" dirty="0"/>
              <a:t>удары с переводом.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500" b="1" u="sng" dirty="0">
                <a:solidFill>
                  <a:srgbClr val="002060"/>
                </a:solidFill>
              </a:rPr>
              <a:t>Защитные действия в волейболе называют блокированием.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500" dirty="0"/>
              <a:t>Это один из самых сложных элементов в волейболе.</a:t>
            </a:r>
          </a:p>
          <a:p>
            <a:pPr>
              <a:spcBef>
                <a:spcPts val="0"/>
              </a:spcBef>
            </a:pPr>
            <a:r>
              <a:rPr lang="ru-RU" sz="1500" dirty="0"/>
              <a:t>Если блокирование выполняется одним игроком, оно называется индивидуальным</a:t>
            </a:r>
          </a:p>
          <a:p>
            <a:pPr>
              <a:spcBef>
                <a:spcPts val="0"/>
              </a:spcBef>
            </a:pPr>
            <a:r>
              <a:rPr lang="ru-RU" sz="1500" dirty="0"/>
              <a:t> Если двумя или тремя игроками – групповым или коллективным.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500" dirty="0"/>
              <a:t>        </a:t>
            </a:r>
            <a:r>
              <a:rPr lang="ru-RU" sz="1600" b="1" dirty="0"/>
              <a:t>Тактика в волейболе включает в себя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600" b="1" dirty="0"/>
              <a:t>индивидуальные и групповые тактические действия </a:t>
            </a:r>
          </a:p>
          <a:p>
            <a:pPr algn="ctr">
              <a:spcBef>
                <a:spcPts val="0"/>
              </a:spcBef>
              <a:buNone/>
            </a:pPr>
            <a:r>
              <a:rPr lang="ru-RU" sz="1600" b="1" dirty="0"/>
              <a:t>с мячом и без мяча.</a:t>
            </a:r>
          </a:p>
          <a:p>
            <a:endParaRPr lang="ru-RU" dirty="0"/>
          </a:p>
        </p:txBody>
      </p:sp>
      <p:pic>
        <p:nvPicPr>
          <p:cNvPr id="4" name="Рисунок 3" descr="volleyball_h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7360" y="3789040"/>
            <a:ext cx="2066640" cy="306896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74638"/>
            <a:ext cx="7313240" cy="778098"/>
          </a:xfrm>
        </p:spPr>
        <p:txBody>
          <a:bodyPr/>
          <a:lstStyle/>
          <a:p>
            <a:pPr algn="ctr"/>
            <a:r>
              <a:rPr lang="ru-RU" b="1" u="sng" dirty="0">
                <a:solidFill>
                  <a:srgbClr val="002060"/>
                </a:solidFill>
              </a:rPr>
              <a:t>Основные приемы волейбола</a:t>
            </a:r>
          </a:p>
        </p:txBody>
      </p:sp>
      <p:pic>
        <p:nvPicPr>
          <p:cNvPr id="4" name="Содержимое 3" descr="MyCollages (14)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340768"/>
            <a:ext cx="5517232" cy="5517232"/>
          </a:xfrm>
        </p:spPr>
      </p:pic>
    </p:spTree>
  </p:cSld>
  <p:clrMapOvr>
    <a:masterClrMapping/>
  </p:clrMapOvr>
  <p:transition spd="med"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72</TotalTime>
  <Words>379</Words>
  <Application>Microsoft Office PowerPoint</Application>
  <PresentationFormat>Экран (4:3)</PresentationFormat>
  <Paragraphs>92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Century Schoolbook</vt:lpstr>
      <vt:lpstr>Times New Roman</vt:lpstr>
      <vt:lpstr>Wingdings</vt:lpstr>
      <vt:lpstr>Wingdings 2</vt:lpstr>
      <vt:lpstr>Эркер</vt:lpstr>
      <vt:lpstr>Правила по технике безопасности на уроках по волейболу. Правила игры и технические приемы.</vt:lpstr>
      <vt:lpstr>Правила по технике безопасности на уроках по волейболу.</vt:lpstr>
      <vt:lpstr>При игре в волейбол.</vt:lpstr>
      <vt:lpstr>Правила игры в волейбол</vt:lpstr>
      <vt:lpstr>Основные приемы игры</vt:lpstr>
      <vt:lpstr>Основные приемы волейбола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Victoriya</cp:lastModifiedBy>
  <cp:revision>10</cp:revision>
  <dcterms:created xsi:type="dcterms:W3CDTF">2020-04-08T11:46:35Z</dcterms:created>
  <dcterms:modified xsi:type="dcterms:W3CDTF">2020-09-05T14:16:06Z</dcterms:modified>
</cp:coreProperties>
</file>