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3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09.09.2014</a:t>
            </a:fld>
            <a:endParaRPr lang="ru-RU" dirty="0"/>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dirty="0"/>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09.09.2014</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09.09.2014</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09.09.2014</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09.09.2014</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09.09.2014</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09.09.2014</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09.09.2014</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09.09.2014</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09.09.2014</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09.09.2014</a:t>
            </a:fld>
            <a:endParaRPr lang="ru-RU" dirty="0"/>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dirty="0"/>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09.09.2014</a:t>
            </a:fld>
            <a:endParaRPr lang="ru-RU" dirty="0"/>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dirty="0"/>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66256216.jpg"/>
          <p:cNvPicPr>
            <a:picLocks noChangeAspect="1"/>
          </p:cNvPicPr>
          <p:nvPr/>
        </p:nvPicPr>
        <p:blipFill>
          <a:blip r:embed="rId2" cstate="print"/>
          <a:stretch>
            <a:fillRect/>
          </a:stretch>
        </p:blipFill>
        <p:spPr>
          <a:xfrm>
            <a:off x="45417" y="-387424"/>
            <a:ext cx="9098583" cy="6858000"/>
          </a:xfrm>
          <a:prstGeom prst="rect">
            <a:avLst/>
          </a:prstGeom>
        </p:spPr>
      </p:pic>
      <p:sp>
        <p:nvSpPr>
          <p:cNvPr id="2" name="Заголовок 1"/>
          <p:cNvSpPr>
            <a:spLocks noGrp="1"/>
          </p:cNvSpPr>
          <p:nvPr>
            <p:ph type="ctrTitle"/>
          </p:nvPr>
        </p:nvSpPr>
        <p:spPr/>
        <p:style>
          <a:lnRef idx="1">
            <a:schemeClr val="accent1"/>
          </a:lnRef>
          <a:fillRef idx="2">
            <a:schemeClr val="accent1"/>
          </a:fillRef>
          <a:effectRef idx="1">
            <a:schemeClr val="accent1"/>
          </a:effectRef>
          <a:fontRef idx="minor">
            <a:schemeClr val="dk1"/>
          </a:fontRef>
        </p:style>
        <p:txBody>
          <a:bodyPr/>
          <a:lstStyle/>
          <a:p>
            <a:r>
              <a:rPr lang="ru-RU" dirty="0" smtClean="0">
                <a:solidFill>
                  <a:schemeClr val="accent2">
                    <a:lumMod val="50000"/>
                  </a:schemeClr>
                </a:solidFill>
                <a:latin typeface="Segoe Script" pitchFamily="34" charset="0"/>
              </a:rPr>
              <a:t>Гибкость и способы ее развития</a:t>
            </a:r>
            <a:endParaRPr lang="ru-RU" dirty="0">
              <a:solidFill>
                <a:schemeClr val="accent2">
                  <a:lumMod val="50000"/>
                </a:schemeClr>
              </a:solidFill>
              <a:latin typeface="Segoe Script" pitchFamily="34" charset="0"/>
            </a:endParaRPr>
          </a:p>
        </p:txBody>
      </p:sp>
      <p:sp>
        <p:nvSpPr>
          <p:cNvPr id="3" name="Подзаголовок 2"/>
          <p:cNvSpPr>
            <a:spLocks noGrp="1"/>
          </p:cNvSpPr>
          <p:nvPr>
            <p:ph type="subTitle" idx="1"/>
          </p:nvPr>
        </p:nvSpPr>
        <p:spPr>
          <a:xfrm>
            <a:off x="-612576" y="8109519"/>
            <a:ext cx="3816424" cy="144016"/>
          </a:xfrm>
        </p:spPr>
        <p:txBody>
          <a:bodyPr>
            <a:normAutofit fontScale="25000" lnSpcReduction="20000"/>
          </a:bodyPr>
          <a:lstStyle/>
          <a:p>
            <a:endParaRPr lang="ru-RU" dirty="0"/>
          </a:p>
        </p:txBody>
      </p:sp>
    </p:spTree>
  </p:cSld>
  <p:clrMapOvr>
    <a:masterClrMapping/>
  </p:clrMapOvr>
  <p:transition spd="slow">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2.jpg"/>
          <p:cNvPicPr>
            <a:picLocks noGrp="1" noChangeAspect="1"/>
          </p:cNvPicPr>
          <p:nvPr>
            <p:ph idx="1"/>
          </p:nvPr>
        </p:nvPicPr>
        <p:blipFill>
          <a:blip r:embed="rId2" cstate="print"/>
          <a:stretch>
            <a:fillRect/>
          </a:stretch>
        </p:blipFill>
        <p:spPr>
          <a:xfrm>
            <a:off x="285720" y="0"/>
            <a:ext cx="8501122" cy="6858000"/>
          </a:xfrm>
          <a:prstGeom prst="rect">
            <a:avLst/>
          </a:prstGeom>
          <a:ln>
            <a:noFill/>
          </a:ln>
          <a:effectLst>
            <a:softEdge rad="112500"/>
          </a:effectLst>
        </p:spPr>
      </p:pic>
    </p:spTree>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yoga_2TEXT.jpg"/>
          <p:cNvPicPr>
            <a:picLocks noChangeAspect="1"/>
          </p:cNvPicPr>
          <p:nvPr/>
        </p:nvPicPr>
        <p:blipFill>
          <a:blip r:embed="rId2" cstate="print"/>
          <a:stretch>
            <a:fillRect/>
          </a:stretch>
        </p:blipFill>
        <p:spPr>
          <a:xfrm>
            <a:off x="6953250" y="4333875"/>
            <a:ext cx="2190750" cy="2524125"/>
          </a:xfrm>
          <a:prstGeom prst="rect">
            <a:avLst/>
          </a:prstGeom>
        </p:spPr>
      </p:pic>
      <p:sp>
        <p:nvSpPr>
          <p:cNvPr id="2" name="Содержимое 1"/>
          <p:cNvSpPr>
            <a:spLocks noGrp="1"/>
          </p:cNvSpPr>
          <p:nvPr>
            <p:ph idx="1"/>
          </p:nvPr>
        </p:nvSpPr>
        <p:spPr>
          <a:xfrm>
            <a:off x="357158" y="857232"/>
            <a:ext cx="8572560" cy="4214842"/>
          </a:xfrm>
        </p:spPr>
        <p:txBody>
          <a:bodyPr>
            <a:normAutofit fontScale="92500" lnSpcReduction="20000"/>
          </a:bodyPr>
          <a:lstStyle/>
          <a:p>
            <a:r>
              <a:rPr lang="ru-RU" dirty="0" smtClean="0"/>
              <a:t>Всегда растягивайте мышцы после разминки, поскольку холодные мышцы могут привести к травме.</a:t>
            </a:r>
          </a:p>
          <a:p>
            <a:r>
              <a:rPr lang="ru-RU" dirty="0" smtClean="0"/>
              <a:t>Для достижения наилучших результатов попробуйте разогреваться с помощью простых 5-минутных упражнений, например, ходьбой, бегом или подъемом ног.</a:t>
            </a:r>
          </a:p>
          <a:p>
            <a:r>
              <a:rPr lang="ru-RU" dirty="0" smtClean="0"/>
              <a:t>Начинайте растягиваться медленно и осторожно, пока не почувствуете легкий дискомфорт (но не до боли). Держите позу 10-20 секунд.</a:t>
            </a:r>
          </a:p>
          <a:p>
            <a:r>
              <a:rPr lang="ru-RU" dirty="0" smtClean="0"/>
              <a:t>Каждую позу повторяйте 3-4 раза.</a:t>
            </a:r>
          </a:p>
          <a:p>
            <a:r>
              <a:rPr lang="ru-RU" dirty="0" smtClean="0"/>
              <a:t>Избегайте подпрыгиваний и перенапряжения.</a:t>
            </a:r>
            <a:endParaRPr lang="ru-RU" dirty="0"/>
          </a:p>
        </p:txBody>
      </p:sp>
      <p:sp>
        <p:nvSpPr>
          <p:cNvPr id="3" name="Заголовок 2"/>
          <p:cNvSpPr>
            <a:spLocks noGrp="1"/>
          </p:cNvSpPr>
          <p:nvPr>
            <p:ph type="title"/>
          </p:nvPr>
        </p:nvSpPr>
        <p:spPr>
          <a:xfrm>
            <a:off x="0" y="0"/>
            <a:ext cx="8229600" cy="1143000"/>
          </a:xfrm>
        </p:spPr>
        <p:txBody>
          <a:bodyPr/>
          <a:lstStyle/>
          <a:p>
            <a:r>
              <a:rPr lang="ru-RU" dirty="0" smtClean="0"/>
              <a:t>Советы:</a:t>
            </a:r>
            <a:endParaRPr lang="ru-RU" dirty="0"/>
          </a:p>
        </p:txBody>
      </p:sp>
    </p:spTree>
  </p:cSld>
  <p:clrMapOvr>
    <a:masterClrMapping/>
  </p:clrMapOvr>
  <p:transition spd="slow">
    <p:check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89152002_109925_medium.jpg"/>
          <p:cNvPicPr>
            <a:picLocks noGrp="1" noChangeAspect="1"/>
          </p:cNvPicPr>
          <p:nvPr>
            <p:ph idx="1"/>
          </p:nvPr>
        </p:nvPicPr>
        <p:blipFill>
          <a:blip r:embed="rId2" cstate="print"/>
          <a:stretch>
            <a:fillRect/>
          </a:stretch>
        </p:blipFill>
        <p:spPr>
          <a:xfrm>
            <a:off x="1357290" y="214290"/>
            <a:ext cx="6400845" cy="4000528"/>
          </a:xfrm>
        </p:spPr>
      </p:pic>
      <p:sp>
        <p:nvSpPr>
          <p:cNvPr id="6" name="Прямоугольник 5"/>
          <p:cNvSpPr/>
          <p:nvPr/>
        </p:nvSpPr>
        <p:spPr>
          <a:xfrm>
            <a:off x="714348" y="4429132"/>
            <a:ext cx="7429552" cy="1569660"/>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algn="ctr"/>
            <a:r>
              <a:rPr lang="ru-RU" sz="2400" dirty="0" smtClean="0"/>
              <a:t>Развить гибкость не сложно, главное желание и регулярные тренировки, выбирайте свой комплекс и начните заниматься прямо сейчас! Здоровье, молодость и красота в наших руках!</a:t>
            </a:r>
            <a:endParaRPr lang="ru-RU" sz="2400" dirty="0"/>
          </a:p>
        </p:txBody>
      </p:sp>
    </p:spTree>
  </p:cSld>
  <p:clrMapOvr>
    <a:masterClrMapping/>
  </p:clrMapOvr>
  <p:transition spd="slow">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85000" lnSpcReduction="10000"/>
          </a:bodyPr>
          <a:lstStyle/>
          <a:p>
            <a:pPr algn="ctr">
              <a:buNone/>
            </a:pPr>
            <a:r>
              <a:rPr lang="ru-RU" sz="2800" b="1" i="1" dirty="0" smtClean="0"/>
              <a:t>Гибкость</a:t>
            </a:r>
            <a:r>
              <a:rPr lang="ru-RU" sz="2800" dirty="0" smtClean="0"/>
              <a:t> - это морфофункциональное свойство опорно-двигательного аппарата, определяющее пределы движений звеньев тела.</a:t>
            </a:r>
          </a:p>
          <a:p>
            <a:pPr algn="ctr">
              <a:buNone/>
            </a:pPr>
            <a:endParaRPr lang="ru-RU" sz="2800" dirty="0" smtClean="0"/>
          </a:p>
          <a:p>
            <a:pPr algn="ctr">
              <a:buNone/>
            </a:pPr>
            <a:endParaRPr lang="ru-RU" sz="2500" dirty="0" smtClean="0"/>
          </a:p>
          <a:p>
            <a:pPr algn="ctr">
              <a:buNone/>
            </a:pPr>
            <a:r>
              <a:rPr lang="ru-RU" sz="2800" b="1" i="1" dirty="0" smtClean="0"/>
              <a:t>Гибкость</a:t>
            </a:r>
            <a:r>
              <a:rPr lang="ru-RU" sz="2800" dirty="0" smtClean="0"/>
              <a:t> — это не только показатель возраста, но и показатель состояния здоровья в целом. Что происходит, когда человек ведет малоподвижный образ жизни? Если нет движения и растяжки мышц, то кровообращение в них нарушается, процессы метаболизма замедляются, это мешает выведению токсинов.</a:t>
            </a:r>
          </a:p>
          <a:p>
            <a:pPr algn="ctr">
              <a:buNone/>
            </a:pPr>
            <a:endParaRPr lang="ru-RU" sz="2800" dirty="0" smtClean="0"/>
          </a:p>
          <a:p>
            <a:pPr algn="ctr">
              <a:buNone/>
            </a:pPr>
            <a:endParaRPr lang="ru-RU" sz="2800" dirty="0" smtClean="0"/>
          </a:p>
        </p:txBody>
      </p:sp>
      <p:sp>
        <p:nvSpPr>
          <p:cNvPr id="2" name="Заголовок 1"/>
          <p:cNvSpPr>
            <a:spLocks noGrp="1"/>
          </p:cNvSpPr>
          <p:nvPr>
            <p:ph type="title"/>
          </p:nvPr>
        </p:nvSpPr>
        <p:spPr/>
        <p:txBody>
          <a:bodyPr>
            <a:normAutofit fontScale="90000"/>
          </a:bodyPr>
          <a:lstStyle/>
          <a:p>
            <a:r>
              <a:rPr lang="ru-RU" dirty="0" smtClean="0"/>
              <a:t>Гибкость и способы ее развития</a:t>
            </a:r>
            <a:endParaRPr lang="ru-RU" dirty="0"/>
          </a:p>
        </p:txBody>
      </p:sp>
    </p:spTree>
  </p:cSld>
  <p:clrMapOvr>
    <a:masterClrMapping/>
  </p:clrMapOvr>
  <p:transition spd="med">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57158" y="214290"/>
            <a:ext cx="8501122" cy="6357982"/>
          </a:xfrm>
        </p:spPr>
        <p:style>
          <a:lnRef idx="2">
            <a:schemeClr val="accent2">
              <a:shade val="50000"/>
            </a:schemeClr>
          </a:lnRef>
          <a:fillRef idx="1">
            <a:schemeClr val="accent2"/>
          </a:fillRef>
          <a:effectRef idx="0">
            <a:schemeClr val="accent2"/>
          </a:effectRef>
          <a:fontRef idx="minor">
            <a:schemeClr val="lt1"/>
          </a:fontRef>
        </p:style>
        <p:txBody>
          <a:bodyPr/>
          <a:lstStyle/>
          <a:p>
            <a:pPr algn="ctr">
              <a:buNone/>
            </a:pPr>
            <a:r>
              <a:rPr lang="ru-RU" dirty="0" smtClean="0"/>
              <a:t>    </a:t>
            </a:r>
          </a:p>
          <a:p>
            <a:pPr algn="ctr">
              <a:buNone/>
            </a:pPr>
            <a:r>
              <a:rPr lang="ru-RU" dirty="0" smtClean="0"/>
              <a:t>Проверьте себя, проведите простой и всем известный тест на гибкость: из положения стоя наклонитесь вперед и постарайтесь достать руками пола. Колени не сгибать! Отличный результат, если вы сумели положить ладони на пол, хороший – дотронулись пальцами до пола. Если не дотянулись до пола, к сожалению, результат плохой, для сохранения здоровья и молодости следует незамедлительно принимать меры.</a:t>
            </a:r>
            <a:endParaRPr lang="ru-RU" dirty="0"/>
          </a:p>
        </p:txBody>
      </p:sp>
      <p:pic>
        <p:nvPicPr>
          <p:cNvPr id="4" name="Рисунок 3" descr="5217.jpg"/>
          <p:cNvPicPr>
            <a:picLocks noChangeAspect="1"/>
          </p:cNvPicPr>
          <p:nvPr/>
        </p:nvPicPr>
        <p:blipFill>
          <a:blip r:embed="rId2" cstate="print"/>
          <a:stretch>
            <a:fillRect/>
          </a:stretch>
        </p:blipFill>
        <p:spPr>
          <a:xfrm>
            <a:off x="1071538" y="4997754"/>
            <a:ext cx="2000264" cy="1860246"/>
          </a:xfrm>
          <a:prstGeom prst="rect">
            <a:avLst/>
          </a:prstGeom>
        </p:spPr>
      </p:pic>
      <p:sp>
        <p:nvSpPr>
          <p:cNvPr id="5" name="TextBox 4"/>
          <p:cNvSpPr txBox="1"/>
          <p:nvPr/>
        </p:nvSpPr>
        <p:spPr>
          <a:xfrm>
            <a:off x="1857356" y="4857760"/>
            <a:ext cx="184731" cy="369332"/>
          </a:xfrm>
          <a:prstGeom prst="rect">
            <a:avLst/>
          </a:prstGeom>
          <a:noFill/>
        </p:spPr>
        <p:txBody>
          <a:bodyPr wrap="none" rtlCol="0">
            <a:spAutoFit/>
          </a:bodyPr>
          <a:lstStyle/>
          <a:p>
            <a:endParaRPr lang="ru-RU" dirty="0"/>
          </a:p>
        </p:txBody>
      </p:sp>
    </p:spTree>
  </p:cSld>
  <p:clrMapOvr>
    <a:masterClrMapping/>
  </p:clrMapOvr>
  <p:transition spd="slow">
    <p:plu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214290"/>
            <a:ext cx="8229600" cy="4525963"/>
          </a:xfrm>
        </p:spPr>
        <p:txBody>
          <a:bodyPr>
            <a:normAutofit fontScale="92500"/>
          </a:bodyPr>
          <a:lstStyle/>
          <a:p>
            <a:pPr>
              <a:buNone/>
            </a:pPr>
            <a:r>
              <a:rPr lang="ru-RU" dirty="0" smtClean="0"/>
              <a:t>    Развить гибкость, вернуть эластичность мышцам и добиться прекрасной растяжки можно всегда, необходимо только приложить некоторые усилия.</a:t>
            </a:r>
          </a:p>
          <a:p>
            <a:pPr>
              <a:buNone/>
            </a:pPr>
            <a:r>
              <a:rPr lang="ru-RU" dirty="0" smtClean="0"/>
              <a:t>    Регулярные упражнения на растяжку позволяют увеличить гибкость тела, улучшают обмен веществ, усиливают кровообращение во всех мышцах, помогают восстановиться после физических нагрузок. Без гибкости занятия спортом слишком опасны из-за риска получить травму.</a:t>
            </a:r>
            <a:endParaRPr lang="ru-RU" dirty="0"/>
          </a:p>
        </p:txBody>
      </p:sp>
      <p:pic>
        <p:nvPicPr>
          <p:cNvPr id="4" name="Рисунок 3" descr="kak-razvit-gibkost.jpg"/>
          <p:cNvPicPr>
            <a:picLocks noChangeAspect="1"/>
          </p:cNvPicPr>
          <p:nvPr/>
        </p:nvPicPr>
        <p:blipFill>
          <a:blip r:embed="rId2" cstate="print"/>
          <a:stretch>
            <a:fillRect/>
          </a:stretch>
        </p:blipFill>
        <p:spPr>
          <a:xfrm>
            <a:off x="2714612" y="4219575"/>
            <a:ext cx="3971925" cy="2638425"/>
          </a:xfrm>
          <a:prstGeom prst="rect">
            <a:avLst/>
          </a:prstGeom>
        </p:spPr>
      </p:pic>
    </p:spTree>
  </p:cSld>
  <p:clrMapOvr>
    <a:masterClrMapping/>
  </p:clrMapOvr>
  <p:transition spd="slow">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57158" y="357166"/>
            <a:ext cx="8572560" cy="6286544"/>
          </a:xfrm>
        </p:spPr>
        <p:txBody>
          <a:bodyPr>
            <a:normAutofit fontScale="85000" lnSpcReduction="10000"/>
          </a:bodyPr>
          <a:lstStyle/>
          <a:p>
            <a:pPr>
              <a:buNone/>
            </a:pPr>
            <a:r>
              <a:rPr lang="ru-RU" b="1" dirty="0" smtClean="0">
                <a:solidFill>
                  <a:schemeClr val="accent6">
                    <a:lumMod val="50000"/>
                  </a:schemeClr>
                </a:solidFill>
              </a:rPr>
              <a:t>    Хорошая растяжка </a:t>
            </a:r>
            <a:r>
              <a:rPr lang="ru-RU" dirty="0" smtClean="0"/>
              <a:t>помогает снизить вероятность травмы в любом виде спорта и повышает прочность организма. Ниже я предложу вам несколько советов, которые позволят вам развить гибкость.</a:t>
            </a:r>
          </a:p>
          <a:p>
            <a:pPr>
              <a:buNone/>
            </a:pPr>
            <a:endParaRPr lang="ru-RU" dirty="0" smtClean="0"/>
          </a:p>
          <a:p>
            <a:pPr>
              <a:buNone/>
            </a:pPr>
            <a:r>
              <a:rPr lang="ru-RU" dirty="0" smtClean="0"/>
              <a:t>    Возможно, вы хотите удивить друзей и знакомых своей невероятной гибкостью, или давно мечтаете, стать в позу лотоса, в любом случае хорошая гибкость тела позволит вам стать здоровее как в физическом плане, так и психическом. Но чтобы развить гибкость, требуется время, упорство и ежедневные тренировки. Хотя это может стать утомительным, но поверьте, результаты очень сильно поразят вас. Итак, вы хотите стать гибкой? Свои мысли вы можете изменить только силой воли, поэтому чтобы добиться цели приготовьтесь к ежедневным упражнениям и не забудьте про здоровое питание и хороший крепкий сон.</a:t>
            </a:r>
            <a:endParaRPr lang="ru-RU" dirty="0"/>
          </a:p>
        </p:txBody>
      </p:sp>
    </p:spTree>
  </p:cSld>
  <p:clrMapOvr>
    <a:masterClrMapping/>
  </p:clrMapOvr>
  <p:transition spd="slow">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2"/>
          <p:cNvSpPr>
            <a:spLocks noGrp="1"/>
          </p:cNvSpPr>
          <p:nvPr>
            <p:ph idx="1"/>
          </p:nvPr>
        </p:nvSpPr>
        <p:spPr>
          <a:xfrm>
            <a:off x="285750" y="357188"/>
            <a:ext cx="8643968" cy="6215084"/>
          </a:xfrm>
        </p:spPr>
        <p:txBody>
          <a:bodyPr>
            <a:normAutofit fontScale="70000" lnSpcReduction="20000"/>
          </a:bodyPr>
          <a:lstStyle/>
          <a:p>
            <a:pPr>
              <a:buNone/>
            </a:pPr>
            <a:r>
              <a:rPr lang="ru-RU" i="1" u="sng" dirty="0" smtClean="0">
                <a:solidFill>
                  <a:schemeClr val="accent2"/>
                </a:solidFill>
              </a:rPr>
              <a:t>Различают две формы гибкости:</a:t>
            </a:r>
          </a:p>
          <a:p>
            <a:pPr>
              <a:buNone/>
            </a:pPr>
            <a:r>
              <a:rPr lang="ru-RU" b="1" dirty="0" smtClean="0">
                <a:solidFill>
                  <a:schemeClr val="accent2">
                    <a:lumMod val="75000"/>
                  </a:schemeClr>
                </a:solidFill>
              </a:rPr>
              <a:t>-</a:t>
            </a:r>
            <a:r>
              <a:rPr lang="ru-RU" dirty="0" smtClean="0">
                <a:solidFill>
                  <a:schemeClr val="accent2">
                    <a:lumMod val="75000"/>
                  </a:schemeClr>
                </a:solidFill>
              </a:rPr>
              <a:t> активную, характеризующуюся величиной амплитуды движений при самостоятельном выполнении упражнений благодаря мышечным усилиям;</a:t>
            </a:r>
          </a:p>
          <a:p>
            <a:pPr>
              <a:buNone/>
            </a:pPr>
            <a:endParaRPr lang="ru-RU" dirty="0" smtClean="0">
              <a:solidFill>
                <a:schemeClr val="accent2">
                  <a:lumMod val="75000"/>
                </a:schemeClr>
              </a:solidFill>
            </a:endParaRPr>
          </a:p>
          <a:p>
            <a:pPr>
              <a:buNone/>
            </a:pPr>
            <a:r>
              <a:rPr lang="ru-RU" dirty="0" smtClean="0">
                <a:solidFill>
                  <a:schemeClr val="accent2">
                    <a:lumMod val="75000"/>
                  </a:schemeClr>
                </a:solidFill>
              </a:rPr>
              <a:t>- пассивную, характеризующуюся максимальной величиной амплитуды движений, достигаемой при действии внешних сил.</a:t>
            </a:r>
          </a:p>
          <a:p>
            <a:pPr>
              <a:buNone/>
            </a:pPr>
            <a:endParaRPr lang="ru-RU" dirty="0" smtClean="0"/>
          </a:p>
          <a:p>
            <a:pPr>
              <a:buNone/>
            </a:pPr>
            <a:r>
              <a:rPr lang="ru-RU" dirty="0" smtClean="0"/>
              <a:t>В пассивных упражнениях на гибкость достигается большая, чем в активных, амплитуда движений.</a:t>
            </a:r>
          </a:p>
          <a:p>
            <a:pPr>
              <a:buNone/>
            </a:pPr>
            <a:endParaRPr lang="ru-RU" dirty="0" smtClean="0"/>
          </a:p>
          <a:p>
            <a:pPr>
              <a:buNone/>
            </a:pPr>
            <a:r>
              <a:rPr lang="ru-RU" dirty="0" smtClean="0"/>
              <a:t>Различают также общую и специальную гибкость. Общая гибкость - это подвижность во всех суставах, которая позволяет выполнять разнообразные движения с большой амплитудой. Социальная гибкость - предельная подвижность в отдельных суставах, определяющая эффективность конкретной деятельности.</a:t>
            </a:r>
          </a:p>
          <a:p>
            <a:pPr>
              <a:buNone/>
            </a:pPr>
            <a:endParaRPr lang="ru-RU" dirty="0" smtClean="0"/>
          </a:p>
          <a:p>
            <a:pPr>
              <a:buNone/>
            </a:pPr>
            <a:r>
              <a:rPr lang="ru-RU" dirty="0" smtClean="0"/>
              <a:t>Для развития гибкости используются динамические, статические и смешанные статодинамические упражнения на растягивание.</a:t>
            </a:r>
          </a:p>
          <a:p>
            <a:pPr>
              <a:buNone/>
            </a:pPr>
            <a:endParaRPr lang="ru-RU" dirty="0" smtClean="0"/>
          </a:p>
          <a:p>
            <a:pPr>
              <a:buNone/>
            </a:pPr>
            <a:r>
              <a:rPr lang="ru-RU" i="1" dirty="0" smtClean="0"/>
              <a:t>Проявление гибкости зависит от анатомического строения суставов, эластичности мышц и связок, тонуса мышц, общего функционального состояния организма и от внешних условий.</a:t>
            </a:r>
            <a:endParaRPr lang="ru-RU" i="1" dirty="0"/>
          </a:p>
        </p:txBody>
      </p:sp>
    </p:spTree>
  </p:cSld>
  <p:clrMapOvr>
    <a:masterClrMapping/>
  </p:clrMapOvr>
  <p:transition spd="slow">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14282" y="285728"/>
            <a:ext cx="8643998" cy="6357982"/>
          </a:xfrm>
        </p:spPr>
        <p:style>
          <a:lnRef idx="0">
            <a:schemeClr val="accent6"/>
          </a:lnRef>
          <a:fillRef idx="3">
            <a:schemeClr val="accent6"/>
          </a:fillRef>
          <a:effectRef idx="3">
            <a:schemeClr val="accent6"/>
          </a:effectRef>
          <a:fontRef idx="minor">
            <a:schemeClr val="lt1"/>
          </a:fontRef>
        </p:style>
        <p:txBody>
          <a:bodyPr>
            <a:normAutofit fontScale="70000" lnSpcReduction="20000"/>
          </a:bodyPr>
          <a:lstStyle/>
          <a:p>
            <a:pPr algn="ctr">
              <a:buNone/>
            </a:pPr>
            <a:r>
              <a:rPr lang="ru-RU" b="1" dirty="0" smtClean="0"/>
              <a:t>При планировании и построении тренировок необходимо учитывать следующие факторы.</a:t>
            </a:r>
          </a:p>
          <a:p>
            <a:pPr>
              <a:buNone/>
            </a:pPr>
            <a:endParaRPr lang="ru-RU" dirty="0" smtClean="0"/>
          </a:p>
          <a:p>
            <a:pPr>
              <a:buNone/>
            </a:pPr>
            <a:r>
              <a:rPr lang="ru-RU" dirty="0" smtClean="0"/>
              <a:t>     Обычно до 8 - 9 часов утра гибкость снижена, однако тренировка для ее развития в это время очень эффективна. В холодную погоду, при охлаждении тела, гибкость снижается, при повышении температуры внешней среды, после разминки - повышается. Утомление снижает активную гибкость, но может способствовать проявлению пассивной.</a:t>
            </a:r>
          </a:p>
          <a:p>
            <a:pPr>
              <a:buNone/>
            </a:pPr>
            <a:endParaRPr lang="ru-RU" dirty="0" smtClean="0"/>
          </a:p>
          <a:p>
            <a:pPr>
              <a:buNone/>
            </a:pPr>
            <a:r>
              <a:rPr lang="ru-RU" dirty="0" smtClean="0"/>
              <a:t>      Зависит гибкость и от возраста: подвижность крупных звеньев тела увеличивается с 7 до 13 - 14 лет и стабилизируется до 16 - 17 лет, а затем начинает снижаться. Вместе с тем, если после 13 - 14-летнего возраста не выполнять упражнения на растягивание, то гибкость может начать снижаться уже в юношеском возрасте. И наоборот, даже в возрасте 35 - 40 лет, после регулярных занятий, гибкость повышается и даже может превосходить тот ее уровень, который был в молодые годы.</a:t>
            </a:r>
          </a:p>
          <a:p>
            <a:pPr>
              <a:buNone/>
            </a:pPr>
            <a:endParaRPr lang="ru-RU" dirty="0" smtClean="0"/>
          </a:p>
          <a:p>
            <a:pPr>
              <a:buNone/>
            </a:pPr>
            <a:r>
              <a:rPr lang="ru-RU" dirty="0" smtClean="0"/>
              <a:t>      Существуют два основных метода тренировки гибкости - метод многократного растягивания и метод статического растягивания.</a:t>
            </a:r>
            <a:endParaRPr lang="ru-RU" dirty="0"/>
          </a:p>
        </p:txBody>
      </p:sp>
    </p:spTree>
  </p:cSld>
  <p:clrMapOvr>
    <a:masterClrMapping/>
  </p:clrMapOvr>
  <p:transition spd="slow">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f_4e4d2d9c8e9db.jpg"/>
          <p:cNvPicPr>
            <a:picLocks noGrp="1" noChangeAspect="1"/>
          </p:cNvPicPr>
          <p:nvPr>
            <p:ph idx="1"/>
          </p:nvPr>
        </p:nvPicPr>
        <p:blipFill>
          <a:blip r:embed="rId2" cstate="print"/>
          <a:stretch>
            <a:fillRect/>
          </a:stretch>
        </p:blipFill>
        <p:spPr>
          <a:xfrm>
            <a:off x="285720" y="214290"/>
            <a:ext cx="5086350" cy="2647950"/>
          </a:xfrm>
        </p:spPr>
      </p:pic>
      <p:sp>
        <p:nvSpPr>
          <p:cNvPr id="5" name="Прямоугольник 4"/>
          <p:cNvSpPr/>
          <p:nvPr/>
        </p:nvSpPr>
        <p:spPr>
          <a:xfrm>
            <a:off x="285720" y="3143248"/>
            <a:ext cx="4572000" cy="1200329"/>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r>
              <a:rPr lang="ru-RU" dirty="0" smtClean="0"/>
              <a:t>Существуют множество упражнений, но следующий, которые я вам представлю, одни из самых эффективных.</a:t>
            </a:r>
            <a:endParaRPr lang="ru-RU" dirty="0"/>
          </a:p>
        </p:txBody>
      </p:sp>
      <p:sp>
        <p:nvSpPr>
          <p:cNvPr id="6" name="Прямоугольник 5"/>
          <p:cNvSpPr/>
          <p:nvPr/>
        </p:nvSpPr>
        <p:spPr>
          <a:xfrm>
            <a:off x="5429256" y="142852"/>
            <a:ext cx="3714744" cy="5632311"/>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r>
              <a:rPr lang="ru-RU" b="1" dirty="0" smtClean="0"/>
              <a:t>Шея</a:t>
            </a:r>
            <a:r>
              <a:rPr lang="ru-RU" dirty="0" smtClean="0"/>
              <a:t>: станьте прямо и медленно попытайтесь коснуться подбородком ключицы, смотря в пол. Затем, закиньте голову назад и попытайтесь также растянуть шею в обратном направлении. Это улучшит осанку и снимет боль в шее.</a:t>
            </a:r>
          </a:p>
          <a:p>
            <a:endParaRPr lang="ru-RU" dirty="0" smtClean="0"/>
          </a:p>
          <a:p>
            <a:r>
              <a:rPr lang="ru-RU" b="1" dirty="0" smtClean="0"/>
              <a:t>Плечи</a:t>
            </a:r>
            <a:r>
              <a:rPr lang="ru-RU" dirty="0" smtClean="0"/>
              <a:t>: станьте прямо, ноги на ширине плеч. Руки возьмите в замок за спиной и медленно поднимайте их к верху, пока не почувствуете напряжение в передней части плечевых мышц. Это поможет снять напряжение после долгой утомительной сидячей работы.</a:t>
            </a:r>
            <a:endParaRPr lang="ru-RU" dirty="0"/>
          </a:p>
        </p:txBody>
      </p:sp>
      <p:sp>
        <p:nvSpPr>
          <p:cNvPr id="8" name="Прямоугольник 7"/>
          <p:cNvSpPr/>
          <p:nvPr/>
        </p:nvSpPr>
        <p:spPr>
          <a:xfrm>
            <a:off x="285720" y="4549676"/>
            <a:ext cx="4572000" cy="230832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a:spAutoFit/>
          </a:bodyPr>
          <a:lstStyle/>
          <a:p>
            <a:r>
              <a:rPr lang="ru-RU" b="1" dirty="0" smtClean="0"/>
              <a:t>Поясница</a:t>
            </a:r>
            <a:r>
              <a:rPr lang="ru-RU" dirty="0" smtClean="0"/>
              <a:t>: станьте прямо. Поднимите левую руку вверх, а правую опустите вниз. Затем начинайте сгибаться в сторону, позволяя правой руке скользить по наружной части бедра и голени. Затем вернитесь в исходное положение и повторите для другой руки. Это подтянет вашу талию.</a:t>
            </a:r>
            <a:endParaRPr lang="ru-RU" dirty="0"/>
          </a:p>
        </p:txBody>
      </p:sp>
    </p:spTree>
  </p:cSld>
  <p:clrMapOvr>
    <a:masterClrMapping/>
  </p:clrMapOvr>
  <p:transition spd="slow">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71472" y="357166"/>
            <a:ext cx="8229600" cy="4525963"/>
          </a:xfrm>
        </p:spPr>
        <p:style>
          <a:lnRef idx="2">
            <a:schemeClr val="accent2">
              <a:shade val="50000"/>
            </a:schemeClr>
          </a:lnRef>
          <a:fillRef idx="1">
            <a:schemeClr val="accent2"/>
          </a:fillRef>
          <a:effectRef idx="0">
            <a:schemeClr val="accent2"/>
          </a:effectRef>
          <a:fontRef idx="minor">
            <a:schemeClr val="lt1"/>
          </a:fontRef>
        </p:style>
        <p:txBody>
          <a:bodyPr>
            <a:normAutofit fontScale="92500" lnSpcReduction="20000"/>
          </a:bodyPr>
          <a:lstStyle/>
          <a:p>
            <a:pPr>
              <a:buNone/>
            </a:pPr>
            <a:r>
              <a:rPr lang="ru-RU" dirty="0" smtClean="0"/>
              <a:t>   </a:t>
            </a:r>
            <a:r>
              <a:rPr lang="ru-RU" b="1" dirty="0" smtClean="0"/>
              <a:t>Колени</a:t>
            </a:r>
            <a:r>
              <a:rPr lang="ru-RU" dirty="0" smtClean="0"/>
              <a:t>: встаньте прямо, колени слегка согнуты. Наклонитесь вперед и попытайтесь достать руками пола, но не сутультесь и не сгибайте колени слишком сильно.</a:t>
            </a:r>
          </a:p>
          <a:p>
            <a:pPr>
              <a:buNone/>
            </a:pPr>
            <a:endParaRPr lang="ru-RU" dirty="0" smtClean="0"/>
          </a:p>
          <a:p>
            <a:pPr>
              <a:buNone/>
            </a:pPr>
            <a:r>
              <a:rPr lang="ru-RU" dirty="0" smtClean="0"/>
              <a:t>   </a:t>
            </a:r>
            <a:r>
              <a:rPr lang="ru-RU" b="1" dirty="0" smtClean="0"/>
              <a:t>Квадрицепсы</a:t>
            </a:r>
            <a:r>
              <a:rPr lang="ru-RU" dirty="0" smtClean="0"/>
              <a:t>: чтобы растянуть мышцы передней поверхности бедра, станьте рядом со стеной, прислонившись для поддержки. Согните правое колено и возьмите правой рукой за лодыжку. Попробуйте осторожно потянуть правую пятку как можно выше. Затем повторите с другой ногой. Это снимет напряжение в бедрах после долгого сидения.</a:t>
            </a:r>
            <a:endParaRPr lang="ru-RU" dirty="0"/>
          </a:p>
        </p:txBody>
      </p:sp>
      <p:pic>
        <p:nvPicPr>
          <p:cNvPr id="4" name="Рисунок 3" descr="jUtOWQ5Zj.jpg"/>
          <p:cNvPicPr>
            <a:picLocks noChangeAspect="1"/>
          </p:cNvPicPr>
          <p:nvPr/>
        </p:nvPicPr>
        <p:blipFill>
          <a:blip r:embed="rId2" cstate="print"/>
          <a:stretch>
            <a:fillRect/>
          </a:stretch>
        </p:blipFill>
        <p:spPr>
          <a:xfrm>
            <a:off x="3143240" y="4487772"/>
            <a:ext cx="3214710" cy="2370228"/>
          </a:xfrm>
          <a:prstGeom prst="rect">
            <a:avLst/>
          </a:prstGeom>
        </p:spPr>
      </p:pic>
    </p:spTree>
  </p:cSld>
  <p:clrMapOvr>
    <a:masterClrMapping/>
  </p:clrMapOvr>
  <p:transition spd="slow">
    <p:comb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31</TotalTime>
  <Words>954</Words>
  <Application>Microsoft Office PowerPoint</Application>
  <PresentationFormat>Экран (4:3)</PresentationFormat>
  <Paragraphs>47</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Открытая</vt:lpstr>
      <vt:lpstr>Гибкость и способы ее развития</vt:lpstr>
      <vt:lpstr>Гибкость и способы ее развития</vt:lpstr>
      <vt:lpstr>Слайд 3</vt:lpstr>
      <vt:lpstr>Слайд 4</vt:lpstr>
      <vt:lpstr>Слайд 5</vt:lpstr>
      <vt:lpstr>Слайд 6</vt:lpstr>
      <vt:lpstr>Слайд 7</vt:lpstr>
      <vt:lpstr>Слайд 8</vt:lpstr>
      <vt:lpstr>Слайд 9</vt:lpstr>
      <vt:lpstr>Слайд 10</vt:lpstr>
      <vt:lpstr>Советы:</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Гибкость и способы ее развития</dc:title>
  <dc:creator>Евгения</dc:creator>
  <cp:lastModifiedBy>807290</cp:lastModifiedBy>
  <cp:revision>6</cp:revision>
  <dcterms:created xsi:type="dcterms:W3CDTF">2013-12-10T13:50:05Z</dcterms:created>
  <dcterms:modified xsi:type="dcterms:W3CDTF">2014-09-09T17:04:39Z</dcterms:modified>
</cp:coreProperties>
</file>