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8" r:id="rId3"/>
    <p:sldId id="264" r:id="rId4"/>
    <p:sldId id="265" r:id="rId5"/>
    <p:sldId id="266" r:id="rId6"/>
    <p:sldId id="267" r:id="rId7"/>
    <p:sldId id="256" r:id="rId8"/>
    <p:sldId id="257" r:id="rId9"/>
    <p:sldId id="260" r:id="rId10"/>
    <p:sldId id="258" r:id="rId11"/>
    <p:sldId id="262" r:id="rId12"/>
    <p:sldId id="263"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04.02.2015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04.02.2015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04.02.2015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04.02.2015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04.02.2015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04.02.2015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04.02.2015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04.02.2015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04.02.2015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04.02.2015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04.02.2015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04.02.2015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908720"/>
            <a:ext cx="8229600" cy="3960440"/>
          </a:xfrm>
        </p:spPr>
        <p:txBody>
          <a:bodyPr>
            <a:noAutofit/>
          </a:bodyPr>
          <a:lstStyle/>
          <a:p>
            <a:pPr lvl="0"/>
            <a:r>
              <a:rPr lang="en-US" sz="6600" dirty="0" smtClean="0"/>
              <a:t/>
            </a:r>
            <a:br>
              <a:rPr lang="en-US" sz="6600" dirty="0" smtClean="0"/>
            </a:br>
            <a:r>
              <a:rPr lang="en-US" sz="6600" dirty="0" smtClean="0"/>
              <a:t/>
            </a:r>
            <a:br>
              <a:rPr lang="en-US" sz="6600" dirty="0" smtClean="0"/>
            </a:br>
            <a:r>
              <a:rPr lang="en-US" sz="6600" dirty="0" smtClean="0"/>
              <a:t/>
            </a:r>
            <a:br>
              <a:rPr lang="en-US" sz="6600" dirty="0" smtClean="0"/>
            </a:br>
            <a:r>
              <a:rPr lang="en-US" sz="6600" b="1" dirty="0" smtClean="0">
                <a:latin typeface="Algerian" pitchFamily="82" charset="0"/>
              </a:rPr>
              <a:t>Robert Burns</a:t>
            </a:r>
            <a:r>
              <a:rPr lang="ru-RU" sz="6600" b="1" dirty="0" smtClean="0"/>
              <a:t/>
            </a:r>
            <a:br>
              <a:rPr lang="ru-RU" sz="6600" b="1" dirty="0" smtClean="0"/>
            </a:br>
            <a:endParaRPr lang="ru-RU" sz="6600" b="1" dirty="0"/>
          </a:p>
        </p:txBody>
      </p:sp>
    </p:spTree>
    <p:extLst>
      <p:ext uri="{BB962C8B-B14F-4D97-AF65-F5344CB8AC3E}">
        <p14:creationId xmlns="" xmlns:p14="http://schemas.microsoft.com/office/powerpoint/2010/main" val="17080161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852936"/>
            <a:ext cx="8229600" cy="1143000"/>
          </a:xfrm>
        </p:spPr>
        <p:txBody>
          <a:bodyPr>
            <a:noAutofit/>
          </a:bodyPr>
          <a:lstStyle/>
          <a:p>
            <a:endParaRPr lang="ru-RU" dirty="0">
              <a:solidFill>
                <a:srgbClr val="00B050"/>
              </a:solidFill>
            </a:endParaRPr>
          </a:p>
        </p:txBody>
      </p:sp>
      <p:pic>
        <p:nvPicPr>
          <p:cNvPr id="4" name="Рисунок 3" descr="Robert-Burns-10-unusual-facts.jpg"/>
          <p:cNvPicPr>
            <a:picLocks noChangeAspect="1"/>
          </p:cNvPicPr>
          <p:nvPr/>
        </p:nvPicPr>
        <p:blipFill>
          <a:blip r:embed="rId3" cstate="print"/>
          <a:stretch>
            <a:fillRect/>
          </a:stretch>
        </p:blipFill>
        <p:spPr>
          <a:xfrm>
            <a:off x="285750" y="1047750"/>
            <a:ext cx="8572500" cy="4762500"/>
          </a:xfrm>
          <a:prstGeom prst="rect">
            <a:avLst/>
          </a:prstGeom>
        </p:spPr>
      </p:pic>
    </p:spTree>
    <p:extLst>
      <p:ext uri="{BB962C8B-B14F-4D97-AF65-F5344CB8AC3E}">
        <p14:creationId xmlns="" xmlns:p14="http://schemas.microsoft.com/office/powerpoint/2010/main" val="15761408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6106690"/>
          </a:xfrm>
        </p:spPr>
        <p:txBody>
          <a:bodyPr>
            <a:normAutofit fontScale="90000"/>
          </a:bodyPr>
          <a:lstStyle/>
          <a:p>
            <a:r>
              <a:rPr lang="en-US" sz="2400" dirty="0" smtClean="0"/>
              <a:t/>
            </a:r>
            <a:br>
              <a:rPr lang="en-US" sz="2400" dirty="0" smtClean="0"/>
            </a:br>
            <a:r>
              <a:rPr lang="en-US" sz="2400" dirty="0" smtClean="0"/>
              <a:t/>
            </a:r>
            <a:br>
              <a:rPr lang="en-US" sz="2400" dirty="0" smtClean="0"/>
            </a:br>
            <a:r>
              <a:rPr lang="en-US" sz="2400" b="1" dirty="0" smtClean="0"/>
              <a:t>1. After Queen Victoria and Christopher Columbus, Robert Burns has more statues dedicated to him around the world than any other.</a:t>
            </a:r>
            <a:r>
              <a:rPr lang="ru-RU" sz="2400" b="1" dirty="0" smtClean="0"/>
              <a:t/>
            </a:r>
            <a:br>
              <a:rPr lang="ru-RU" sz="2400" b="1" dirty="0" smtClean="0"/>
            </a:br>
            <a:r>
              <a:rPr lang="en-US" sz="2400" b="1" dirty="0" smtClean="0"/>
              <a:t> </a:t>
            </a:r>
            <a:r>
              <a:rPr lang="ru-RU" sz="2400" b="1" dirty="0" smtClean="0"/>
              <a:t/>
            </a:r>
            <a:br>
              <a:rPr lang="ru-RU" sz="2400" b="1" dirty="0" smtClean="0"/>
            </a:br>
            <a:r>
              <a:rPr lang="en-US" sz="2400" b="1" dirty="0" smtClean="0"/>
              <a:t>2. A translation of ‘My Hearts in the Highlands’ was adopted as the marching song of the Chinese resistance fighters in the Second World War.</a:t>
            </a:r>
            <a:r>
              <a:rPr lang="ru-RU" sz="2400" b="1" dirty="0" smtClean="0"/>
              <a:t/>
            </a:r>
            <a:br>
              <a:rPr lang="ru-RU" sz="2400" b="1" dirty="0" smtClean="0"/>
            </a:br>
            <a:r>
              <a:rPr lang="en-US" sz="2400" b="1" dirty="0" smtClean="0"/>
              <a:t> </a:t>
            </a:r>
            <a:r>
              <a:rPr lang="ru-RU" sz="2400" b="1" dirty="0" smtClean="0"/>
              <a:t/>
            </a:r>
            <a:br>
              <a:rPr lang="ru-RU" sz="2400" b="1" dirty="0" smtClean="0"/>
            </a:br>
            <a:r>
              <a:rPr lang="en-US" sz="2400" b="1" dirty="0" smtClean="0"/>
              <a:t>3. A statue of Burns in </a:t>
            </a:r>
            <a:r>
              <a:rPr lang="en-US" sz="2400" b="1" dirty="0" err="1" smtClean="0"/>
              <a:t>Camperdown</a:t>
            </a:r>
            <a:r>
              <a:rPr lang="en-US" sz="2400" b="1" dirty="0" smtClean="0"/>
              <a:t>, Australia, is thought to be the oldest existing statue of the poet anywhere in the world. </a:t>
            </a:r>
            <a:r>
              <a:rPr lang="ru-RU" sz="2400" b="1" dirty="0" smtClean="0"/>
              <a:t/>
            </a:r>
            <a:br>
              <a:rPr lang="ru-RU" sz="2400" b="1" dirty="0" smtClean="0"/>
            </a:br>
            <a:r>
              <a:rPr lang="ru-RU" sz="2400" b="1" dirty="0" smtClean="0"/>
              <a:t> </a:t>
            </a:r>
            <a:br>
              <a:rPr lang="ru-RU" sz="2400" b="1" dirty="0" smtClean="0"/>
            </a:br>
            <a:r>
              <a:rPr lang="en-US" sz="2400" b="1" dirty="0" smtClean="0"/>
              <a:t>4. Burns’ song of equality and universal brotherhood ‘Is there for Honest Poverty’ (also known as 'A Man's A Man for a' That') was chosen as the anthem to open the new Scottish Parliament in 1999.</a:t>
            </a:r>
            <a:r>
              <a:rPr lang="ru-RU" sz="2400" b="1" dirty="0" smtClean="0"/>
              <a:t/>
            </a:r>
            <a:br>
              <a:rPr lang="ru-RU" sz="2400" b="1" dirty="0" smtClean="0"/>
            </a:br>
            <a:r>
              <a:rPr lang="ru-RU" sz="2400" b="1" dirty="0" smtClean="0"/>
              <a:t> </a:t>
            </a:r>
            <a:br>
              <a:rPr lang="ru-RU" sz="2400" b="1" dirty="0" smtClean="0"/>
            </a:br>
            <a:r>
              <a:rPr lang="en-US" sz="2400" b="1" dirty="0" smtClean="0"/>
              <a:t>5. ‘Auld Lang </a:t>
            </a:r>
            <a:r>
              <a:rPr lang="en-US" sz="2400" b="1" dirty="0" err="1" smtClean="0"/>
              <a:t>Syne</a:t>
            </a:r>
            <a:r>
              <a:rPr lang="en-US" sz="2400" b="1" dirty="0" smtClean="0"/>
              <a:t>’ is </a:t>
            </a:r>
            <a:r>
              <a:rPr lang="en-US" sz="2400" b="1" dirty="0" err="1" smtClean="0"/>
              <a:t>recognised</a:t>
            </a:r>
            <a:r>
              <a:rPr lang="en-US" sz="2400" b="1" dirty="0" smtClean="0"/>
              <a:t> by the Guinness Book of World Records as being one of the top three most popular songs in the English language. The other two are ‘Happy Birthday’ and ‘For he’s a jolly good fellow’.</a:t>
            </a:r>
            <a:r>
              <a:rPr lang="ru-RU" sz="2400" b="1" dirty="0" smtClean="0"/>
              <a:t/>
            </a:r>
            <a:br>
              <a:rPr lang="ru-RU" sz="2400" b="1" dirty="0" smtClean="0"/>
            </a:br>
            <a:r>
              <a:rPr lang="ru-RU" sz="2400" b="1" dirty="0" smtClean="0"/>
              <a:t> </a:t>
            </a:r>
            <a:br>
              <a:rPr lang="ru-RU" sz="2400" b="1" dirty="0" smtClean="0"/>
            </a:br>
            <a:endParaRPr lang="ru-RU" sz="24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rmAutofit/>
          </a:bodyPr>
          <a:lstStyle/>
          <a:p>
            <a:r>
              <a:rPr lang="en-US" sz="2400" dirty="0" smtClean="0"/>
              <a:t>6. Robert Burns was the first ever person to appear on a commemorative bottle of Coca-Cola, in 2009.</a:t>
            </a:r>
            <a:r>
              <a:rPr lang="ru-RU" sz="2400" dirty="0" smtClean="0"/>
              <a:t/>
            </a:r>
            <a:br>
              <a:rPr lang="ru-RU" sz="2400" dirty="0" smtClean="0"/>
            </a:br>
            <a:r>
              <a:rPr lang="ru-RU" sz="2400" dirty="0" smtClean="0"/>
              <a:t> </a:t>
            </a:r>
            <a:br>
              <a:rPr lang="ru-RU" sz="2400" dirty="0" smtClean="0"/>
            </a:br>
            <a:r>
              <a:rPr lang="en-US" sz="2400" dirty="0" smtClean="0"/>
              <a:t>7. American president Abraham Lincoln had a lifelong admiration for the work of Robert Burns, with some claiming that the poet’s verse played a key role in helping Lincoln win the American civil war and abolish slavery.</a:t>
            </a:r>
            <a:r>
              <a:rPr lang="ru-RU" sz="2400" dirty="0" smtClean="0"/>
              <a:t/>
            </a:r>
            <a:br>
              <a:rPr lang="ru-RU" sz="2400" dirty="0" smtClean="0"/>
            </a:br>
            <a:r>
              <a:rPr lang="ru-RU" sz="2400" dirty="0" smtClean="0"/>
              <a:t> </a:t>
            </a:r>
            <a:br>
              <a:rPr lang="ru-RU" sz="2400" dirty="0" smtClean="0"/>
            </a:br>
            <a:r>
              <a:rPr lang="en-US" sz="2400" dirty="0" smtClean="0"/>
              <a:t>8. Burns fathered at least 12 children with four different women during his short 37 year lifetime. His youngest child, Maxwell, was born on the day of his funeral.</a:t>
            </a:r>
            <a:r>
              <a:rPr lang="ru-RU" sz="2400" dirty="0" smtClean="0"/>
              <a:t/>
            </a:r>
            <a:br>
              <a:rPr lang="ru-RU" sz="2400" dirty="0" smtClean="0"/>
            </a:br>
            <a:r>
              <a:rPr lang="en-US" sz="2400" dirty="0" smtClean="0"/>
              <a:t> </a:t>
            </a:r>
            <a:r>
              <a:rPr lang="ru-RU" sz="2400" dirty="0" smtClean="0"/>
              <a:t/>
            </a:r>
            <a:br>
              <a:rPr lang="ru-RU" sz="2400" dirty="0" smtClean="0"/>
            </a:br>
            <a:r>
              <a:rPr lang="en-US" sz="2400" dirty="0" smtClean="0"/>
              <a:t>9. Pop singer Michael Jackson is said to have been a big fan of Robert .</a:t>
            </a:r>
            <a:endParaRPr lang="ru-RU"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lstStyle/>
          <a:p>
            <a:endParaRPr lang="ru-RU"/>
          </a:p>
        </p:txBody>
      </p:sp>
      <p:sp>
        <p:nvSpPr>
          <p:cNvPr id="7" name="Текст 6"/>
          <p:cNvSpPr>
            <a:spLocks noGrp="1"/>
          </p:cNvSpPr>
          <p:nvPr>
            <p:ph type="body" sz="half" idx="2"/>
          </p:nvPr>
        </p:nvSpPr>
        <p:spPr>
          <a:xfrm>
            <a:off x="1475656" y="5975569"/>
            <a:ext cx="6120680" cy="882431"/>
          </a:xfrm>
        </p:spPr>
        <p:txBody>
          <a:bodyPr>
            <a:normAutofit/>
          </a:bodyPr>
          <a:lstStyle/>
          <a:p>
            <a:pPr algn="ctr"/>
            <a:r>
              <a:rPr lang="en-US" sz="2400" dirty="0" smtClean="0"/>
              <a:t>Welcome to Scotland! The native land of Robert </a:t>
            </a:r>
            <a:r>
              <a:rPr lang="en-US" sz="2400" dirty="0" smtClean="0"/>
              <a:t>Burns!</a:t>
            </a:r>
            <a:endParaRPr lang="ru-RU" sz="2400" dirty="0"/>
          </a:p>
        </p:txBody>
      </p:sp>
      <p:pic>
        <p:nvPicPr>
          <p:cNvPr id="11" name="Рисунок 10" descr="badrutt-ForsterFoto.jpg"/>
          <p:cNvPicPr>
            <a:picLocks noGrp="1" noChangeAspect="1"/>
          </p:cNvPicPr>
          <p:nvPr>
            <p:ph type="pic" idx="1"/>
          </p:nvPr>
        </p:nvPicPr>
        <p:blipFill>
          <a:blip r:embed="rId2" cstate="print"/>
          <a:srcRect l="17897" r="17897"/>
          <a:stretch>
            <a:fillRect/>
          </a:stretch>
        </p:blipFill>
        <p:spPr>
          <a:xfrm>
            <a:off x="1792288" y="188913"/>
            <a:ext cx="5486400" cy="5832375"/>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a:bodyPr>
          <a:lstStyle/>
          <a:p>
            <a:endParaRPr lang="ru-RU" sz="2400" dirty="0"/>
          </a:p>
        </p:txBody>
      </p:sp>
      <p:pic>
        <p:nvPicPr>
          <p:cNvPr id="5" name="Содержимое 4" descr="1455956_620659694664210_1816388733_n.jpg"/>
          <p:cNvPicPr>
            <a:picLocks noGrp="1" noChangeAspect="1"/>
          </p:cNvPicPr>
          <p:nvPr>
            <p:ph idx="1"/>
          </p:nvPr>
        </p:nvPicPr>
        <p:blipFill>
          <a:blip r:embed="rId2" cstate="print"/>
          <a:stretch>
            <a:fillRect/>
          </a:stretch>
        </p:blipFill>
        <p:spPr>
          <a:xfrm>
            <a:off x="1177527" y="1600200"/>
            <a:ext cx="6788945" cy="452596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400" dirty="0" smtClean="0"/>
              <a:t/>
            </a:r>
            <a:br>
              <a:rPr lang="en-US" sz="2400" dirty="0" smtClean="0"/>
            </a:br>
            <a:r>
              <a:rPr lang="en-US" sz="2400" dirty="0" smtClean="0"/>
              <a:t>The beauty of Scottish wonderful nature, its fields and mountains, large blue sky inspired     </a:t>
            </a:r>
            <a:br>
              <a:rPr lang="en-US" sz="2400" dirty="0" smtClean="0"/>
            </a:br>
            <a:r>
              <a:rPr lang="en-US" sz="2400" dirty="0" smtClean="0"/>
              <a:t>him. </a:t>
            </a:r>
            <a:r>
              <a:rPr lang="ru-RU" sz="2400" dirty="0" smtClean="0"/>
              <a:t/>
            </a:r>
            <a:br>
              <a:rPr lang="ru-RU" sz="2400" dirty="0" smtClean="0"/>
            </a:br>
            <a:endParaRPr lang="ru-RU" sz="2400" dirty="0"/>
          </a:p>
        </p:txBody>
      </p:sp>
      <p:pic>
        <p:nvPicPr>
          <p:cNvPr id="4" name="Содержимое 3" descr="Vyz68YvXHV0.jpg"/>
          <p:cNvPicPr>
            <a:picLocks noGrp="1" noChangeAspect="1"/>
          </p:cNvPicPr>
          <p:nvPr>
            <p:ph idx="1"/>
          </p:nvPr>
        </p:nvPicPr>
        <p:blipFill>
          <a:blip r:embed="rId2" cstate="print"/>
          <a:stretch>
            <a:fillRect/>
          </a:stretch>
        </p:blipFill>
        <p:spPr>
          <a:xfrm>
            <a:off x="1626222" y="1600200"/>
            <a:ext cx="5891555" cy="452596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400" dirty="0" smtClean="0"/>
              <a:t>Robert Burns devoted many poems to his lovely motherland.</a:t>
            </a:r>
            <a:endParaRPr lang="ru-RU" sz="2400" dirty="0"/>
          </a:p>
        </p:txBody>
      </p:sp>
      <p:pic>
        <p:nvPicPr>
          <p:cNvPr id="4" name="Содержимое 3" descr="castles%20(21).jpg"/>
          <p:cNvPicPr>
            <a:picLocks noGrp="1" noChangeAspect="1"/>
          </p:cNvPicPr>
          <p:nvPr>
            <p:ph idx="1"/>
          </p:nvPr>
        </p:nvPicPr>
        <p:blipFill>
          <a:blip r:embed="rId2" cstate="print"/>
          <a:stretch>
            <a:fillRect/>
          </a:stretch>
        </p:blipFill>
        <p:spPr>
          <a:xfrm>
            <a:off x="1557690" y="1600200"/>
            <a:ext cx="6028619" cy="4525963"/>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722313" y="1052736"/>
            <a:ext cx="7772400" cy="4716239"/>
          </a:xfrm>
        </p:spPr>
        <p:txBody>
          <a:bodyPr>
            <a:normAutofit/>
          </a:bodyPr>
          <a:lstStyle/>
          <a:p>
            <a:r>
              <a:rPr lang="en-US" sz="2400" b="0" dirty="0" smtClean="0">
                <a:latin typeface="Arial" pitchFamily="34" charset="0"/>
                <a:cs typeface="Arial" pitchFamily="34" charset="0"/>
              </a:rPr>
              <a:t>...</a:t>
            </a:r>
            <a:r>
              <a:rPr lang="en-US" sz="1800" b="0" dirty="0" smtClean="0">
                <a:latin typeface="Arial" pitchFamily="34" charset="0"/>
                <a:cs typeface="Arial" pitchFamily="34" charset="0"/>
              </a:rPr>
              <a:t>The  flowery  Spring  leads  sunny  summer,</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And  yellow  autumn  presses  near;</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then  in  his  turn  comes  gloomy  winter,</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till  smiling  spring  again  appear.</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Thus  seasons  dancing,  life  advancing,</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old  time  and  nature  there  changes  tell;</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but  never  ranging,  still  unchanging, </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
            </a:r>
            <a:br>
              <a:rPr lang="en-US" sz="1800" b="0" dirty="0" smtClean="0">
                <a:latin typeface="Arial" pitchFamily="34" charset="0"/>
                <a:cs typeface="Arial" pitchFamily="34" charset="0"/>
              </a:rPr>
            </a:br>
            <a:r>
              <a:rPr lang="en-US" sz="1800" b="0" dirty="0" smtClean="0">
                <a:latin typeface="Arial" pitchFamily="34" charset="0"/>
                <a:cs typeface="Arial" pitchFamily="34" charset="0"/>
              </a:rPr>
              <a:t>I   adore  my  lovely  bell.</a:t>
            </a:r>
            <a:endParaRPr lang="ru-RU" sz="2400" b="0" dirty="0">
              <a:latin typeface="Arial" pitchFamily="34" charset="0"/>
              <a:cs typeface="Arial" pitchFamily="34" charset="0"/>
            </a:endParaRPr>
          </a:p>
        </p:txBody>
      </p:sp>
      <p:sp>
        <p:nvSpPr>
          <p:cNvPr id="4" name="Текст 3"/>
          <p:cNvSpPr>
            <a:spLocks noGrp="1"/>
          </p:cNvSpPr>
          <p:nvPr>
            <p:ph type="body" idx="1"/>
          </p:nvPr>
        </p:nvSpPr>
        <p:spPr>
          <a:xfrm>
            <a:off x="722313" y="188639"/>
            <a:ext cx="7772400" cy="648073"/>
          </a:xfrm>
        </p:spPr>
        <p:txBody>
          <a:bodyPr>
            <a:normAutofit/>
          </a:bodyPr>
          <a:lstStyle/>
          <a:p>
            <a:pPr algn="ctr"/>
            <a:r>
              <a:rPr lang="en-US" sz="2400" dirty="0" smtClean="0"/>
              <a:t>This is one of his poems:</a:t>
            </a:r>
            <a:endParaRPr lang="ru-RU"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132856"/>
            <a:ext cx="7772400" cy="1470025"/>
          </a:xfrm>
        </p:spPr>
        <p:txBody>
          <a:bodyPr>
            <a:normAutofit fontScale="90000"/>
          </a:bodyPr>
          <a:lstStyle/>
          <a:p>
            <a:pPr>
              <a:spcBef>
                <a:spcPts val="0"/>
              </a:spcBef>
              <a:defRPr/>
            </a:pP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b="1" dirty="0" smtClean="0"/>
              <a:t>During his short 37-year-old lifetime, he penned many works including Auld Lang </a:t>
            </a:r>
            <a:r>
              <a:rPr lang="en-US" b="1" dirty="0" err="1" smtClean="0"/>
              <a:t>Syne</a:t>
            </a:r>
            <a:r>
              <a:rPr lang="en-US" b="1" dirty="0" smtClean="0"/>
              <a:t>, Tam </a:t>
            </a:r>
            <a:r>
              <a:rPr lang="en-US" b="1" dirty="0" err="1" smtClean="0"/>
              <a:t>O’Shanter</a:t>
            </a:r>
            <a:r>
              <a:rPr lang="en-US" b="1" dirty="0" smtClean="0"/>
              <a:t> and A Red, Red Rose to name just a few, </a:t>
            </a:r>
            <a:r>
              <a:rPr lang="ru-RU" b="1" dirty="0" smtClean="0"/>
              <a:t/>
            </a:r>
            <a:br>
              <a:rPr lang="ru-RU" b="1" dirty="0" smtClean="0"/>
            </a:br>
            <a:endParaRPr lang="ru-RU" b="1" dirty="0"/>
          </a:p>
        </p:txBody>
      </p:sp>
      <p:sp>
        <p:nvSpPr>
          <p:cNvPr id="3" name="Подзаголовок 2"/>
          <p:cNvSpPr>
            <a:spLocks noGrp="1"/>
          </p:cNvSpPr>
          <p:nvPr>
            <p:ph type="subTitle" idx="1"/>
          </p:nvPr>
        </p:nvSpPr>
        <p:spPr>
          <a:xfrm>
            <a:off x="827584" y="4221088"/>
            <a:ext cx="6832848" cy="2016224"/>
          </a:xfrm>
        </p:spPr>
        <p:txBody>
          <a:bodyPr/>
          <a:lstStyle/>
          <a:p>
            <a:endParaRPr lang="ru-RU" dirty="0"/>
          </a:p>
        </p:txBody>
      </p:sp>
    </p:spTree>
    <p:extLst>
      <p:ext uri="{BB962C8B-B14F-4D97-AF65-F5344CB8AC3E}">
        <p14:creationId xmlns="" xmlns:p14="http://schemas.microsoft.com/office/powerpoint/2010/main" val="114109950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6000" r="-6000"/>
          </a:stretch>
        </a:blipFill>
        <a:effectLst/>
      </p:bgPr>
    </p:bg>
    <p:spTree>
      <p:nvGrpSpPr>
        <p:cNvPr id="1" name=""/>
        <p:cNvGrpSpPr/>
        <p:nvPr/>
      </p:nvGrpSpPr>
      <p:grpSpPr>
        <a:xfrm>
          <a:off x="0" y="0"/>
          <a:ext cx="0" cy="0"/>
          <a:chOff x="0" y="0"/>
          <a:chExt cx="0" cy="0"/>
        </a:xfrm>
      </p:grpSpPr>
      <p:sp>
        <p:nvSpPr>
          <p:cNvPr id="6" name="Заголовок 5"/>
          <p:cNvSpPr>
            <a:spLocks noGrp="1"/>
          </p:cNvSpPr>
          <p:nvPr>
            <p:ph type="title"/>
          </p:nvPr>
        </p:nvSpPr>
        <p:spPr/>
        <p:txBody>
          <a:bodyPr>
            <a:normAutofit fontScale="90000"/>
          </a:bodyPr>
          <a:lstStyle/>
          <a:p>
            <a:r>
              <a:rPr lang="ru-RU" dirty="0" smtClean="0"/>
              <a:t/>
            </a:r>
            <a:br>
              <a:rPr lang="ru-RU" dirty="0" smtClean="0"/>
            </a:br>
            <a:r>
              <a:rPr lang="en-US" b="1" u="sng" dirty="0" smtClean="0"/>
              <a:t>Think you know about Robert Burns?</a:t>
            </a:r>
            <a:r>
              <a:rPr lang="ru-RU" dirty="0" smtClean="0"/>
              <a:t/>
            </a:r>
            <a:br>
              <a:rPr lang="ru-RU" dirty="0" smtClean="0"/>
            </a:br>
            <a:endParaRPr lang="ru-RU" dirty="0"/>
          </a:p>
        </p:txBody>
      </p:sp>
      <p:pic>
        <p:nvPicPr>
          <p:cNvPr id="5" name="Содержимое 4" descr="900x500-Robert-Burns-portrait-2.jpg"/>
          <p:cNvPicPr>
            <a:picLocks noGrp="1" noChangeAspect="1"/>
          </p:cNvPicPr>
          <p:nvPr>
            <p:ph idx="1"/>
          </p:nvPr>
        </p:nvPicPr>
        <p:blipFill>
          <a:blip r:embed="rId3" cstate="print"/>
          <a:stretch>
            <a:fillRect/>
          </a:stretch>
        </p:blipFill>
        <p:spPr>
          <a:xfrm>
            <a:off x="498633" y="1600200"/>
            <a:ext cx="8146733" cy="4525963"/>
          </a:xfrm>
        </p:spPr>
      </p:pic>
    </p:spTree>
    <p:extLst>
      <p:ext uri="{BB962C8B-B14F-4D97-AF65-F5344CB8AC3E}">
        <p14:creationId xmlns="" xmlns:p14="http://schemas.microsoft.com/office/powerpoint/2010/main" val="32366290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en-US" dirty="0" smtClean="0"/>
              <a:t/>
            </a:r>
            <a:br>
              <a:rPr lang="en-US" dirty="0" smtClean="0"/>
            </a:br>
            <a:r>
              <a:rPr lang="en-US" b="1" u="sng" dirty="0" smtClean="0"/>
              <a:t> Who was Robert Burns? </a:t>
            </a:r>
            <a:r>
              <a:rPr lang="en-US" dirty="0" smtClean="0"/>
              <a:t/>
            </a:r>
            <a:br>
              <a:rPr lang="en-US" dirty="0" smtClean="0"/>
            </a:br>
            <a:r>
              <a:rPr lang="en-US" dirty="0" smtClean="0"/>
              <a:t/>
            </a:r>
            <a:br>
              <a:rPr lang="en-US" dirty="0" smtClean="0"/>
            </a:br>
            <a:endParaRPr lang="ru-RU" dirty="0"/>
          </a:p>
        </p:txBody>
      </p:sp>
      <p:sp>
        <p:nvSpPr>
          <p:cNvPr id="7" name="Содержимое 6"/>
          <p:cNvSpPr>
            <a:spLocks noGrp="1"/>
          </p:cNvSpPr>
          <p:nvPr>
            <p:ph idx="1"/>
          </p:nvPr>
        </p:nvSpPr>
        <p:spPr/>
        <p:txBody>
          <a:bodyPr/>
          <a:lstStyle/>
          <a:p>
            <a:endParaRPr lang="ru-RU" dirty="0"/>
          </a:p>
        </p:txBody>
      </p:sp>
      <p:sp>
        <p:nvSpPr>
          <p:cNvPr id="6" name="Прямоугольник 5"/>
          <p:cNvSpPr/>
          <p:nvPr/>
        </p:nvSpPr>
        <p:spPr>
          <a:xfrm>
            <a:off x="899592" y="1844824"/>
            <a:ext cx="6696744" cy="3539430"/>
          </a:xfrm>
          <a:prstGeom prst="rect">
            <a:avLst/>
          </a:prstGeom>
        </p:spPr>
        <p:txBody>
          <a:bodyPr wrap="square">
            <a:spAutoFit/>
          </a:bodyPr>
          <a:lstStyle/>
          <a:p>
            <a:r>
              <a:rPr lang="ru-RU" sz="2800" dirty="0" smtClean="0"/>
              <a:t/>
            </a:r>
            <a:br>
              <a:rPr lang="ru-RU" sz="2800" dirty="0" smtClean="0"/>
            </a:br>
            <a:endParaRPr lang="en-US" sz="2800" dirty="0" smtClean="0"/>
          </a:p>
          <a:p>
            <a:endParaRPr lang="en-US" sz="2800" dirty="0" smtClean="0"/>
          </a:p>
          <a:p>
            <a:r>
              <a:rPr lang="en-US" sz="2800" dirty="0" smtClean="0"/>
              <a:t>Born in 1759 to a farming family in the town of </a:t>
            </a:r>
            <a:r>
              <a:rPr lang="en-US" sz="2800" dirty="0" err="1" smtClean="0"/>
              <a:t>Alloway</a:t>
            </a:r>
            <a:r>
              <a:rPr lang="en-US" sz="2800" dirty="0" smtClean="0"/>
              <a:t>, Robert Burns aka </a:t>
            </a:r>
            <a:r>
              <a:rPr lang="en-US" sz="2800" dirty="0" err="1" smtClean="0"/>
              <a:t>Rabbie</a:t>
            </a:r>
            <a:r>
              <a:rPr lang="en-US" sz="2800" dirty="0" smtClean="0"/>
              <a:t> Burns has grown to become one of the country’s most iconic literary figures and Scotland’s most revered national poet.</a:t>
            </a:r>
            <a:endParaRPr lang="ru-RU" sz="2800" dirty="0"/>
          </a:p>
        </p:txBody>
      </p:sp>
    </p:spTree>
    <p:extLst>
      <p:ext uri="{BB962C8B-B14F-4D97-AF65-F5344CB8AC3E}">
        <p14:creationId xmlns="" xmlns:p14="http://schemas.microsoft.com/office/powerpoint/2010/main" val="114109950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85</TotalTime>
  <Words>57</Words>
  <Application>Microsoft Office PowerPoint</Application>
  <PresentationFormat>Экран (4:3)</PresentationFormat>
  <Paragraphs>14</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   Robert Burns </vt:lpstr>
      <vt:lpstr>Слайд 2</vt:lpstr>
      <vt:lpstr>Слайд 3</vt:lpstr>
      <vt:lpstr> The beauty of Scottish wonderful nature, its fields and mountains, large blue sky inspired      him.  </vt:lpstr>
      <vt:lpstr>Robert Burns devoted many poems to his lovely motherland.</vt:lpstr>
      <vt:lpstr>...The  flowery  Spring  leads  sunny  summer,  And  yellow  autumn  presses  near;  then  in  his  turn  comes  gloomy  winter,  till  smiling  spring  again  appear.  Thus  seasons  dancing,  life  advancing,  old  time  and  nature  there  changes  tell;  but  never  ranging,  still  unchanging,   I   adore  my  lovely  bell.</vt:lpstr>
      <vt:lpstr>       During his short 37-year-old lifetime, he penned many works including Auld Lang Syne, Tam O’Shanter and A Red, Red Rose to name just a few,  </vt:lpstr>
      <vt:lpstr> Think you know about Robert Burns? </vt:lpstr>
      <vt:lpstr>   Who was Robert Burns?   </vt:lpstr>
      <vt:lpstr>Слайд 10</vt:lpstr>
      <vt:lpstr>  1. After Queen Victoria and Christopher Columbus, Robert Burns has more statues dedicated to him around the world than any other.   2. A translation of ‘My Hearts in the Highlands’ was adopted as the marching song of the Chinese resistance fighters in the Second World War.   3. A statue of Burns in Camperdown, Australia, is thought to be the oldest existing statue of the poet anywhere in the world.    4. Burns’ song of equality and universal brotherhood ‘Is there for Honest Poverty’ (also known as 'A Man's A Man for a' That') was chosen as the anthem to open the new Scottish Parliament in 1999.   5. ‘Auld Lang Syne’ is recognised by the Guinness Book of World Records as being one of the top three most popular songs in the English language. The other two are ‘Happy Birthday’ and ‘For he’s a jolly good fellow’.   </vt:lpstr>
      <vt:lpstr>6. Robert Burns was the first ever person to appear on a commemorative bottle of Coca-Cola, in 2009.   7. American president Abraham Lincoln had a lifelong admiration for the work of Robert Burns, with some claiming that the poet’s verse played a key role in helping Lincoln win the American civil war and abolish slavery.   8. Burns fathered at least 12 children with four different women during his short 37 year lifetime. His youngest child, Maxwell, was born on the day of his funeral.   9. Pop singer Michael Jackson is said to have been a big fan of Robert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Шаблон презентации</dc:title>
  <dc:creator>1</dc:creator>
  <cp:lastModifiedBy>Уварова</cp:lastModifiedBy>
  <cp:revision>13</cp:revision>
  <dcterms:created xsi:type="dcterms:W3CDTF">2013-06-14T06:30:33Z</dcterms:created>
  <dcterms:modified xsi:type="dcterms:W3CDTF">2015-02-03T23:17:41Z</dcterms:modified>
</cp:coreProperties>
</file>