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tags/tag5.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323" r:id="rId3"/>
    <p:sldId id="280" r:id="rId4"/>
    <p:sldId id="295" r:id="rId5"/>
    <p:sldId id="277" r:id="rId6"/>
    <p:sldId id="321" r:id="rId7"/>
    <p:sldId id="287" r:id="rId8"/>
    <p:sldId id="288" r:id="rId9"/>
    <p:sldId id="282" r:id="rId10"/>
    <p:sldId id="275" r:id="rId11"/>
    <p:sldId id="310" r:id="rId12"/>
    <p:sldId id="278" r:id="rId13"/>
    <p:sldId id="291" r:id="rId14"/>
    <p:sldId id="289"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люшкины"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13"/>
    <p:penClr>
      <a:srgbClr val="99FF66"/>
    </p:penClr>
    <p:extLst>
      <p:ext uri="{EC167BDD-8182-4AB7-AECC-EB403E3ABB37}">
        <p14:laserClr xmlns="" xmlns:p14="http://schemas.microsoft.com/office/powerpoint/2010/main">
          <a:srgbClr val="00FF00"/>
        </p14:laserClr>
      </p:ext>
      <p:ext uri="{2FDB2607-1784-4EEB-B798-7EB5836EED8A}">
        <p14:showMediaCtrls xmlns="" xmlns:p14="http://schemas.microsoft.com/office/powerpoint/2010/main" val="1"/>
      </p:ext>
    </p:extLst>
  </p:showPr>
  <p:clrMru>
    <a:srgbClr val="FF9900"/>
    <a:srgbClr val="FF00FF"/>
    <a:srgbClr val="CCCC00"/>
    <a:srgbClr val="0099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8" d="100"/>
          <a:sy n="58" d="100"/>
        </p:scale>
        <p:origin x="-1494" y="-396"/>
      </p:cViewPr>
      <p:guideLst>
        <p:guide orient="horz"/>
        <p:guide/>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ADFA149-C446-470A-A9A8-D3119285D6B4}" type="datetimeFigureOut">
              <a:rPr lang="ru-RU"/>
              <a:pPr>
                <a:defRPr/>
              </a:pPr>
              <a:t>19.11.2019</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B8AD00-D0D7-4D53-9F14-F040509F1328}"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6AACC42-7DE8-4039-8D22-5B129C6CCCFE}" type="datetimeFigureOut">
              <a:rPr lang="ru-RU"/>
              <a:pPr>
                <a:defRPr/>
              </a:pPr>
              <a:t>19.11.2019</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1B445A3-2194-4C38-A2E4-25BE666E7CA0}"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698F6EF-7867-44FC-AD47-98ABA721E827}" type="datetimeFigureOut">
              <a:rPr lang="ru-RU"/>
              <a:pPr>
                <a:defRPr/>
              </a:pPr>
              <a:t>19.11.2019</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F677481-A5C4-4842-B85A-3747285FFB0C}"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C4FB03D-DA94-473D-A35C-1F0E733E0B10}" type="datetimeFigureOut">
              <a:rPr lang="ru-RU"/>
              <a:pPr>
                <a:defRPr/>
              </a:pPr>
              <a:t>19.11.2019</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A672956-D60C-4518-9D14-FF70D97985EA}"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B473F4F-07E8-4354-B950-5078F3D02D5C}" type="datetimeFigureOut">
              <a:rPr lang="ru-RU"/>
              <a:pPr>
                <a:defRPr/>
              </a:pPr>
              <a:t>19.11.2019</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83DCC8-5B34-490B-838C-D81E25502CDF}"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B704621F-913A-4D65-B56E-7B105911565B}" type="datetimeFigureOut">
              <a:rPr lang="ru-RU"/>
              <a:pPr>
                <a:defRPr/>
              </a:pPr>
              <a:t>19.11.2019</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5FB956F-7C97-4B02-9693-1C0A0B6C473C}"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14F12F5-F6A5-4BFE-8D49-8AA25F1EFD7C}" type="datetimeFigureOut">
              <a:rPr lang="ru-RU"/>
              <a:pPr>
                <a:defRPr/>
              </a:pPr>
              <a:t>19.11.2019</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2621A532-D929-4C91-B5ED-A519832C7018}"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50D1AE3-B9D1-4517-AB5D-2CCDD9A0F000}" type="datetimeFigureOut">
              <a:rPr lang="ru-RU"/>
              <a:pPr>
                <a:defRPr/>
              </a:pPr>
              <a:t>19.11.2019</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B9625E3-002D-4C28-96E5-DB967615A88F}"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94AA2F3-FD00-4497-8C4C-95AC861A1920}" type="datetimeFigureOut">
              <a:rPr lang="ru-RU"/>
              <a:pPr>
                <a:defRPr/>
              </a:pPr>
              <a:t>19.11.2019</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30BD752-9011-4739-8B14-7A09A3461AE6}"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B585EEE-8BEF-4DB1-8431-643C95C96ADE}" type="datetimeFigureOut">
              <a:rPr lang="ru-RU"/>
              <a:pPr>
                <a:defRPr/>
              </a:pPr>
              <a:t>19.11.2019</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241F674-5013-4D03-86D8-D463E0BD9062}"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E23AB7B-B811-4A9D-954F-4164D0FEF899}" type="datetimeFigureOut">
              <a:rPr lang="ru-RU"/>
              <a:pPr>
                <a:defRPr/>
              </a:pPr>
              <a:t>19.11.2019</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13F9154-59C3-4591-A609-27E0A517F0F8}"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F0C1C5C-8AE9-482A-B02C-EA48B71BC0EB}" type="datetimeFigureOut">
              <a:rPr lang="ru-RU"/>
              <a:pPr>
                <a:defRPr/>
              </a:pPr>
              <a:t>19.11.2019</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65E4C69-63E0-41B8-BCA7-064F6FA1C913}"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p:cNvSpPr>
          <p:nvPr>
            <p:ph type="title" idx="4294967295"/>
          </p:nvPr>
        </p:nvSpPr>
        <p:spPr/>
        <p:txBody>
          <a:bodyPr/>
          <a:lstStyle/>
          <a:p>
            <a:pPr eaLnBrk="1" hangingPunct="1"/>
            <a:endParaRPr lang="ru-RU" dirty="0" smtClean="0"/>
          </a:p>
        </p:txBody>
      </p:sp>
      <p:sp>
        <p:nvSpPr>
          <p:cNvPr id="13314" name="Rectangle 3"/>
          <p:cNvSpPr>
            <a:spLocks noGrp="1"/>
          </p:cNvSpPr>
          <p:nvPr>
            <p:ph type="body" idx="4294967295"/>
          </p:nvPr>
        </p:nvSpPr>
        <p:spPr/>
        <p:txBody>
          <a:bodyPr/>
          <a:lstStyle/>
          <a:p>
            <a:pPr eaLnBrk="1" hangingPunct="1"/>
            <a:endParaRPr lang="ru-RU" dirty="0" smtClean="0"/>
          </a:p>
        </p:txBody>
      </p:sp>
      <p:pic>
        <p:nvPicPr>
          <p:cNvPr id="13315" name="Picture 4" descr="шаблон 2 титульник"/>
          <p:cNvPicPr>
            <a:picLocks noChangeAspect="1" noChangeArrowheads="1"/>
          </p:cNvPicPr>
          <p:nvPr/>
        </p:nvPicPr>
        <p:blipFill>
          <a:blip r:embed="rId3" cstate="screen"/>
          <a:srcRect/>
          <a:stretch>
            <a:fillRect/>
          </a:stretch>
        </p:blipFill>
        <p:spPr bwMode="auto">
          <a:xfrm>
            <a:off x="0" y="0"/>
            <a:ext cx="9127624" cy="6857960"/>
          </a:xfrm>
          <a:prstGeom prst="rect">
            <a:avLst/>
          </a:prstGeom>
          <a:ln>
            <a:noFill/>
          </a:ln>
          <a:effectLst>
            <a:softEdge rad="112500"/>
          </a:effectLst>
        </p:spPr>
      </p:pic>
      <p:sp>
        <p:nvSpPr>
          <p:cNvPr id="13316" name="Rectangle 5"/>
          <p:cNvSpPr>
            <a:spLocks noChangeArrowheads="1"/>
          </p:cNvSpPr>
          <p:nvPr/>
        </p:nvSpPr>
        <p:spPr bwMode="auto">
          <a:xfrm flipV="1">
            <a:off x="2286000" y="2424113"/>
            <a:ext cx="4572000" cy="366712"/>
          </a:xfrm>
          <a:prstGeom prst="rect">
            <a:avLst/>
          </a:prstGeom>
          <a:noFill/>
          <a:ln w="9525">
            <a:noFill/>
            <a:miter lim="800000"/>
            <a:headEnd/>
            <a:tailEnd/>
          </a:ln>
        </p:spPr>
        <p:txBody>
          <a:bodyPr rot="10800000">
            <a:spAutoFit/>
          </a:bodyPr>
          <a:lstStyle/>
          <a:p>
            <a:endParaRPr lang="ru-RU" b="1" dirty="0">
              <a:latin typeface="Calibri" pitchFamily="34" charset="0"/>
            </a:endParaRPr>
          </a:p>
        </p:txBody>
      </p:sp>
      <p:sp>
        <p:nvSpPr>
          <p:cNvPr id="13317" name="Rectangle 6"/>
          <p:cNvSpPr>
            <a:spLocks noChangeArrowheads="1"/>
          </p:cNvSpPr>
          <p:nvPr/>
        </p:nvSpPr>
        <p:spPr bwMode="auto">
          <a:xfrm>
            <a:off x="1403350" y="4149725"/>
            <a:ext cx="7129463" cy="646113"/>
          </a:xfrm>
          <a:prstGeom prst="rect">
            <a:avLst/>
          </a:prstGeom>
          <a:noFill/>
          <a:ln w="9525">
            <a:noFill/>
            <a:miter lim="800000"/>
            <a:headEnd/>
            <a:tailEnd/>
          </a:ln>
        </p:spPr>
        <p:txBody>
          <a:bodyPr>
            <a:spAutoFit/>
          </a:bodyPr>
          <a:lstStyle/>
          <a:p>
            <a:r>
              <a:rPr lang="ru-RU" sz="3600" b="1" dirty="0">
                <a:latin typeface="Times New Roman" pitchFamily="18" charset="0"/>
              </a:rPr>
              <a:t> </a:t>
            </a:r>
          </a:p>
        </p:txBody>
      </p:sp>
      <p:sp>
        <p:nvSpPr>
          <p:cNvPr id="8" name="Прямоугольник 7"/>
          <p:cNvSpPr/>
          <p:nvPr/>
        </p:nvSpPr>
        <p:spPr>
          <a:xfrm>
            <a:off x="2411760" y="4221088"/>
            <a:ext cx="4752527" cy="707886"/>
          </a:xfrm>
          <a:prstGeom prst="rect">
            <a:avLst/>
          </a:prstGeom>
        </p:spPr>
        <p:txBody>
          <a:bodyPr>
            <a:spAutoFit/>
          </a:bodyPr>
          <a:lstStyle/>
          <a:p>
            <a:pPr algn="ctr" fontAlgn="auto">
              <a:spcBef>
                <a:spcPts val="0"/>
              </a:spcBef>
              <a:spcAft>
                <a:spcPts val="0"/>
              </a:spcAft>
              <a:defRPr/>
            </a:pPr>
            <a:r>
              <a:rPr lang="ru-RU"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 </a:t>
            </a:r>
            <a:endPar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228600">
                  <a:schemeClr val="accent3">
                    <a:satMod val="175000"/>
                    <a:alpha val="40000"/>
                  </a:schemeClr>
                </a:glow>
              </a:effectLst>
              <a:latin typeface="+mn-lt"/>
              <a:cs typeface="+mn-cs"/>
            </a:endParaRPr>
          </a:p>
        </p:txBody>
      </p:sp>
      <p:sp>
        <p:nvSpPr>
          <p:cNvPr id="4" name="Прямоугольник 3"/>
          <p:cNvSpPr/>
          <p:nvPr/>
        </p:nvSpPr>
        <p:spPr>
          <a:xfrm>
            <a:off x="3779912" y="476672"/>
            <a:ext cx="5184576" cy="369332"/>
          </a:xfrm>
          <a:prstGeom prst="rect">
            <a:avLst/>
          </a:prstGeom>
        </p:spPr>
        <p:txBody>
          <a:bodyPr wrap="square">
            <a:spAutoFit/>
          </a:bodyPr>
          <a:lstStyle/>
          <a:p>
            <a:r>
              <a:rPr lang="ru-RU" dirty="0" smtClean="0"/>
              <a:t> </a:t>
            </a:r>
            <a:endParaRPr lang="ru-RU" dirty="0"/>
          </a:p>
        </p:txBody>
      </p:sp>
      <p:sp>
        <p:nvSpPr>
          <p:cNvPr id="14" name="Прямоугольник 13"/>
          <p:cNvSpPr/>
          <p:nvPr/>
        </p:nvSpPr>
        <p:spPr>
          <a:xfrm>
            <a:off x="2286000" y="2828836"/>
            <a:ext cx="4572000" cy="2862322"/>
          </a:xfrm>
          <a:prstGeom prst="rect">
            <a:avLst/>
          </a:prstGeom>
        </p:spPr>
        <p:txBody>
          <a:bodyPr>
            <a:spAutoFit/>
          </a:bodyPr>
          <a:lstStyle/>
          <a:p>
            <a:endParaRPr lang="ru-RU" b="1" dirty="0" smtClean="0">
              <a:solidFill>
                <a:srgbClr val="92D050"/>
              </a:solidFill>
              <a:latin typeface="Franklin Gothic Demi" pitchFamily="34" charset="0"/>
            </a:endParaRPr>
          </a:p>
          <a:p>
            <a:endParaRPr lang="ru-RU" b="1" dirty="0" smtClean="0">
              <a:solidFill>
                <a:srgbClr val="92D050"/>
              </a:solidFill>
              <a:latin typeface="Franklin Gothic Demi" pitchFamily="34" charset="0"/>
            </a:endParaRPr>
          </a:p>
          <a:p>
            <a:pPr algn="ct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Муниципальное дошкольное образовательное </a:t>
            </a:r>
            <a:r>
              <a:rPr lang="en-US" sz="2400" b="1"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учреждение </a:t>
            </a:r>
          </a:p>
          <a:p>
            <a:pPr algn="ctr"/>
            <a:r>
              <a:rPr lang="ru-RU" sz="2400" b="1" dirty="0" smtClean="0">
                <a:latin typeface="Times New Roman" pitchFamily="18" charset="0"/>
                <a:cs typeface="Times New Roman" pitchFamily="18" charset="0"/>
              </a:rPr>
              <a:t>д</a:t>
            </a:r>
            <a:r>
              <a:rPr lang="ru-RU" sz="2400" b="1" dirty="0" smtClean="0">
                <a:latin typeface="Times New Roman" pitchFamily="18" charset="0"/>
                <a:cs typeface="Times New Roman" pitchFamily="18" charset="0"/>
              </a:rPr>
              <a:t>етский </a:t>
            </a:r>
            <a:r>
              <a:rPr lang="ru-RU" sz="2400" b="1" dirty="0" smtClean="0">
                <a:latin typeface="Times New Roman" pitchFamily="18" charset="0"/>
                <a:cs typeface="Times New Roman" pitchFamily="18" charset="0"/>
              </a:rPr>
              <a:t>сад №</a:t>
            </a:r>
            <a:r>
              <a:rPr lang="ru-RU" sz="2400" b="1" dirty="0" smtClean="0">
                <a:latin typeface="Times New Roman" pitchFamily="18" charset="0"/>
                <a:cs typeface="Times New Roman" pitchFamily="18" charset="0"/>
              </a:rPr>
              <a:t>27 </a:t>
            </a:r>
            <a:endParaRPr lang="ru-RU" sz="2400" b="1" dirty="0" smtClean="0">
              <a:latin typeface="Times New Roman" pitchFamily="18" charset="0"/>
              <a:cs typeface="Times New Roman" pitchFamily="18" charset="0"/>
            </a:endParaRPr>
          </a:p>
          <a:p>
            <a:pPr algn="ctr"/>
            <a:r>
              <a:rPr lang="ru-RU" sz="2400" b="1" dirty="0" smtClean="0">
                <a:latin typeface="Times New Roman" pitchFamily="18" charset="0"/>
                <a:cs typeface="Times New Roman" pitchFamily="18" charset="0"/>
              </a:rPr>
              <a:t>п. Починок </a:t>
            </a:r>
            <a:r>
              <a:rPr lang="en-US" sz="2400" b="1" dirty="0" smtClean="0">
                <a:latin typeface="Times New Roman" pitchFamily="18" charset="0"/>
                <a:cs typeface="Times New Roman" pitchFamily="18" charset="0"/>
              </a:rPr>
              <a:t>                   </a:t>
            </a:r>
          </a:p>
        </p:txBody>
      </p:sp>
    </p:spTree>
    <p:custDataLst>
      <p:tags r:id="rId1"/>
    </p:custDataLst>
  </p:cSld>
  <p:clrMapOvr>
    <a:masterClrMapping/>
  </p:clrMapOvr>
  <p:transition spd="slow" advClick="0" advTm="9580">
    <p:cover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23554"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355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016813" y="1"/>
            <a:ext cx="6731651" cy="1200329"/>
          </a:xfrm>
          <a:prstGeom prst="rect">
            <a:avLst/>
          </a:prstGeom>
          <a:noFill/>
        </p:spPr>
        <p:txBody>
          <a:bodyPr wrap="square" lIns="91440" tIns="45720" rIns="91440" bIns="45720">
            <a:spAutoFit/>
          </a:bodyPr>
          <a:lstStyle/>
          <a:p>
            <a:pPr algn="ctr"/>
            <a:r>
              <a:rPr lang="ru-RU" sz="3600"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rPr>
              <a:t>Проблема:     </a:t>
            </a:r>
          </a:p>
          <a:p>
            <a:pPr algn="ctr"/>
            <a:endParaRPr lang="ru-RU" sz="3600" b="1" i="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endParaRPr>
          </a:p>
        </p:txBody>
      </p:sp>
      <p:sp>
        <p:nvSpPr>
          <p:cNvPr id="12" name="5-конечная звезда 11"/>
          <p:cNvSpPr/>
          <p:nvPr/>
        </p:nvSpPr>
        <p:spPr>
          <a:xfrm>
            <a:off x="8532440" y="1628800"/>
            <a:ext cx="395536" cy="360040"/>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5-конечная звезда 12"/>
          <p:cNvSpPr/>
          <p:nvPr/>
        </p:nvSpPr>
        <p:spPr>
          <a:xfrm>
            <a:off x="2627784" y="1844824"/>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5-конечная звезда 13"/>
          <p:cNvSpPr/>
          <p:nvPr/>
        </p:nvSpPr>
        <p:spPr>
          <a:xfrm>
            <a:off x="3419872" y="2996952"/>
            <a:ext cx="576064"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5-конечная звезда 14"/>
          <p:cNvSpPr/>
          <p:nvPr/>
        </p:nvSpPr>
        <p:spPr>
          <a:xfrm>
            <a:off x="8388424" y="4005064"/>
            <a:ext cx="504056" cy="504056"/>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5-конечная звезда 15"/>
          <p:cNvSpPr/>
          <p:nvPr/>
        </p:nvSpPr>
        <p:spPr>
          <a:xfrm>
            <a:off x="3419872" y="414908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5-конечная звезда 16"/>
          <p:cNvSpPr/>
          <p:nvPr/>
        </p:nvSpPr>
        <p:spPr>
          <a:xfrm>
            <a:off x="7308304" y="306896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5-конечная звезда 17"/>
          <p:cNvSpPr/>
          <p:nvPr/>
        </p:nvSpPr>
        <p:spPr>
          <a:xfrm>
            <a:off x="5436096" y="3140968"/>
            <a:ext cx="504056"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p:cNvSpPr/>
          <p:nvPr/>
        </p:nvSpPr>
        <p:spPr>
          <a:xfrm>
            <a:off x="2195736" y="620688"/>
            <a:ext cx="6624736" cy="369332"/>
          </a:xfrm>
          <a:prstGeom prst="rect">
            <a:avLst/>
          </a:prstGeom>
        </p:spPr>
        <p:txBody>
          <a:bodyPr wrap="square">
            <a:spAutoFit/>
          </a:bodyPr>
          <a:lstStyle/>
          <a:p>
            <a:r>
              <a:rPr lang="ru-RU" dirty="0" smtClean="0"/>
              <a:t>. </a:t>
            </a:r>
            <a:endParaRPr lang="ru-RU" dirty="0"/>
          </a:p>
        </p:txBody>
      </p:sp>
      <p:sp>
        <p:nvSpPr>
          <p:cNvPr id="21" name="Прямоугольник 20"/>
          <p:cNvSpPr/>
          <p:nvPr/>
        </p:nvSpPr>
        <p:spPr>
          <a:xfrm>
            <a:off x="2286000" y="836712"/>
            <a:ext cx="6174432" cy="5078313"/>
          </a:xfrm>
          <a:prstGeom prst="rect">
            <a:avLst/>
          </a:prstGeom>
        </p:spPr>
        <p:txBody>
          <a:bodyPr wrap="square">
            <a:spAutoFit/>
          </a:bodyPr>
          <a:lstStyle/>
          <a:p>
            <a:r>
              <a:rPr lang="ru-RU" sz="3600" b="1" dirty="0" smtClean="0">
                <a:latin typeface="Times New Roman" pitchFamily="18" charset="0"/>
                <a:cs typeface="Times New Roman" pitchFamily="18" charset="0"/>
              </a:rPr>
              <a:t>Отсутствие у детей представлений о значении воды в жизни человека, об основных источниках загрязнения воды, его последствиях, мероприятиях по предотвращению загрязнения воды.</a:t>
            </a:r>
            <a:endParaRPr lang="ru-RU" sz="3600" b="1" dirty="0">
              <a:latin typeface="Times New Roman" pitchFamily="18" charset="0"/>
              <a:cs typeface="Times New Roman" pitchFamily="18" charset="0"/>
            </a:endParaRPr>
          </a:p>
        </p:txBody>
      </p:sp>
    </p:spTree>
    <p:custDataLst>
      <p:tags r:id="rId1"/>
    </p:custDataLst>
  </p:cSld>
  <p:clrMapOvr>
    <a:masterClrMapping/>
  </p:clrMapOvr>
  <p:transition spd="slow" advTm="5323">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lstStyle/>
          <a:p>
            <a:pPr eaLnBrk="1" hangingPunct="1"/>
            <a:endParaRPr lang="ru-RU" smtClean="0"/>
          </a:p>
        </p:txBody>
      </p:sp>
      <p:sp>
        <p:nvSpPr>
          <p:cNvPr id="36866" name="Содержимое 2"/>
          <p:cNvSpPr>
            <a:spLocks noGrp="1"/>
          </p:cNvSpPr>
          <p:nvPr>
            <p:ph idx="4294967295"/>
          </p:nvPr>
        </p:nvSpPr>
        <p:spPr/>
        <p:txBody>
          <a:bodyPr/>
          <a:lstStyle/>
          <a:p>
            <a:pPr eaLnBrk="1" hangingPunct="1"/>
            <a:endParaRPr lang="ru-RU" smtClean="0"/>
          </a:p>
        </p:txBody>
      </p:sp>
      <p:pic>
        <p:nvPicPr>
          <p:cNvPr id="36867" name="Picture 4" descr="шаблон 2 в"/>
          <p:cNvPicPr>
            <a:picLocks noChangeAspect="1" noChangeArrowheads="1"/>
          </p:cNvPicPr>
          <p:nvPr/>
        </p:nvPicPr>
        <p:blipFill>
          <a:blip r:embed="rId3" cstate="screen"/>
          <a:srcRect/>
          <a:stretch>
            <a:fillRect/>
          </a:stretch>
        </p:blipFill>
        <p:spPr bwMode="auto">
          <a:xfrm>
            <a:off x="0" y="-242888"/>
            <a:ext cx="9144000" cy="7100888"/>
          </a:xfrm>
          <a:prstGeom prst="rect">
            <a:avLst/>
          </a:prstGeom>
          <a:noFill/>
          <a:ln w="9525">
            <a:noFill/>
            <a:miter lim="800000"/>
            <a:headEnd/>
            <a:tailEnd/>
          </a:ln>
        </p:spPr>
      </p:pic>
      <p:sp>
        <p:nvSpPr>
          <p:cNvPr id="36868"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a:latin typeface="Calibri" pitchFamily="34" charset="0"/>
            </a:endParaRPr>
          </a:p>
        </p:txBody>
      </p:sp>
      <p:pic>
        <p:nvPicPr>
          <p:cNvPr id="8" name="Рисунок 7" descr="C:\Users\Надя\Desktop\IMG_3004.JPG"/>
          <p:cNvPicPr/>
          <p:nvPr/>
        </p:nvPicPr>
        <p:blipFill>
          <a:blip r:embed="rId4" cstate="print"/>
          <a:srcRect/>
          <a:stretch>
            <a:fillRect/>
          </a:stretch>
        </p:blipFill>
        <p:spPr bwMode="auto">
          <a:xfrm>
            <a:off x="1115616" y="2204864"/>
            <a:ext cx="7416824" cy="3888432"/>
          </a:xfrm>
          <a:prstGeom prst="rect">
            <a:avLst/>
          </a:prstGeom>
          <a:noFill/>
          <a:ln w="9525">
            <a:noFill/>
            <a:miter lim="800000"/>
            <a:headEnd/>
            <a:tailEnd/>
          </a:ln>
        </p:spPr>
      </p:pic>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2000" advTm="12084"/>
    </mc:Choice>
    <mc:Fallback>
      <p:transition spd="slow" advTm="12084"/>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p:txBody>
          <a:bodyPr/>
          <a:lstStyle/>
          <a:p>
            <a:pPr eaLnBrk="1" hangingPunct="1"/>
            <a:endParaRPr lang="ru-RU" dirty="0" smtClean="0"/>
          </a:p>
        </p:txBody>
      </p:sp>
      <p:sp>
        <p:nvSpPr>
          <p:cNvPr id="30722" name="Rectangle 3"/>
          <p:cNvSpPr>
            <a:spLocks noGrp="1"/>
          </p:cNvSpPr>
          <p:nvPr>
            <p:ph type="body" idx="4294967295"/>
          </p:nvPr>
        </p:nvSpPr>
        <p:spPr>
          <a:xfrm>
            <a:off x="457200" y="404813"/>
            <a:ext cx="4978400" cy="5721350"/>
          </a:xfrm>
        </p:spPr>
        <p:txBody>
          <a:bodyPr/>
          <a:lstStyle/>
          <a:p>
            <a:pPr eaLnBrk="1" hangingPunct="1"/>
            <a:endParaRPr lang="ru-RU" dirty="0" smtClean="0"/>
          </a:p>
        </p:txBody>
      </p:sp>
      <p:pic>
        <p:nvPicPr>
          <p:cNvPr id="30723" name="Picture 4" descr="шаблон 2 б"/>
          <p:cNvPicPr>
            <a:picLocks noChangeAspect="1" noChangeArrowheads="1"/>
          </p:cNvPicPr>
          <p:nvPr/>
        </p:nvPicPr>
        <p:blipFill>
          <a:blip r:embed="rId3" cstate="screen"/>
          <a:srcRect/>
          <a:stretch>
            <a:fillRect/>
          </a:stretch>
        </p:blipFill>
        <p:spPr bwMode="auto">
          <a:xfrm>
            <a:off x="14706" y="0"/>
            <a:ext cx="9144000" cy="6858001"/>
          </a:xfrm>
          <a:prstGeom prst="rect">
            <a:avLst/>
          </a:prstGeom>
          <a:noFill/>
          <a:ln w="9525">
            <a:noFill/>
            <a:miter lim="800000"/>
            <a:headEnd/>
            <a:tailEnd/>
          </a:ln>
        </p:spPr>
      </p:pic>
      <p:sp>
        <p:nvSpPr>
          <p:cNvPr id="4" name="Прямоугольник 3"/>
          <p:cNvSpPr/>
          <p:nvPr/>
        </p:nvSpPr>
        <p:spPr>
          <a:xfrm>
            <a:off x="395536" y="0"/>
            <a:ext cx="5904656" cy="923330"/>
          </a:xfrm>
          <a:prstGeom prst="rect">
            <a:avLst/>
          </a:prstGeom>
          <a:noFill/>
        </p:spPr>
        <p:txBody>
          <a:bodyPr wrap="square" lIns="91440" tIns="45720" rIns="91440" bIns="45720">
            <a:spAutoFit/>
          </a:bodyPr>
          <a:lstStyle/>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endParaRPr lang="ru-RU" sz="36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p:txBody>
      </p:sp>
      <p:sp>
        <p:nvSpPr>
          <p:cNvPr id="6" name="Прямоугольник 5"/>
          <p:cNvSpPr/>
          <p:nvPr/>
        </p:nvSpPr>
        <p:spPr>
          <a:xfrm>
            <a:off x="0" y="25360"/>
            <a:ext cx="7164288" cy="2092881"/>
          </a:xfrm>
          <a:prstGeom prst="rect">
            <a:avLst/>
          </a:prstGeom>
        </p:spPr>
        <p:txBody>
          <a:bodyPr wrap="square">
            <a:spAutoFit/>
          </a:bodyPr>
          <a:lstStyle/>
          <a:p>
            <a:pPr algn="ctr"/>
            <a:r>
              <a:rPr lang="ru-RU" sz="2800" b="1" dirty="0" smtClean="0">
                <a:latin typeface="Times New Roman" pitchFamily="18" charset="0"/>
                <a:cs typeface="Times New Roman" pitchFamily="18" charset="0"/>
              </a:rPr>
              <a:t>Опыты с водой в уголке экспериментирования</a:t>
            </a:r>
          </a:p>
          <a:p>
            <a:r>
              <a:rPr lang="ru-RU" sz="2800" dirty="0" smtClean="0">
                <a:latin typeface="Times New Roman" pitchFamily="18" charset="0"/>
                <a:cs typeface="Times New Roman" pitchFamily="18" charset="0"/>
              </a:rPr>
              <a:t> </a:t>
            </a:r>
          </a:p>
          <a:p>
            <a:endParaRPr lang="ru-RU" sz="2800" dirty="0" smtClean="0">
              <a:latin typeface="Times New Roman" pitchFamily="18" charset="0"/>
              <a:cs typeface="Times New Roman" pitchFamily="18" charset="0"/>
            </a:endParaRPr>
          </a:p>
          <a:p>
            <a:r>
              <a:rPr lang="ru-RU" dirty="0" smtClean="0"/>
              <a:t> </a:t>
            </a:r>
            <a:endParaRPr lang="ru-RU" dirty="0"/>
          </a:p>
        </p:txBody>
      </p:sp>
      <p:pic>
        <p:nvPicPr>
          <p:cNvPr id="7" name="Рисунок 6" descr="C:\Users\Надя\Desktop\IMG_3006.JPG"/>
          <p:cNvPicPr/>
          <p:nvPr/>
        </p:nvPicPr>
        <p:blipFill>
          <a:blip r:embed="rId4" cstate="print"/>
          <a:srcRect/>
          <a:stretch>
            <a:fillRect/>
          </a:stretch>
        </p:blipFill>
        <p:spPr bwMode="auto">
          <a:xfrm>
            <a:off x="755576" y="1268760"/>
            <a:ext cx="5040560" cy="4896544"/>
          </a:xfrm>
          <a:prstGeom prst="rect">
            <a:avLst/>
          </a:prstGeom>
          <a:noFill/>
          <a:ln w="9525">
            <a:noFill/>
            <a:miter lim="800000"/>
            <a:headEnd/>
            <a:tailEnd/>
          </a:ln>
        </p:spPr>
      </p:pic>
    </p:spTree>
    <p:custDataLst>
      <p:tags r:id="rId1"/>
    </p:custDataLst>
  </p:cSld>
  <p:clrMapOvr>
    <a:masterClrMapping/>
  </p:clrMapOvr>
  <mc:AlternateContent xmlns:mc="http://schemas.openxmlformats.org/markup-compatibility/2006">
    <mc:Choice xmlns="" xmlns:p14="http://schemas.microsoft.com/office/powerpoint/2010/main" Requires="p14">
      <p:transition p14:dur="10" advClick="0" advTm="9761">
        <p:wheel spokes="1"/>
      </p:transition>
    </mc:Choice>
    <mc:Fallback>
      <p:transition advClick="0" advTm="9761">
        <p:wheel spokes="1"/>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p:txBody>
          <a:bodyPr/>
          <a:lstStyle/>
          <a:p>
            <a:pPr eaLnBrk="1" hangingPunct="1"/>
            <a:endParaRPr lang="ru-RU" smtClean="0"/>
          </a:p>
        </p:txBody>
      </p:sp>
      <p:sp>
        <p:nvSpPr>
          <p:cNvPr id="41986" name="Rectangle 3"/>
          <p:cNvSpPr>
            <a:spLocks noGrp="1"/>
          </p:cNvSpPr>
          <p:nvPr>
            <p:ph type="body" idx="1"/>
          </p:nvPr>
        </p:nvSpPr>
        <p:spPr/>
        <p:txBody>
          <a:bodyPr/>
          <a:lstStyle/>
          <a:p>
            <a:pPr eaLnBrk="1" hangingPunct="1"/>
            <a:endParaRPr lang="ru-RU" smtClean="0"/>
          </a:p>
        </p:txBody>
      </p:sp>
      <p:pic>
        <p:nvPicPr>
          <p:cNvPr id="41987" name="Picture 4" descr="шаблон 2 титульник"/>
          <p:cNvPicPr>
            <a:picLocks noChangeAspect="1" noChangeArrowheads="1"/>
          </p:cNvPicPr>
          <p:nvPr/>
        </p:nvPicPr>
        <p:blipFill>
          <a:blip r:embed="rId3" cstate="screen"/>
          <a:srcRect/>
          <a:stretch>
            <a:fillRect/>
          </a:stretch>
        </p:blipFill>
        <p:spPr bwMode="auto">
          <a:xfrm>
            <a:off x="0" y="19435"/>
            <a:ext cx="9144000" cy="6838565"/>
          </a:xfrm>
          <a:prstGeom prst="rect">
            <a:avLst/>
          </a:prstGeom>
          <a:noFill/>
          <a:ln w="9525">
            <a:noFill/>
            <a:miter lim="800000"/>
            <a:headEnd/>
            <a:tailEnd/>
          </a:ln>
        </p:spPr>
      </p:pic>
      <p:sp>
        <p:nvSpPr>
          <p:cNvPr id="2" name="Прямоугольник 1"/>
          <p:cNvSpPr/>
          <p:nvPr/>
        </p:nvSpPr>
        <p:spPr>
          <a:xfrm>
            <a:off x="1475656" y="3293616"/>
            <a:ext cx="6696744" cy="2554545"/>
          </a:xfrm>
          <a:prstGeom prst="rect">
            <a:avLst/>
          </a:prstGeom>
        </p:spPr>
        <p:txBody>
          <a:bodyPr wrap="square">
            <a:spAutoFit/>
          </a:bodyPr>
          <a:lstStyle/>
          <a:p>
            <a:pPr algn="ctr"/>
            <a:r>
              <a:rPr lang="ru-RU" sz="2000" dirty="0" smtClean="0">
                <a:solidFill>
                  <a:srgbClr val="009900"/>
                </a:solidFill>
                <a:latin typeface="Franklin Gothic Demi Cond" panose="020B0706030402020204" pitchFamily="34" charset="0"/>
              </a:rPr>
              <a:t>Таким </a:t>
            </a:r>
            <a:r>
              <a:rPr lang="ru-RU" sz="2000" dirty="0">
                <a:solidFill>
                  <a:srgbClr val="009900"/>
                </a:solidFill>
                <a:latin typeface="Franklin Gothic Demi Cond" panose="020B0706030402020204" pitchFamily="34" charset="0"/>
              </a:rPr>
              <a:t>образом, в ходе реализации проекта происходит формирование определенной позиции по конкретному вопросу у каждого ребенка, дети получают возможность раскрыть свою творческую жилку, показать всем свою индивидуальность. Все это крайне благоприятно сказывается на развитии личности ребенка, способствует формированию нормальной самооценки. Проще говоря, проекты идеально подготавливают дошкольников к их дальнейшему обучению в школе </a:t>
            </a:r>
          </a:p>
        </p:txBody>
      </p:sp>
      <p:sp>
        <p:nvSpPr>
          <p:cNvPr id="3" name="Прямоугольник 2"/>
          <p:cNvSpPr/>
          <p:nvPr/>
        </p:nvSpPr>
        <p:spPr>
          <a:xfrm>
            <a:off x="5724128" y="548680"/>
            <a:ext cx="2952328" cy="923330"/>
          </a:xfrm>
          <a:prstGeom prst="rect">
            <a:avLst/>
          </a:prstGeom>
          <a:noFill/>
        </p:spPr>
        <p:txBody>
          <a:bodyPr wrap="square" lIns="91440" tIns="45720" rIns="91440" bIns="45720">
            <a:spAutoFit/>
          </a:bodyPr>
          <a:lstStyle/>
          <a:p>
            <a:pPr algn="ctr"/>
            <a:r>
              <a:rPr lang="ru-RU"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ВЫВОД:</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p:txBody>
      </p:sp>
    </p:spTree>
    <p:custDataLst>
      <p:tags r:id="rId1"/>
    </p:custDataLst>
  </p:cSld>
  <p:clrMapOvr>
    <a:masterClrMapping/>
  </p:clrMapOvr>
  <p:transition spd="slow" advClick="0" advTm="251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pPr eaLnBrk="1" hangingPunct="1"/>
            <a:endParaRPr lang="ru-RU" dirty="0" smtClean="0"/>
          </a:p>
        </p:txBody>
      </p:sp>
      <p:sp>
        <p:nvSpPr>
          <p:cNvPr id="18434" name="Rectangle 3"/>
          <p:cNvSpPr>
            <a:spLocks noGrp="1"/>
          </p:cNvSpPr>
          <p:nvPr>
            <p:ph type="body" idx="1"/>
          </p:nvPr>
        </p:nvSpPr>
        <p:spPr/>
        <p:txBody>
          <a:bodyPr/>
          <a:lstStyle/>
          <a:p>
            <a:pPr eaLnBrk="1" hangingPunct="1"/>
            <a:endParaRPr lang="ru-RU" dirty="0" smtClean="0"/>
          </a:p>
        </p:txBody>
      </p:sp>
      <p:pic>
        <p:nvPicPr>
          <p:cNvPr id="18435" name="Picture 4" descr="шаблон 2 титульник"/>
          <p:cNvPicPr>
            <a:picLocks noChangeAspect="1" noChangeArrowheads="1"/>
          </p:cNvPicPr>
          <p:nvPr/>
        </p:nvPicPr>
        <p:blipFill>
          <a:blip r:embed="rId3" cstate="screen"/>
          <a:srcRect/>
          <a:stretch>
            <a:fillRect/>
          </a:stretch>
        </p:blipFill>
        <p:spPr bwMode="auto">
          <a:xfrm>
            <a:off x="0" y="1"/>
            <a:ext cx="9144000" cy="6857999"/>
          </a:xfrm>
          <a:prstGeom prst="rect">
            <a:avLst/>
          </a:prstGeom>
          <a:noFill/>
          <a:ln w="9525">
            <a:noFill/>
            <a:miter lim="800000"/>
            <a:headEnd/>
            <a:tailEnd/>
          </a:ln>
        </p:spPr>
      </p:pic>
      <p:sp>
        <p:nvSpPr>
          <p:cNvPr id="7" name="Прямоугольник 6"/>
          <p:cNvSpPr/>
          <p:nvPr/>
        </p:nvSpPr>
        <p:spPr>
          <a:xfrm>
            <a:off x="3712502" y="332656"/>
            <a:ext cx="6044074" cy="646331"/>
          </a:xfrm>
          <a:prstGeom prst="rect">
            <a:avLst/>
          </a:prstGeom>
        </p:spPr>
        <p:txBody>
          <a:bodyPr>
            <a:spAutoFit/>
          </a:bodyPr>
          <a:lstStyle/>
          <a:p>
            <a:pPr algn="ctr" fontAlgn="auto">
              <a:spcBef>
                <a:spcPts val="0"/>
              </a:spcBef>
              <a:spcAft>
                <a:spcPts val="0"/>
              </a:spcAft>
              <a:defRPr/>
            </a:pPr>
            <a:r>
              <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             </a:t>
            </a:r>
          </a:p>
        </p:txBody>
      </p:sp>
      <p:sp>
        <p:nvSpPr>
          <p:cNvPr id="8" name="Прямоугольник 7"/>
          <p:cNvSpPr/>
          <p:nvPr/>
        </p:nvSpPr>
        <p:spPr>
          <a:xfrm>
            <a:off x="3289300" y="0"/>
            <a:ext cx="6107113" cy="584200"/>
          </a:xfrm>
          <a:prstGeom prst="rect">
            <a:avLst/>
          </a:prstGeom>
        </p:spPr>
        <p:txBody>
          <a:bodyPr>
            <a:spAutoFit/>
          </a:bodyPr>
          <a:lstStyle/>
          <a:p>
            <a:pPr algn="ctr" fontAlgn="auto">
              <a:spcBef>
                <a:spcPts val="0"/>
              </a:spcBef>
              <a:spcAft>
                <a:spcPts val="0"/>
              </a:spcAft>
              <a:defRPr/>
            </a:pPr>
            <a:r>
              <a:rPr lang="ru-RU" sz="3200" b="1" i="1" dirty="0">
                <a:solidFill>
                  <a:schemeClr val="accent1">
                    <a:lumMod val="75000"/>
                  </a:schemeClr>
                </a:solidFill>
                <a:latin typeface="+mn-lt"/>
                <a:cs typeface="+mn-cs"/>
              </a:rPr>
              <a:t>   </a:t>
            </a:r>
          </a:p>
        </p:txBody>
      </p:sp>
      <p:sp>
        <p:nvSpPr>
          <p:cNvPr id="5" name="Прямоугольник 4"/>
          <p:cNvSpPr/>
          <p:nvPr/>
        </p:nvSpPr>
        <p:spPr>
          <a:xfrm>
            <a:off x="1763688" y="3140968"/>
            <a:ext cx="6600561" cy="3139321"/>
          </a:xfrm>
          <a:prstGeom prst="rect">
            <a:avLst/>
          </a:prstGeom>
        </p:spPr>
        <p:txBody>
          <a:bodyPr wrap="square">
            <a:spAutoFit/>
          </a:bodyPr>
          <a:lstStyle/>
          <a:p>
            <a:pPr algn="ctr"/>
            <a:r>
              <a:rPr lang="ru-RU" sz="66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СПАСИБО    </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ЗА</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ВНИМАНИЕ!</a:t>
            </a:r>
            <a:endParaRPr lang="ru-RU" sz="6600" dirty="0">
              <a:latin typeface="Monotype Corsiva" panose="03010101010201010101" pitchFamily="66" charset="0"/>
            </a:endParaRPr>
          </a:p>
        </p:txBody>
      </p:sp>
    </p:spTree>
    <p:custDataLst>
      <p:tags r:id="rId1"/>
    </p:custDataLst>
  </p:cSld>
  <p:clrMapOvr>
    <a:masterClrMapping/>
  </p:clrMapOvr>
  <p:transition spd="slow" advClick="0" advTm="245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p:txBody>
          <a:bodyPr/>
          <a:lstStyle/>
          <a:p>
            <a:pPr eaLnBrk="1" hangingPunct="1"/>
            <a:endParaRPr lang="ru-RU" dirty="0" smtClean="0"/>
          </a:p>
        </p:txBody>
      </p:sp>
      <p:sp>
        <p:nvSpPr>
          <p:cNvPr id="21506" name="Rectangle 3"/>
          <p:cNvSpPr>
            <a:spLocks noGrp="1"/>
          </p:cNvSpPr>
          <p:nvPr>
            <p:ph type="body" idx="4294967295"/>
          </p:nvPr>
        </p:nvSpPr>
        <p:spPr>
          <a:xfrm>
            <a:off x="457200" y="404813"/>
            <a:ext cx="4978400" cy="5721350"/>
          </a:xfrm>
        </p:spPr>
        <p:txBody>
          <a:bodyPr/>
          <a:lstStyle/>
          <a:p>
            <a:pPr eaLnBrk="1" hangingPunct="1"/>
            <a:endParaRPr lang="ru-RU" dirty="0" smtClean="0"/>
          </a:p>
        </p:txBody>
      </p:sp>
      <p:pic>
        <p:nvPicPr>
          <p:cNvPr id="21507" name="Picture 4"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7" name="Прямоугольник 6"/>
          <p:cNvSpPr/>
          <p:nvPr/>
        </p:nvSpPr>
        <p:spPr>
          <a:xfrm>
            <a:off x="323528" y="1700808"/>
            <a:ext cx="6858000" cy="3416320"/>
          </a:xfrm>
          <a:prstGeom prst="rect">
            <a:avLst/>
          </a:prstGeom>
        </p:spPr>
        <p:txBody>
          <a:bodyPr wrap="square">
            <a:spAutoFit/>
          </a:bodyPr>
          <a:lstStyle/>
          <a:p>
            <a:pPr algn="ctr"/>
            <a:r>
              <a:rPr lang="ru-RU" sz="5400" u="sng" dirty="0" smtClean="0">
                <a:latin typeface="Times New Roman" pitchFamily="18" charset="0"/>
                <a:cs typeface="Times New Roman" pitchFamily="18" charset="0"/>
              </a:rPr>
              <a:t>Проектная деятельность в группе компенсирующей направленности</a:t>
            </a:r>
            <a:endParaRPr lang="ru-RU" sz="5400" u="sng" dirty="0">
              <a:latin typeface="Times New Roman" pitchFamily="18" charset="0"/>
              <a:cs typeface="Times New Roman" pitchFamily="18" charset="0"/>
            </a:endParaRPr>
          </a:p>
        </p:txBody>
      </p:sp>
    </p:spTree>
    <p:custDataLst>
      <p:tags r:id="rId1"/>
    </p:custDataLst>
  </p:cSld>
  <p:clrMapOvr>
    <a:masterClrMapping/>
  </p:clrMapOvr>
  <p:transition spd="slow" advTm="1900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xit" presetSubtype="0" fill="hold" grpId="1" nodeType="clickEffect">
                                  <p:stCondLst>
                                    <p:cond delay="0"/>
                                  </p:stCondLst>
                                  <p:iterate type="lt">
                                    <p:tmPct val="50000"/>
                                  </p:iterate>
                                  <p:childTnLst>
                                    <p:anim calcmode="discrete" valueType="clr">
                                      <p:cBhvr override="childStyle">
                                        <p:cTn id="11" dur="80"/>
                                        <p:tgtEl>
                                          <p:spTgt spid="7"/>
                                        </p:tgtEl>
                                        <p:attrNameLst>
                                          <p:attrName>style.color</p:attrName>
                                        </p:attrNameLst>
                                      </p:cBhvr>
                                      <p:tavLst>
                                        <p:tav tm="0">
                                          <p:val>
                                            <p:clrVal>
                                              <a:schemeClr val="hlink"/>
                                            </p:clrVal>
                                          </p:val>
                                        </p:tav>
                                        <p:tav tm="50000">
                                          <p:val>
                                            <p:clrVal>
                                              <a:schemeClr val="accent2"/>
                                            </p:clrVal>
                                          </p:val>
                                        </p:tav>
                                      </p:tavLst>
                                    </p:anim>
                                    <p:anim calcmode="discrete" valueType="clr">
                                      <p:cBhvr>
                                        <p:cTn id="12" dur="80"/>
                                        <p:tgtEl>
                                          <p:spTgt spid="7"/>
                                        </p:tgtEl>
                                        <p:attrNameLst>
                                          <p:attrName>fillcolor</p:attrName>
                                        </p:attrNameLst>
                                      </p:cBhvr>
                                      <p:tavLst>
                                        <p:tav tm="0">
                                          <p:val>
                                            <p:clrVal>
                                              <a:schemeClr val="hlink"/>
                                            </p:clrVal>
                                          </p:val>
                                        </p:tav>
                                        <p:tav tm="50000">
                                          <p:val>
                                            <p:clrVal>
                                              <a:schemeClr val="accent2"/>
                                            </p:clrVal>
                                          </p:val>
                                        </p:tav>
                                      </p:tavLst>
                                    </p:anim>
                                    <p:set>
                                      <p:cBhvr>
                                        <p:cTn id="13" dur="80"/>
                                        <p:tgtEl>
                                          <p:spTgt spid="7"/>
                                        </p:tgtEl>
                                        <p:attrNameLst>
                                          <p:attrName>fill.type</p:attrName>
                                        </p:attrNameLst>
                                      </p:cBhvr>
                                      <p:to>
                                        <p:strVal val="solid"/>
                                      </p:to>
                                    </p:set>
                                    <p:set>
                                      <p:cBhvr>
                                        <p:cTn id="14" dur="1" fill="hold">
                                          <p:stCondLst>
                                            <p:cond delay="7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16386"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6387" name="Picture 7" descr="шаблон 2 б"/>
          <p:cNvPicPr>
            <a:picLocks noChangeAspect="1" noChangeArrowheads="1"/>
          </p:cNvPicPr>
          <p:nvPr/>
        </p:nvPicPr>
        <p:blipFill>
          <a:blip r:embed="rId3" cstate="screen"/>
          <a:srcRect/>
          <a:stretch>
            <a:fillRect/>
          </a:stretch>
        </p:blipFill>
        <p:spPr bwMode="auto">
          <a:xfrm>
            <a:off x="0" y="-19618"/>
            <a:ext cx="9144000" cy="6877618"/>
          </a:xfrm>
          <a:prstGeom prst="rect">
            <a:avLst/>
          </a:prstGeom>
          <a:noFill/>
          <a:ln w="9525">
            <a:noFill/>
            <a:miter lim="800000"/>
            <a:headEnd/>
            <a:tailEnd/>
          </a:ln>
        </p:spPr>
      </p:pic>
      <p:sp>
        <p:nvSpPr>
          <p:cNvPr id="3" name="Прямоугольник 2"/>
          <p:cNvSpPr/>
          <p:nvPr/>
        </p:nvSpPr>
        <p:spPr>
          <a:xfrm>
            <a:off x="2123728" y="797511"/>
            <a:ext cx="6624736" cy="923330"/>
          </a:xfrm>
          <a:prstGeom prst="rect">
            <a:avLst/>
          </a:prstGeom>
        </p:spPr>
        <p:txBody>
          <a:bodyPr wrap="square">
            <a:spAutoFit/>
          </a:bodyPr>
          <a:lstStyle/>
          <a:p>
            <a:pPr marL="137160"/>
            <a:endParaRPr lang="ru-RU" dirty="0"/>
          </a:p>
          <a:p>
            <a:pPr marL="137160"/>
            <a:r>
              <a:rPr lang="ru-RU" dirty="0" smtClean="0"/>
              <a:t>.</a:t>
            </a:r>
            <a:endParaRPr lang="ru-RU" dirty="0"/>
          </a:p>
          <a:p>
            <a:pPr marL="137160" indent="0">
              <a:buNone/>
            </a:pPr>
            <a:endParaRPr lang="ru-RU" dirty="0"/>
          </a:p>
        </p:txBody>
      </p:sp>
      <p:sp>
        <p:nvSpPr>
          <p:cNvPr id="8" name="Прямоугольник 7"/>
          <p:cNvSpPr/>
          <p:nvPr/>
        </p:nvSpPr>
        <p:spPr>
          <a:xfrm>
            <a:off x="3059832" y="0"/>
            <a:ext cx="5760640" cy="923330"/>
          </a:xfrm>
          <a:prstGeom prst="rect">
            <a:avLst/>
          </a:prstGeom>
          <a:noFill/>
        </p:spPr>
        <p:txBody>
          <a:bodyPr wrap="square" lIns="91440" tIns="45720" rIns="91440" bIns="45720">
            <a:spAutoFit/>
          </a:bodyPr>
          <a:lstStyle/>
          <a:p>
            <a:r>
              <a:rPr lang="ru-RU"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alibri" pitchFamily="34" charset="0"/>
              </a:rPr>
              <a:t>Что такое проект?</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Прямоугольник 6"/>
          <p:cNvSpPr/>
          <p:nvPr/>
        </p:nvSpPr>
        <p:spPr>
          <a:xfrm>
            <a:off x="2267744" y="836712"/>
            <a:ext cx="5688632" cy="5909310"/>
          </a:xfrm>
          <a:prstGeom prst="rect">
            <a:avLst/>
          </a:prstGeom>
        </p:spPr>
        <p:txBody>
          <a:bodyPr wrap="square">
            <a:spAutoFit/>
          </a:bodyPr>
          <a:lstStyle/>
          <a:p>
            <a:r>
              <a:rPr lang="ru-RU" sz="3600" b="1" dirty="0" smtClean="0">
                <a:latin typeface="Times New Roman" pitchFamily="18" charset="0"/>
                <a:cs typeface="Times New Roman" pitchFamily="18" charset="0"/>
              </a:rPr>
              <a:t>Проектная деятельность в детском саду </a:t>
            </a:r>
            <a:r>
              <a:rPr lang="ru-RU" sz="3600" dirty="0" smtClean="0">
                <a:latin typeface="Times New Roman" pitchFamily="18" charset="0"/>
                <a:cs typeface="Times New Roman" pitchFamily="18" charset="0"/>
              </a:rPr>
              <a:t>— это совместная игровая или творческая деятельность педагогов и детей. Она развивает самостоятельность, ответственность, инициативность и целеустремлённость.</a:t>
            </a:r>
          </a:p>
          <a:p>
            <a:r>
              <a:rPr lang="ru-RU" dirty="0" smtClean="0"/>
              <a:t> </a:t>
            </a:r>
            <a:endParaRPr lang="ru-RU" dirty="0"/>
          </a:p>
        </p:txBody>
      </p:sp>
    </p:spTree>
    <p:custDataLst>
      <p:tags r:id="rId1"/>
    </p:custDataLst>
  </p:cSld>
  <p:clrMapOvr>
    <a:masterClrMapping/>
  </p:clrMapOvr>
  <p:transition spd="slow" advTm="11319">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2771800" y="2564904"/>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457"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19458"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9459"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9461" name="Прямоугольник 7"/>
          <p:cNvSpPr>
            <a:spLocks noChangeArrowheads="1"/>
          </p:cNvSpPr>
          <p:nvPr/>
        </p:nvSpPr>
        <p:spPr bwMode="auto">
          <a:xfrm>
            <a:off x="2484438" y="5013325"/>
            <a:ext cx="6408737" cy="461665"/>
          </a:xfrm>
          <a:prstGeom prst="rect">
            <a:avLst/>
          </a:prstGeom>
          <a:noFill/>
          <a:ln w="9525">
            <a:noFill/>
            <a:miter lim="800000"/>
            <a:headEnd/>
            <a:tailEnd/>
          </a:ln>
        </p:spPr>
        <p:txBody>
          <a:bodyPr>
            <a:spAutoFit/>
          </a:bodyPr>
          <a:lstStyle/>
          <a:p>
            <a:pPr algn="just"/>
            <a:endParaRPr lang="ru-RU" sz="2400" dirty="0">
              <a:latin typeface="Calibri" pitchFamily="34" charset="0"/>
            </a:endParaRPr>
          </a:p>
        </p:txBody>
      </p:sp>
      <p:sp>
        <p:nvSpPr>
          <p:cNvPr id="7" name="Прямоугольник 6"/>
          <p:cNvSpPr/>
          <p:nvPr/>
        </p:nvSpPr>
        <p:spPr>
          <a:xfrm>
            <a:off x="1115616" y="620688"/>
            <a:ext cx="8028384" cy="769441"/>
          </a:xfrm>
          <a:prstGeom prst="rect">
            <a:avLst/>
          </a:prstGeom>
        </p:spPr>
        <p:txBody>
          <a:bodyPr wrap="square">
            <a:spAutoFit/>
          </a:bodyPr>
          <a:lstStyle/>
          <a:p>
            <a:r>
              <a:rPr lang="ru-RU" sz="2000" b="1" dirty="0" smtClean="0">
                <a:latin typeface="Franklin Gothic Medium" pitchFamily="34" charset="0"/>
              </a:rPr>
              <a:t>                                в дошкольных учреждениях является                                      </a:t>
            </a:r>
          </a:p>
          <a:p>
            <a:r>
              <a:rPr lang="ru-RU" sz="2400" b="1" i="1" dirty="0">
                <a:solidFill>
                  <a:srgbClr val="FF0000"/>
                </a:solidFill>
                <a:latin typeface="Franklin Gothic Medium" pitchFamily="34" charset="0"/>
              </a:rPr>
              <a:t> </a:t>
            </a:r>
            <a:r>
              <a:rPr lang="ru-RU" sz="2400" b="1" i="1" dirty="0" smtClean="0">
                <a:solidFill>
                  <a:srgbClr val="FF0000"/>
                </a:solidFill>
                <a:latin typeface="Franklin Gothic Medium" pitchFamily="34" charset="0"/>
              </a:rPr>
              <a:t>          развитие свободной творческой личности ребенка</a:t>
            </a:r>
            <a:r>
              <a:rPr lang="ru-RU" sz="2400" b="1" i="1" dirty="0" smtClean="0">
                <a:solidFill>
                  <a:srgbClr val="FF0000"/>
                </a:solidFill>
              </a:rPr>
              <a:t>.</a:t>
            </a:r>
            <a:endParaRPr lang="ru-RU" sz="2400" dirty="0"/>
          </a:p>
        </p:txBody>
      </p:sp>
      <p:sp>
        <p:nvSpPr>
          <p:cNvPr id="13" name="Прямоугольник 12"/>
          <p:cNvSpPr/>
          <p:nvPr/>
        </p:nvSpPr>
        <p:spPr>
          <a:xfrm>
            <a:off x="1763688" y="188640"/>
            <a:ext cx="7380312" cy="461665"/>
          </a:xfrm>
          <a:prstGeom prst="rect">
            <a:avLst/>
          </a:prstGeom>
          <a:noFill/>
        </p:spPr>
        <p:txBody>
          <a:bodyPr wrap="square" lIns="91440" tIns="45720" rIns="91440" bIns="45720">
            <a:spAutoFit/>
          </a:bodyPr>
          <a:lstStyle/>
          <a:p>
            <a:pPr algn="ctr"/>
            <a:r>
              <a:rPr lang="ru-RU" sz="2400" b="1" u="sng"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 цель  проекта </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5" name="Скругленный прямоугольник 14"/>
          <p:cNvSpPr/>
          <p:nvPr/>
        </p:nvSpPr>
        <p:spPr>
          <a:xfrm>
            <a:off x="2267744" y="1484784"/>
            <a:ext cx="2880320"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ffectLst>
                <a:glow rad="228600">
                  <a:schemeClr val="accent3">
                    <a:satMod val="175000"/>
                    <a:alpha val="40000"/>
                  </a:schemeClr>
                </a:glow>
              </a:effectLst>
            </a:endParaRPr>
          </a:p>
        </p:txBody>
      </p:sp>
      <p:sp>
        <p:nvSpPr>
          <p:cNvPr id="8" name="Прямоугольник 7"/>
          <p:cNvSpPr/>
          <p:nvPr/>
        </p:nvSpPr>
        <p:spPr>
          <a:xfrm>
            <a:off x="2484438" y="1700808"/>
            <a:ext cx="2231578" cy="1323439"/>
          </a:xfrm>
          <a:prstGeom prst="rect">
            <a:avLst/>
          </a:prstGeom>
        </p:spPr>
        <p:txBody>
          <a:bodyPr wrap="square">
            <a:spAutoFit/>
          </a:bodyPr>
          <a:lstStyle/>
          <a:p>
            <a:pPr lvl="0" algn="ctr"/>
            <a:r>
              <a:rPr lang="ru-RU" sz="2000" b="1" dirty="0" smtClean="0">
                <a:latin typeface="Franklin Gothic Medium" pitchFamily="34" charset="0"/>
              </a:rPr>
              <a:t>Развитие творческого воображения и мышления</a:t>
            </a:r>
            <a:endParaRPr lang="ru-RU" sz="2000" dirty="0">
              <a:latin typeface="Franklin Gothic Medium" pitchFamily="34" charset="0"/>
            </a:endParaRPr>
          </a:p>
        </p:txBody>
      </p:sp>
      <p:sp>
        <p:nvSpPr>
          <p:cNvPr id="16" name="Скругленный прямоугольник 15"/>
          <p:cNvSpPr/>
          <p:nvPr/>
        </p:nvSpPr>
        <p:spPr>
          <a:xfrm>
            <a:off x="5292080" y="1484784"/>
            <a:ext cx="2808312" cy="22322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5580112" y="1700808"/>
            <a:ext cx="2304256" cy="1323439"/>
          </a:xfrm>
          <a:prstGeom prst="rect">
            <a:avLst/>
          </a:prstGeom>
        </p:spPr>
        <p:txBody>
          <a:bodyPr wrap="square">
            <a:spAutoFit/>
          </a:bodyPr>
          <a:lstStyle/>
          <a:p>
            <a:pPr lvl="0" algn="ctr"/>
            <a:r>
              <a:rPr lang="ru-RU" sz="2000" b="1" dirty="0" smtClean="0">
                <a:latin typeface="Franklin Gothic Medium" pitchFamily="34" charset="0"/>
              </a:rPr>
              <a:t>Обеспечение психологического благополучия и здоровья детей</a:t>
            </a:r>
            <a:endParaRPr lang="ru-RU" sz="2000" dirty="0">
              <a:latin typeface="Franklin Gothic Medium" pitchFamily="34" charset="0"/>
            </a:endParaRPr>
          </a:p>
        </p:txBody>
      </p:sp>
      <p:sp>
        <p:nvSpPr>
          <p:cNvPr id="17" name="Скругленный прямоугольник 16"/>
          <p:cNvSpPr/>
          <p:nvPr/>
        </p:nvSpPr>
        <p:spPr>
          <a:xfrm>
            <a:off x="2267744" y="3933056"/>
            <a:ext cx="2952328"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2771800" y="4365104"/>
            <a:ext cx="2304256" cy="101566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2000" b="1" dirty="0" smtClean="0">
                <a:latin typeface="Franklin Gothic Medium" pitchFamily="34" charset="0"/>
              </a:rPr>
              <a:t>Развитие коммуникативных навыков</a:t>
            </a:r>
          </a:p>
        </p:txBody>
      </p:sp>
      <p:sp>
        <p:nvSpPr>
          <p:cNvPr id="18" name="Скругленный прямоугольник 17"/>
          <p:cNvSpPr/>
          <p:nvPr/>
        </p:nvSpPr>
        <p:spPr>
          <a:xfrm>
            <a:off x="5364088" y="3861048"/>
            <a:ext cx="2880320" cy="23762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724128" y="4365104"/>
            <a:ext cx="2376264" cy="1015663"/>
          </a:xfrm>
          <a:prstGeom prst="rect">
            <a:avLst/>
          </a:prstGeom>
        </p:spPr>
        <p:txBody>
          <a:bodyPr wrap="square">
            <a:spAutoFit/>
          </a:bodyPr>
          <a:lstStyle/>
          <a:p>
            <a:pPr lvl="0" algn="ctr"/>
            <a:r>
              <a:rPr lang="ru-RU" sz="2000" b="1" dirty="0" smtClean="0">
                <a:latin typeface="Franklin Gothic Medium" pitchFamily="34" charset="0"/>
              </a:rPr>
              <a:t>развитие  познавательных способностей</a:t>
            </a:r>
            <a:endParaRPr lang="ru-RU" sz="2000" b="1" dirty="0">
              <a:latin typeface="Franklin Gothic Medium" pitchFamily="34" charset="0"/>
            </a:endParaRPr>
          </a:p>
        </p:txBody>
      </p:sp>
      <p:sp>
        <p:nvSpPr>
          <p:cNvPr id="19" name="7-конечная звезда 18"/>
          <p:cNvSpPr/>
          <p:nvPr/>
        </p:nvSpPr>
        <p:spPr>
          <a:xfrm>
            <a:off x="3851920" y="2708920"/>
            <a:ext cx="2880320" cy="1872208"/>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Прямоугольник 11"/>
          <p:cNvSpPr/>
          <p:nvPr/>
        </p:nvSpPr>
        <p:spPr>
          <a:xfrm>
            <a:off x="4211960" y="3068960"/>
            <a:ext cx="2088232" cy="523220"/>
          </a:xfrm>
          <a:prstGeom prst="rect">
            <a:avLst/>
          </a:prstGeom>
        </p:spPr>
        <p:txBody>
          <a:bodyPr wrap="square">
            <a:spAutoFit/>
          </a:bodyPr>
          <a:lstStyle/>
          <a:p>
            <a:pPr lvl="0" algn="ctr"/>
            <a:r>
              <a:rPr lang="ru-RU" sz="2800" b="1" i="1"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rPr>
              <a:t>Задачи</a:t>
            </a:r>
          </a:p>
        </p:txBody>
      </p:sp>
    </p:spTree>
    <p:custDataLst>
      <p:tags r:id="rId1"/>
    </p:custDataLst>
  </p:cSld>
  <p:clrMapOvr>
    <a:masterClrMapping/>
  </p:clrMapOvr>
  <mc:AlternateContent xmlns:mc="http://schemas.openxmlformats.org/markup-compatibility/2006">
    <mc:Choice xmlns="" xmlns:p14="http://schemas.microsoft.com/office/powerpoint/2010/main" Requires="p14">
      <p:transition spd="slow" p14:dur="4400" advTm="29969">
        <p14:honeycomb/>
      </p:transition>
    </mc:Choice>
    <mc:Fallback>
      <p:transition spd="slow" advTm="299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nodeType="clickEffect">
                                  <p:stCondLst>
                                    <p:cond delay="0"/>
                                  </p:stCondLst>
                                  <p:iterate type="lt">
                                    <p:tmPct val="10000"/>
                                  </p:iterate>
                                  <p:childTnLst>
                                    <p:set>
                                      <p:cBhvr>
                                        <p:cTn id="18" dur="1" fill="hold">
                                          <p:stCondLst>
                                            <p:cond delay="0"/>
                                          </p:stCondLst>
                                        </p:cTn>
                                        <p:tgtEl>
                                          <p:spTgt spid="7">
                                            <p:txEl>
                                              <p:pRg st="1" end="1"/>
                                            </p:txEl>
                                          </p:spTgt>
                                        </p:tgtEl>
                                        <p:attrNameLst>
                                          <p:attrName>style.visibility</p:attrName>
                                        </p:attrNameLst>
                                      </p:cBhvr>
                                      <p:to>
                                        <p:strVal val="visible"/>
                                      </p:to>
                                    </p:set>
                                    <p:anim by="(-#ppt_w*2)" calcmode="lin" valueType="num">
                                      <p:cBhvr rctx="PPT">
                                        <p:cTn id="19" dur="500" autoRev="1" fill="hold">
                                          <p:stCondLst>
                                            <p:cond delay="0"/>
                                          </p:stCondLst>
                                        </p:cTn>
                                        <p:tgtEl>
                                          <p:spTgt spid="7">
                                            <p:txEl>
                                              <p:pRg st="1" end="1"/>
                                            </p:txEl>
                                          </p:spTgt>
                                        </p:tgtEl>
                                        <p:attrNameLst>
                                          <p:attrName>ppt_w</p:attrName>
                                        </p:attrNameLst>
                                      </p:cBhvr>
                                    </p:anim>
                                    <p:anim by="(#ppt_w*0.50)" calcmode="lin" valueType="num">
                                      <p:cBhvr>
                                        <p:cTn id="20" dur="500" decel="50000" autoRev="1" fill="hold">
                                          <p:stCondLst>
                                            <p:cond delay="0"/>
                                          </p:stCondLst>
                                        </p:cTn>
                                        <p:tgtEl>
                                          <p:spTgt spid="7">
                                            <p:txEl>
                                              <p:pRg st="1" end="1"/>
                                            </p:txEl>
                                          </p:spTgt>
                                        </p:tgtEl>
                                        <p:attrNameLst>
                                          <p:attrName>ppt_x</p:attrName>
                                        </p:attrNameLst>
                                      </p:cBhvr>
                                    </p:anim>
                                    <p:anim from="(-#ppt_h/2)" to="(#ppt_y)" calcmode="lin" valueType="num">
                                      <p:cBhvr>
                                        <p:cTn id="21" dur="1000" fill="hold">
                                          <p:stCondLst>
                                            <p:cond delay="0"/>
                                          </p:stCondLst>
                                        </p:cTn>
                                        <p:tgtEl>
                                          <p:spTgt spid="7">
                                            <p:txEl>
                                              <p:pRg st="1" end="1"/>
                                            </p:txEl>
                                          </p:spTgt>
                                        </p:tgtEl>
                                        <p:attrNameLst>
                                          <p:attrName>ppt_y</p:attrName>
                                        </p:attrNameLst>
                                      </p:cBhvr>
                                    </p:anim>
                                    <p:animRot by="21600000">
                                      <p:cBhvr>
                                        <p:cTn id="22" dur="1000" fill="hold">
                                          <p:stCondLst>
                                            <p:cond delay="0"/>
                                          </p:stCondLst>
                                        </p:cTn>
                                        <p:tgtEl>
                                          <p:spTgt spid="7">
                                            <p:txEl>
                                              <p:pRg st="1" end="1"/>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grpId="0" nodeType="clickEffect">
                                  <p:stCondLst>
                                    <p:cond delay="0"/>
                                  </p:stCondLst>
                                  <p:childTnLst>
                                    <p:animScale>
                                      <p:cBhvr>
                                        <p:cTn id="26" dur="2000" fill="hold"/>
                                        <p:tgtEl>
                                          <p:spTgt spid="12"/>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20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fade">
                                      <p:cBhvr>
                                        <p:cTn id="41" dur="2000"/>
                                        <p:tgtEl>
                                          <p:spTgt spid="9">
                                            <p:txEl>
                                              <p:pRg st="0" end="0"/>
                                            </p:txEl>
                                          </p:spTgt>
                                        </p:tgtEl>
                                      </p:cBhvr>
                                    </p:animEffect>
                                    <p:anim calcmode="lin" valueType="num">
                                      <p:cBhvr>
                                        <p:cTn id="42"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43"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44"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20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10">
                                            <p:txEl>
                                              <p:pRg st="0" end="0"/>
                                            </p:txEl>
                                          </p:spTgt>
                                        </p:tgtEl>
                                        <p:attrNameLst>
                                          <p:attrName>style.visibility</p:attrName>
                                        </p:attrNameLst>
                                      </p:cBhvr>
                                      <p:to>
                                        <p:strVal val="visible"/>
                                      </p:to>
                                    </p:set>
                                    <p:animEffect transition="in" filter="wipe(down)">
                                      <p:cBhvr>
                                        <p:cTn id="54" dur="580">
                                          <p:stCondLst>
                                            <p:cond delay="0"/>
                                          </p:stCondLst>
                                        </p:cTn>
                                        <p:tgtEl>
                                          <p:spTgt spid="10">
                                            <p:txEl>
                                              <p:pRg st="0" end="0"/>
                                            </p:txEl>
                                          </p:spTgt>
                                        </p:tgtEl>
                                      </p:cBhvr>
                                    </p:animEffect>
                                    <p:anim calcmode="lin" valueType="num">
                                      <p:cBhvr>
                                        <p:cTn id="55"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10">
                                            <p:txEl>
                                              <p:pRg st="0" end="0"/>
                                            </p:txEl>
                                          </p:spTgt>
                                        </p:tgtEl>
                                      </p:cBhvr>
                                      <p:to x="100000" y="60000"/>
                                    </p:animScale>
                                    <p:animScale>
                                      <p:cBhvr>
                                        <p:cTn id="61" dur="166" decel="50000">
                                          <p:stCondLst>
                                            <p:cond delay="676"/>
                                          </p:stCondLst>
                                        </p:cTn>
                                        <p:tgtEl>
                                          <p:spTgt spid="10">
                                            <p:txEl>
                                              <p:pRg st="0" end="0"/>
                                            </p:txEl>
                                          </p:spTgt>
                                        </p:tgtEl>
                                      </p:cBhvr>
                                      <p:to x="100000" y="100000"/>
                                    </p:animScale>
                                    <p:animScale>
                                      <p:cBhvr>
                                        <p:cTn id="62" dur="26">
                                          <p:stCondLst>
                                            <p:cond delay="1312"/>
                                          </p:stCondLst>
                                        </p:cTn>
                                        <p:tgtEl>
                                          <p:spTgt spid="10">
                                            <p:txEl>
                                              <p:pRg st="0" end="0"/>
                                            </p:txEl>
                                          </p:spTgt>
                                        </p:tgtEl>
                                      </p:cBhvr>
                                      <p:to x="100000" y="80000"/>
                                    </p:animScale>
                                    <p:animScale>
                                      <p:cBhvr>
                                        <p:cTn id="63" dur="166" decel="50000">
                                          <p:stCondLst>
                                            <p:cond delay="1338"/>
                                          </p:stCondLst>
                                        </p:cTn>
                                        <p:tgtEl>
                                          <p:spTgt spid="10">
                                            <p:txEl>
                                              <p:pRg st="0" end="0"/>
                                            </p:txEl>
                                          </p:spTgt>
                                        </p:tgtEl>
                                      </p:cBhvr>
                                      <p:to x="100000" y="100000"/>
                                    </p:animScale>
                                    <p:animScale>
                                      <p:cBhvr>
                                        <p:cTn id="64" dur="26">
                                          <p:stCondLst>
                                            <p:cond delay="1642"/>
                                          </p:stCondLst>
                                        </p:cTn>
                                        <p:tgtEl>
                                          <p:spTgt spid="10">
                                            <p:txEl>
                                              <p:pRg st="0" end="0"/>
                                            </p:txEl>
                                          </p:spTgt>
                                        </p:tgtEl>
                                      </p:cBhvr>
                                      <p:to x="100000" y="90000"/>
                                    </p:animScale>
                                    <p:animScale>
                                      <p:cBhvr>
                                        <p:cTn id="65" dur="166" decel="50000">
                                          <p:stCondLst>
                                            <p:cond delay="1668"/>
                                          </p:stCondLst>
                                        </p:cTn>
                                        <p:tgtEl>
                                          <p:spTgt spid="10">
                                            <p:txEl>
                                              <p:pRg st="0" end="0"/>
                                            </p:txEl>
                                          </p:spTgt>
                                        </p:tgtEl>
                                      </p:cBhvr>
                                      <p:to x="100000" y="100000"/>
                                    </p:animScale>
                                    <p:animScale>
                                      <p:cBhvr>
                                        <p:cTn id="66" dur="26">
                                          <p:stCondLst>
                                            <p:cond delay="1808"/>
                                          </p:stCondLst>
                                        </p:cTn>
                                        <p:tgtEl>
                                          <p:spTgt spid="10">
                                            <p:txEl>
                                              <p:pRg st="0" end="0"/>
                                            </p:txEl>
                                          </p:spTgt>
                                        </p:tgtEl>
                                      </p:cBhvr>
                                      <p:to x="100000" y="95000"/>
                                    </p:animScale>
                                    <p:animScale>
                                      <p:cBhvr>
                                        <p:cTn id="67" dur="166" decel="50000">
                                          <p:stCondLst>
                                            <p:cond delay="1834"/>
                                          </p:stCondLst>
                                        </p:cTn>
                                        <p:tgtEl>
                                          <p:spTgt spid="10">
                                            <p:txEl>
                                              <p:pRg st="0" end="0"/>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heel(1)">
                                      <p:cBhvr>
                                        <p:cTn id="72" dur="2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1">
                                            <p:txEl>
                                              <p:pRg st="0" end="0"/>
                                            </p:txEl>
                                          </p:spTgt>
                                        </p:tgtEl>
                                        <p:attrNameLst>
                                          <p:attrName>style.visibility</p:attrName>
                                        </p:attrNameLst>
                                      </p:cBhvr>
                                      <p:to>
                                        <p:strVal val="visible"/>
                                      </p:to>
                                    </p:set>
                                    <p:anim calcmode="lin" valueType="num">
                                      <p:cBhvr>
                                        <p:cTn id="7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11">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wipe(down)">
                                      <p:cBhvr>
                                        <p:cTn id="84" dur="580">
                                          <p:stCondLst>
                                            <p:cond delay="0"/>
                                          </p:stCondLst>
                                        </p:cTn>
                                        <p:tgtEl>
                                          <p:spTgt spid="8"/>
                                        </p:tgtEl>
                                      </p:cBhvr>
                                    </p:animEffect>
                                    <p:anim calcmode="lin" valueType="num">
                                      <p:cBhvr>
                                        <p:cTn id="8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0" dur="26">
                                          <p:stCondLst>
                                            <p:cond delay="650"/>
                                          </p:stCondLst>
                                        </p:cTn>
                                        <p:tgtEl>
                                          <p:spTgt spid="8"/>
                                        </p:tgtEl>
                                      </p:cBhvr>
                                      <p:to x="100000" y="60000"/>
                                    </p:animScale>
                                    <p:animScale>
                                      <p:cBhvr>
                                        <p:cTn id="91" dur="166" decel="50000">
                                          <p:stCondLst>
                                            <p:cond delay="676"/>
                                          </p:stCondLst>
                                        </p:cTn>
                                        <p:tgtEl>
                                          <p:spTgt spid="8"/>
                                        </p:tgtEl>
                                      </p:cBhvr>
                                      <p:to x="100000" y="100000"/>
                                    </p:animScale>
                                    <p:animScale>
                                      <p:cBhvr>
                                        <p:cTn id="92" dur="26">
                                          <p:stCondLst>
                                            <p:cond delay="1312"/>
                                          </p:stCondLst>
                                        </p:cTn>
                                        <p:tgtEl>
                                          <p:spTgt spid="8"/>
                                        </p:tgtEl>
                                      </p:cBhvr>
                                      <p:to x="100000" y="80000"/>
                                    </p:animScale>
                                    <p:animScale>
                                      <p:cBhvr>
                                        <p:cTn id="93" dur="166" decel="50000">
                                          <p:stCondLst>
                                            <p:cond delay="1338"/>
                                          </p:stCondLst>
                                        </p:cTn>
                                        <p:tgtEl>
                                          <p:spTgt spid="8"/>
                                        </p:tgtEl>
                                      </p:cBhvr>
                                      <p:to x="100000" y="100000"/>
                                    </p:animScale>
                                    <p:animScale>
                                      <p:cBhvr>
                                        <p:cTn id="94" dur="26">
                                          <p:stCondLst>
                                            <p:cond delay="1642"/>
                                          </p:stCondLst>
                                        </p:cTn>
                                        <p:tgtEl>
                                          <p:spTgt spid="8"/>
                                        </p:tgtEl>
                                      </p:cBhvr>
                                      <p:to x="100000" y="90000"/>
                                    </p:animScale>
                                    <p:animScale>
                                      <p:cBhvr>
                                        <p:cTn id="95" dur="166" decel="50000">
                                          <p:stCondLst>
                                            <p:cond delay="1668"/>
                                          </p:stCondLst>
                                        </p:cTn>
                                        <p:tgtEl>
                                          <p:spTgt spid="8"/>
                                        </p:tgtEl>
                                      </p:cBhvr>
                                      <p:to x="100000" y="100000"/>
                                    </p:animScale>
                                    <p:animScale>
                                      <p:cBhvr>
                                        <p:cTn id="96" dur="26">
                                          <p:stCondLst>
                                            <p:cond delay="1808"/>
                                          </p:stCondLst>
                                        </p:cTn>
                                        <p:tgtEl>
                                          <p:spTgt spid="8"/>
                                        </p:tgtEl>
                                      </p:cBhvr>
                                      <p:to x="100000" y="95000"/>
                                    </p:animScale>
                                    <p:animScale>
                                      <p:cBhvr>
                                        <p:cTn id="97"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P spid="16" grpId="0" animBg="1"/>
      <p:bldP spid="17" grpId="0" animBg="1"/>
      <p:bldP spid="18"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p:txBody>
          <a:bodyPr/>
          <a:lstStyle/>
          <a:p>
            <a:pPr eaLnBrk="1" hangingPunct="1"/>
            <a:endParaRPr lang="ru-RU" dirty="0" smtClean="0"/>
          </a:p>
        </p:txBody>
      </p:sp>
      <p:sp>
        <p:nvSpPr>
          <p:cNvPr id="21506" name="Rectangle 3"/>
          <p:cNvSpPr>
            <a:spLocks noGrp="1"/>
          </p:cNvSpPr>
          <p:nvPr>
            <p:ph type="body" idx="4294967295"/>
          </p:nvPr>
        </p:nvSpPr>
        <p:spPr>
          <a:xfrm>
            <a:off x="457200" y="404813"/>
            <a:ext cx="4978400" cy="5721350"/>
          </a:xfrm>
        </p:spPr>
        <p:txBody>
          <a:bodyPr/>
          <a:lstStyle/>
          <a:p>
            <a:pPr eaLnBrk="1" hangingPunct="1"/>
            <a:endParaRPr lang="ru-RU" dirty="0" smtClean="0"/>
          </a:p>
        </p:txBody>
      </p:sp>
      <p:pic>
        <p:nvPicPr>
          <p:cNvPr id="21507" name="Picture 4"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7" name="Прямоугольник 6"/>
          <p:cNvSpPr/>
          <p:nvPr/>
        </p:nvSpPr>
        <p:spPr>
          <a:xfrm>
            <a:off x="0" y="0"/>
            <a:ext cx="6858000" cy="5878532"/>
          </a:xfrm>
          <a:prstGeom prst="rect">
            <a:avLst/>
          </a:prstGeom>
        </p:spPr>
        <p:txBody>
          <a:bodyPr wrap="square">
            <a:spAutoFit/>
          </a:bodyPr>
          <a:lstStyle/>
          <a:p>
            <a:pPr algn="ctr"/>
            <a:r>
              <a:rPr lang="ru-RU" sz="4000" b="1" dirty="0" smtClean="0">
                <a:solidFill>
                  <a:srgbClr val="009900"/>
                </a:solidFill>
                <a:latin typeface="Monotype Corsiva" pitchFamily="66" charset="0"/>
              </a:rPr>
              <a:t>Типы проектов</a:t>
            </a:r>
          </a:p>
          <a:p>
            <a:r>
              <a:rPr lang="ru-RU" sz="2400" dirty="0" smtClean="0">
                <a:latin typeface="Times New Roman" pitchFamily="18" charset="0"/>
                <a:cs typeface="Times New Roman" pitchFamily="18" charset="0"/>
              </a:rPr>
              <a:t>1. </a:t>
            </a:r>
            <a:r>
              <a:rPr lang="ru-RU" sz="2400" b="1" i="1" dirty="0" smtClean="0">
                <a:latin typeface="Times New Roman" pitchFamily="18" charset="0"/>
                <a:cs typeface="Times New Roman" pitchFamily="18" charset="0"/>
              </a:rPr>
              <a:t>Творческие </a:t>
            </a:r>
            <a:r>
              <a:rPr lang="ru-RU" sz="2400" dirty="0" smtClean="0">
                <a:latin typeface="Times New Roman" pitchFamily="18" charset="0"/>
                <a:cs typeface="Times New Roman" pitchFamily="18" charset="0"/>
              </a:rPr>
              <a:t> (после  воплощения проекта в жизнь проводится оформление в виде детского праздника)</a:t>
            </a:r>
            <a:endParaRPr lang="ru-RU" sz="2400" b="1" i="1" dirty="0" smtClean="0">
              <a:latin typeface="Times New Roman" pitchFamily="18" charset="0"/>
              <a:cs typeface="Times New Roman" pitchFamily="18" charset="0"/>
            </a:endParaRPr>
          </a:p>
          <a:p>
            <a:r>
              <a:rPr lang="ru-RU" sz="2400" b="1" i="1" dirty="0" smtClean="0">
                <a:latin typeface="Times New Roman" pitchFamily="18" charset="0"/>
                <a:cs typeface="Times New Roman" pitchFamily="18" charset="0"/>
              </a:rPr>
              <a:t>2. Исследовательские </a:t>
            </a:r>
            <a:r>
              <a:rPr lang="ru-RU" sz="2400" dirty="0" smtClean="0">
                <a:latin typeface="Times New Roman" pitchFamily="18" charset="0"/>
                <a:cs typeface="Times New Roman" pitchFamily="18" charset="0"/>
              </a:rPr>
              <a:t>(дети проводят опыты, после чего результаты оформляются в виде газет, книг, альбомов, выставок)</a:t>
            </a:r>
          </a:p>
          <a:p>
            <a:r>
              <a:rPr lang="ru-RU" sz="2400" b="1" dirty="0" smtClean="0">
                <a:latin typeface="Times New Roman" pitchFamily="18" charset="0"/>
                <a:cs typeface="Times New Roman" pitchFamily="18" charset="0"/>
              </a:rPr>
              <a:t>3. </a:t>
            </a:r>
            <a:r>
              <a:rPr lang="ru-RU" sz="2400" b="1" i="1" dirty="0" smtClean="0">
                <a:latin typeface="Times New Roman" pitchFamily="18" charset="0"/>
                <a:cs typeface="Times New Roman" pitchFamily="18" charset="0"/>
              </a:rPr>
              <a:t>Игровые</a:t>
            </a:r>
            <a:r>
              <a:rPr lang="ru-RU" sz="2400" dirty="0" smtClean="0">
                <a:latin typeface="Times New Roman" pitchFamily="18" charset="0"/>
                <a:cs typeface="Times New Roman" pitchFamily="18" charset="0"/>
              </a:rPr>
              <a:t>  (это проекты с элементами творческих игр, когда ребята входят в образ персонажей сказок, по-своему решая поставленные задачи и проблемы)</a:t>
            </a:r>
          </a:p>
          <a:p>
            <a:r>
              <a:rPr lang="ru-RU" sz="2400" b="1" dirty="0" smtClean="0">
                <a:latin typeface="Times New Roman" pitchFamily="18" charset="0"/>
                <a:cs typeface="Times New Roman" pitchFamily="18" charset="0"/>
              </a:rPr>
              <a:t>4.</a:t>
            </a:r>
            <a:r>
              <a:rPr lang="ru-RU" sz="2400" b="1" i="1" dirty="0" smtClean="0">
                <a:latin typeface="Times New Roman" pitchFamily="18" charset="0"/>
                <a:cs typeface="Times New Roman" pitchFamily="18" charset="0"/>
              </a:rPr>
              <a:t> Информационные  </a:t>
            </a:r>
            <a:r>
              <a:rPr lang="ru-RU" sz="2400" dirty="0" smtClean="0">
                <a:latin typeface="Times New Roman" pitchFamily="18" charset="0"/>
                <a:cs typeface="Times New Roman" pitchFamily="18" charset="0"/>
              </a:rPr>
              <a:t>(дети собирают информацию и реализуют ее, ориентируясь на собственные интересы (оформление группы, отдельных уголков и прочее))</a:t>
            </a:r>
            <a:endParaRPr lang="ru-RU" sz="2400" dirty="0">
              <a:latin typeface="Times New Roman" pitchFamily="18" charset="0"/>
              <a:cs typeface="Times New Roman" pitchFamily="18" charset="0"/>
            </a:endParaRPr>
          </a:p>
        </p:txBody>
      </p:sp>
    </p:spTree>
    <p:custDataLst>
      <p:tags r:id="rId1"/>
    </p:custDataLst>
  </p:cSld>
  <p:clrMapOvr>
    <a:masterClrMapping/>
  </p:clrMapOvr>
  <p:transition spd="slow" advTm="1900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xit" presetSubtype="0" fill="hold" grpId="1" nodeType="clickEffect">
                                  <p:stCondLst>
                                    <p:cond delay="0"/>
                                  </p:stCondLst>
                                  <p:iterate type="lt">
                                    <p:tmPct val="50000"/>
                                  </p:iterate>
                                  <p:childTnLst>
                                    <p:anim calcmode="discrete" valueType="clr">
                                      <p:cBhvr override="childStyle">
                                        <p:cTn id="11" dur="80"/>
                                        <p:tgtEl>
                                          <p:spTgt spid="7"/>
                                        </p:tgtEl>
                                        <p:attrNameLst>
                                          <p:attrName>style.color</p:attrName>
                                        </p:attrNameLst>
                                      </p:cBhvr>
                                      <p:tavLst>
                                        <p:tav tm="0">
                                          <p:val>
                                            <p:clrVal>
                                              <a:schemeClr val="hlink"/>
                                            </p:clrVal>
                                          </p:val>
                                        </p:tav>
                                        <p:tav tm="50000">
                                          <p:val>
                                            <p:clrVal>
                                              <a:schemeClr val="accent2"/>
                                            </p:clrVal>
                                          </p:val>
                                        </p:tav>
                                      </p:tavLst>
                                    </p:anim>
                                    <p:anim calcmode="discrete" valueType="clr">
                                      <p:cBhvr>
                                        <p:cTn id="12" dur="80"/>
                                        <p:tgtEl>
                                          <p:spTgt spid="7"/>
                                        </p:tgtEl>
                                        <p:attrNameLst>
                                          <p:attrName>fillcolor</p:attrName>
                                        </p:attrNameLst>
                                      </p:cBhvr>
                                      <p:tavLst>
                                        <p:tav tm="0">
                                          <p:val>
                                            <p:clrVal>
                                              <a:schemeClr val="hlink"/>
                                            </p:clrVal>
                                          </p:val>
                                        </p:tav>
                                        <p:tav tm="50000">
                                          <p:val>
                                            <p:clrVal>
                                              <a:schemeClr val="accent2"/>
                                            </p:clrVal>
                                          </p:val>
                                        </p:tav>
                                      </p:tavLst>
                                    </p:anim>
                                    <p:set>
                                      <p:cBhvr>
                                        <p:cTn id="13" dur="80"/>
                                        <p:tgtEl>
                                          <p:spTgt spid="7"/>
                                        </p:tgtEl>
                                        <p:attrNameLst>
                                          <p:attrName>fill.type</p:attrName>
                                        </p:attrNameLst>
                                      </p:cBhvr>
                                      <p:to>
                                        <p:strVal val="solid"/>
                                      </p:to>
                                    </p:set>
                                    <p:set>
                                      <p:cBhvr>
                                        <p:cTn id="14" dur="1" fill="hold">
                                          <p:stCondLst>
                                            <p:cond delay="7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idx="4294967295"/>
          </p:nvPr>
        </p:nvSpPr>
        <p:spPr/>
        <p:txBody>
          <a:bodyPr/>
          <a:lstStyle/>
          <a:p>
            <a:pPr eaLnBrk="1" hangingPunct="1"/>
            <a:endParaRPr lang="ru-RU" dirty="0" smtClean="0"/>
          </a:p>
        </p:txBody>
      </p:sp>
      <p:pic>
        <p:nvPicPr>
          <p:cNvPr id="25603" name="Picture 4" descr="шаблон 2 в"/>
          <p:cNvPicPr>
            <a:picLocks noChangeAspect="1" noChangeArrowheads="1"/>
          </p:cNvPicPr>
          <p:nvPr/>
        </p:nvPicPr>
        <p:blipFill>
          <a:blip r:embed="rId3" cstate="screen"/>
          <a:srcRect/>
          <a:stretch>
            <a:fillRect/>
          </a:stretch>
        </p:blipFill>
        <p:spPr bwMode="auto">
          <a:xfrm>
            <a:off x="0" y="-5562"/>
            <a:ext cx="9144000" cy="6863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604" name="Прямоугольник 5"/>
          <p:cNvSpPr>
            <a:spLocks noChangeArrowheads="1"/>
          </p:cNvSpPr>
          <p:nvPr/>
        </p:nvSpPr>
        <p:spPr bwMode="auto">
          <a:xfrm>
            <a:off x="251520"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1026" name="WordArt 2"/>
          <p:cNvSpPr>
            <a:spLocks noChangeArrowheads="1" noChangeShapeType="1" noTextEdit="1"/>
          </p:cNvSpPr>
          <p:nvPr/>
        </p:nvSpPr>
        <p:spPr bwMode="auto">
          <a:xfrm>
            <a:off x="539552" y="3284984"/>
            <a:ext cx="8208912" cy="747390"/>
          </a:xfrm>
          <a:prstGeom prst="rect">
            <a:avLst/>
          </a:prstGeom>
        </p:spPr>
        <p:txBody>
          <a:bodyPr wrap="none" fromWordArt="1">
            <a:prstTxWarp prst="textPlain">
              <a:avLst>
                <a:gd name="adj" fmla="val 50000"/>
              </a:avLst>
            </a:prstTxWarp>
          </a:bodyPr>
          <a:lstStyle/>
          <a:p>
            <a:pPr algn="ctr" rtl="0"/>
            <a:endParaRPr lang="ru-RU" sz="6000" b="1"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10" name="Прямоугольник 9"/>
          <p:cNvSpPr/>
          <p:nvPr/>
        </p:nvSpPr>
        <p:spPr>
          <a:xfrm>
            <a:off x="-73663" y="1844824"/>
            <a:ext cx="9291326" cy="298543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onotype Corsiva" pitchFamily="66" charset="0"/>
              </a:rPr>
              <a:t>Виды проектов</a:t>
            </a:r>
          </a:p>
          <a:p>
            <a:pPr marL="457200" indent="-457200"/>
            <a:endParaRPr lang="ru-RU" sz="2400" cap="none" spc="0" dirty="0" smtClean="0">
              <a:ln w="11430"/>
              <a:latin typeface="Times New Roman" pitchFamily="18" charset="0"/>
              <a:cs typeface="Times New Roman" pitchFamily="18" charset="0"/>
            </a:endParaRPr>
          </a:p>
          <a:p>
            <a:r>
              <a:rPr lang="ru-RU" sz="2400" dirty="0" smtClean="0">
                <a:ln w="11430"/>
                <a:latin typeface="Times New Roman" pitchFamily="18" charset="0"/>
                <a:cs typeface="Times New Roman" pitchFamily="18" charset="0"/>
              </a:rPr>
              <a:t>1.   По составу  участников (индивидуальные, подгрупповые и фронтальные) </a:t>
            </a:r>
          </a:p>
          <a:p>
            <a:endParaRPr lang="ru-RU" sz="2400" dirty="0" smtClean="0">
              <a:ln w="11430"/>
              <a:latin typeface="Times New Roman" pitchFamily="18" charset="0"/>
              <a:cs typeface="Times New Roman" pitchFamily="18" charset="0"/>
            </a:endParaRPr>
          </a:p>
          <a:p>
            <a:r>
              <a:rPr lang="ru-RU" sz="2400" dirty="0" smtClean="0">
                <a:ln w="11430"/>
                <a:latin typeface="Times New Roman" pitchFamily="18" charset="0"/>
                <a:cs typeface="Times New Roman" pitchFamily="18" charset="0"/>
              </a:rPr>
              <a:t>2</a:t>
            </a:r>
            <a:r>
              <a:rPr lang="ru-RU" sz="2400" cap="none" spc="0" dirty="0" smtClean="0">
                <a:ln w="11430"/>
                <a:latin typeface="Times New Roman" pitchFamily="18" charset="0"/>
                <a:cs typeface="Times New Roman" pitchFamily="18" charset="0"/>
              </a:rPr>
              <a:t>.    По срокам реализации (краткосрочные 1-3 занятия, средней продолжительности 1-2 месяца, долгосрочные (весь учебный год)</a:t>
            </a:r>
          </a:p>
        </p:txBody>
      </p:sp>
    </p:spTree>
    <p:custDataLst>
      <p:tags r:id="rId1"/>
    </p:custDataLst>
    <p:extLst>
      <p:ext uri="{BB962C8B-B14F-4D97-AF65-F5344CB8AC3E}">
        <p14:creationId xmlns="" xmlns:p14="http://schemas.microsoft.com/office/powerpoint/2010/main" val="1483265911"/>
      </p:ext>
    </p:extLst>
  </p:cSld>
  <p:clrMapOvr>
    <a:masterClrMapping/>
  </p:clrMapOvr>
  <mc:AlternateContent xmlns:mc="http://schemas.openxmlformats.org/markup-compatibility/2006">
    <mc:Choice xmlns="" xmlns:p14="http://schemas.microsoft.com/office/powerpoint/2010/main" Requires="p14">
      <p:transition spd="slow" p14:dur="2500" advTm="16329">
        <p:checker/>
      </p:transition>
    </mc:Choice>
    <mc:Fallback>
      <p:transition spd="slow" advTm="16329">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ppt_x</p:attrName>
                                        </p:attrNameLst>
                                      </p:cBhvr>
                                      <p:tavLst>
                                        <p:tav tm="0">
                                          <p:val>
                                            <p:strVal val="#ppt_x-.2"/>
                                          </p:val>
                                        </p:tav>
                                        <p:tav tm="100000">
                                          <p:val>
                                            <p:strVal val="#ppt_x"/>
                                          </p:val>
                                        </p:tav>
                                      </p:tavLst>
                                    </p:anim>
                                    <p:anim calcmode="lin" valueType="num">
                                      <p:cBhvr>
                                        <p:cTn id="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nodePh="1">
                                  <p:stCondLst>
                                    <p:cond delay="0"/>
                                  </p:stCondLst>
                                  <p:endCondLst>
                                    <p:cond evt="begin" delay="0">
                                      <p:tn val="12"/>
                                    </p:cond>
                                  </p:endCondLst>
                                  <p:iterate type="lt">
                                    <p:tmPct val="10000"/>
                                  </p:iterate>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anim calcmode="lin" valueType="num">
                                      <p:cBhvr>
                                        <p:cTn id="15" dur="2000" fill="hold"/>
                                        <p:tgtEl>
                                          <p:spTgt spid="1026"/>
                                        </p:tgtEl>
                                        <p:attrNameLst>
                                          <p:attrName>ppt_w</p:attrName>
                                        </p:attrNameLst>
                                      </p:cBhvr>
                                      <p:tavLst>
                                        <p:tav tm="0" fmla="#ppt_w*sin(2.5*pi*$)">
                                          <p:val>
                                            <p:fltVal val="0"/>
                                          </p:val>
                                        </p:tav>
                                        <p:tav tm="100000">
                                          <p:val>
                                            <p:fltVal val="1"/>
                                          </p:val>
                                        </p:tav>
                                      </p:tavLst>
                                    </p:anim>
                                    <p:anim calcmode="lin" valueType="num">
                                      <p:cBhvr>
                                        <p:cTn id="16"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endParaRPr lang="ru-RU" dirty="0" smtClean="0"/>
          </a:p>
        </p:txBody>
      </p:sp>
      <p:sp>
        <p:nvSpPr>
          <p:cNvPr id="17410" name="Rectangle 3"/>
          <p:cNvSpPr>
            <a:spLocks noGrp="1"/>
          </p:cNvSpPr>
          <p:nvPr>
            <p:ph type="body" idx="4294967295"/>
          </p:nvPr>
        </p:nvSpPr>
        <p:spPr/>
        <p:txBody>
          <a:bodyPr/>
          <a:lstStyle/>
          <a:p>
            <a:pPr eaLnBrk="1" hangingPunct="1"/>
            <a:endParaRPr lang="ru-RU" dirty="0" smtClean="0"/>
          </a:p>
        </p:txBody>
      </p:sp>
      <p:pic>
        <p:nvPicPr>
          <p:cNvPr id="1741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7412"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    </a:t>
            </a:r>
          </a:p>
        </p:txBody>
      </p:sp>
      <p:sp>
        <p:nvSpPr>
          <p:cNvPr id="8" name="Прямоугольник 7"/>
          <p:cNvSpPr/>
          <p:nvPr/>
        </p:nvSpPr>
        <p:spPr>
          <a:xfrm>
            <a:off x="251520" y="1772817"/>
            <a:ext cx="7704856" cy="1846659"/>
          </a:xfrm>
          <a:prstGeom prst="rect">
            <a:avLst/>
          </a:prstGeom>
          <a:noFill/>
        </p:spPr>
        <p:txBody>
          <a:bodyPr wrap="square" lIns="91440" tIns="45720" rIns="91440" bIns="45720">
            <a:spAutoFit/>
          </a:bodyPr>
          <a:lstStyle/>
          <a:p>
            <a:endParaRPr lang="ru-RU" sz="2800" dirty="0" smtClean="0">
              <a:latin typeface="Times New Roman" pitchFamily="18" charset="0"/>
              <a:cs typeface="Times New Roman" pitchFamily="18" charset="0"/>
            </a:endParaRPr>
          </a:p>
          <a:p>
            <a:endParaRPr lang="ru-RU" sz="3200" dirty="0" smtClean="0"/>
          </a:p>
          <a:p>
            <a:pPr algn="ctr"/>
            <a:r>
              <a:rPr lang="ru-RU" sz="54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Прямоугольник 6"/>
          <p:cNvSpPr/>
          <p:nvPr/>
        </p:nvSpPr>
        <p:spPr>
          <a:xfrm>
            <a:off x="611560" y="1225689"/>
            <a:ext cx="7632848" cy="5693866"/>
          </a:xfrm>
          <a:prstGeom prst="rect">
            <a:avLst/>
          </a:prstGeom>
        </p:spPr>
        <p:txBody>
          <a:bodyPr wrap="square">
            <a:spAutoFit/>
          </a:bodyPr>
          <a:lstStyle/>
          <a:p>
            <a:pPr algn="ctr"/>
            <a:endParaRPr lang="ru-RU" sz="3600" b="1" dirty="0" smtClean="0">
              <a:latin typeface="Times New Roman" pitchFamily="18" charset="0"/>
              <a:cs typeface="Times New Roman" pitchFamily="18" charset="0"/>
            </a:endParaRPr>
          </a:p>
          <a:p>
            <a:pPr algn="ctr"/>
            <a:r>
              <a:rPr lang="ru-RU" sz="3600" b="1" dirty="0" smtClean="0">
                <a:latin typeface="Times New Roman" pitchFamily="18" charset="0"/>
                <a:cs typeface="Times New Roman" pitchFamily="18" charset="0"/>
              </a:rPr>
              <a:t>Этапы проектной деятельности в детском саду</a:t>
            </a:r>
            <a:endParaRPr lang="ru-RU" sz="2800" dirty="0" smtClean="0">
              <a:latin typeface="Times New Roman" pitchFamily="18" charset="0"/>
              <a:cs typeface="Times New Roman" pitchFamily="18" charset="0"/>
            </a:endParaRPr>
          </a:p>
          <a:p>
            <a:r>
              <a:rPr lang="ru-RU" sz="4000" dirty="0" smtClean="0">
                <a:latin typeface="Times New Roman" pitchFamily="18" charset="0"/>
                <a:cs typeface="Times New Roman" pitchFamily="18" charset="0"/>
              </a:rPr>
              <a:t>1. Проектирование</a:t>
            </a:r>
          </a:p>
          <a:p>
            <a:r>
              <a:rPr lang="ru-RU" sz="4000" dirty="0" smtClean="0">
                <a:latin typeface="Times New Roman" pitchFamily="18" charset="0"/>
                <a:cs typeface="Times New Roman" pitchFamily="18" charset="0"/>
              </a:rPr>
              <a:t>2. Планирование</a:t>
            </a:r>
          </a:p>
          <a:p>
            <a:r>
              <a:rPr lang="ru-RU" sz="4000" dirty="0" smtClean="0">
                <a:latin typeface="Times New Roman" pitchFamily="18" charset="0"/>
                <a:cs typeface="Times New Roman" pitchFamily="18" charset="0"/>
              </a:rPr>
              <a:t>3. Поиск информации</a:t>
            </a:r>
          </a:p>
          <a:p>
            <a:r>
              <a:rPr lang="ru-RU" sz="4000" dirty="0" smtClean="0">
                <a:latin typeface="Times New Roman" pitchFamily="18" charset="0"/>
                <a:cs typeface="Times New Roman" pitchFamily="18" charset="0"/>
              </a:rPr>
              <a:t>4. Презентация</a:t>
            </a:r>
          </a:p>
          <a:p>
            <a:r>
              <a:rPr lang="ru-RU" sz="4000" dirty="0" smtClean="0">
                <a:latin typeface="Times New Roman" pitchFamily="18" charset="0"/>
                <a:cs typeface="Times New Roman" pitchFamily="18" charset="0"/>
              </a:rPr>
              <a:t>5. </a:t>
            </a:r>
            <a:r>
              <a:rPr lang="ru-RU" sz="4000" dirty="0" err="1" smtClean="0">
                <a:latin typeface="Times New Roman" pitchFamily="18" charset="0"/>
                <a:cs typeface="Times New Roman" pitchFamily="18" charset="0"/>
              </a:rPr>
              <a:t>Портфолио</a:t>
            </a:r>
            <a:endParaRPr lang="ru-RU" sz="40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p:txBody>
      </p:sp>
    </p:spTree>
    <p:custDataLst>
      <p:tags r:id="rId1"/>
    </p:custDataLst>
  </p:cSld>
  <p:clrMapOvr>
    <a:masterClrMapping/>
  </p:clrMapOvr>
  <p:transition spd="slow" advTm="701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p:txBody>
          <a:bodyPr/>
          <a:lstStyle/>
          <a:p>
            <a:pPr eaLnBrk="1" hangingPunct="1"/>
            <a:endParaRPr lang="ru-RU" dirty="0" smtClean="0"/>
          </a:p>
        </p:txBody>
      </p:sp>
      <p:sp>
        <p:nvSpPr>
          <p:cNvPr id="26626" name="Rectangle 3"/>
          <p:cNvSpPr>
            <a:spLocks noGrp="1"/>
          </p:cNvSpPr>
          <p:nvPr>
            <p:ph type="body" idx="4294967295"/>
          </p:nvPr>
        </p:nvSpPr>
        <p:spPr/>
        <p:txBody>
          <a:bodyPr/>
          <a:lstStyle/>
          <a:p>
            <a:pPr eaLnBrk="1" hangingPunct="1"/>
            <a:endParaRPr lang="ru-RU" dirty="0" smtClean="0"/>
          </a:p>
        </p:txBody>
      </p:sp>
      <p:pic>
        <p:nvPicPr>
          <p:cNvPr id="26627" name="Picture 4" descr="шаблон 2 в"/>
          <p:cNvPicPr>
            <a:picLocks noChangeAspect="1" noChangeArrowheads="1"/>
          </p:cNvPicPr>
          <p:nvPr/>
        </p:nvPicPr>
        <p:blipFill>
          <a:blip r:embed="rId3" cstate="screen"/>
          <a:srcRect/>
          <a:stretch>
            <a:fillRect/>
          </a:stretch>
        </p:blipFill>
        <p:spPr bwMode="auto">
          <a:xfrm>
            <a:off x="-51762" y="-54248"/>
            <a:ext cx="9216330" cy="6912248"/>
          </a:xfrm>
          <a:prstGeom prst="rect">
            <a:avLst/>
          </a:prstGeom>
          <a:noFill/>
          <a:ln w="9525">
            <a:noFill/>
            <a:miter lim="800000"/>
            <a:headEnd/>
            <a:tailEnd/>
          </a:ln>
        </p:spPr>
      </p:pic>
      <p:sp>
        <p:nvSpPr>
          <p:cNvPr id="26628"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a:t>
            </a:r>
          </a:p>
        </p:txBody>
      </p:sp>
      <p:sp>
        <p:nvSpPr>
          <p:cNvPr id="7" name="Прямоугольник 6"/>
          <p:cNvSpPr/>
          <p:nvPr/>
        </p:nvSpPr>
        <p:spPr>
          <a:xfrm>
            <a:off x="2286000" y="2492896"/>
            <a:ext cx="4572000" cy="3170099"/>
          </a:xfrm>
          <a:prstGeom prst="rect">
            <a:avLst/>
          </a:prstGeom>
        </p:spPr>
        <p:txBody>
          <a:bodyPr wrap="square">
            <a:spAutoFit/>
          </a:bodyPr>
          <a:lstStyle/>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1 -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роблема;</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2 -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роектирование </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      (планирование);</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3 -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оиск информации;</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4 -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резентация.</a:t>
            </a:r>
          </a:p>
          <a:p>
            <a:pPr marL="365760" indent="-283464" eaLnBrk="1" fontAlgn="auto" hangingPunct="1">
              <a:spcAft>
                <a:spcPts val="0"/>
              </a:spcAft>
              <a:buFont typeface="Arial" pitchFamily="34" charset="0"/>
              <a:buNone/>
              <a:defRPr/>
            </a:pPr>
            <a:r>
              <a:rPr lang="ru-RU" sz="2000" b="1" dirty="0" smtClean="0">
                <a:latin typeface="Franklin Gothic Medium" pitchFamily="34" charset="0"/>
                <a:cs typeface="Times New Roman" pitchFamily="18" charset="0"/>
              </a:rPr>
              <a:t>5 «</a:t>
            </a:r>
            <a:r>
              <a:rPr lang="ru-RU" sz="2000" b="1" dirty="0" smtClean="0">
                <a:solidFill>
                  <a:srgbClr val="C00000"/>
                </a:solidFill>
                <a:latin typeface="Franklin Gothic Medium" pitchFamily="34" charset="0"/>
                <a:cs typeface="Times New Roman" pitchFamily="18" charset="0"/>
              </a:rPr>
              <a:t>П</a:t>
            </a:r>
            <a:r>
              <a:rPr lang="ru-RU" sz="2000" b="1" dirty="0" smtClean="0">
                <a:latin typeface="Franklin Gothic Medium" pitchFamily="34" charset="0"/>
                <a:cs typeface="Times New Roman" pitchFamily="18" charset="0"/>
              </a:rPr>
              <a:t>» проекта- это его портфолио, папка, в которой собраны рабочие материалы, в том числе планы, отчеты, рисунки, схемы, карты, таблицы.</a:t>
            </a:r>
            <a:endParaRPr lang="ru-RU" sz="2000" dirty="0">
              <a:latin typeface="Franklin Gothic Medium" pitchFamily="34" charset="0"/>
              <a:cs typeface="Times New Roman" pitchFamily="18" charset="0"/>
            </a:endParaRPr>
          </a:p>
        </p:txBody>
      </p:sp>
      <p:pic>
        <p:nvPicPr>
          <p:cNvPr id="14338" name="Picture 2" descr="http://mykartinka.ru/_ph/22/5294572.jpg?1446074526"/>
          <p:cNvPicPr>
            <a:picLocks noChangeAspect="1" noChangeArrowheads="1"/>
          </p:cNvPicPr>
          <p:nvPr/>
        </p:nvPicPr>
        <p:blipFill>
          <a:blip r:embed="rId4" cstate="screen"/>
          <a:srcRect/>
          <a:stretch>
            <a:fillRect/>
          </a:stretch>
        </p:blipFill>
        <p:spPr bwMode="auto">
          <a:xfrm>
            <a:off x="6588224" y="3140968"/>
            <a:ext cx="2145229" cy="13407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Прямоугольник 8"/>
          <p:cNvSpPr/>
          <p:nvPr/>
        </p:nvSpPr>
        <p:spPr>
          <a:xfrm>
            <a:off x="755576" y="1772816"/>
            <a:ext cx="6840759" cy="769441"/>
          </a:xfrm>
          <a:prstGeom prst="rect">
            <a:avLst/>
          </a:prstGeom>
          <a:noFill/>
        </p:spPr>
        <p:txBody>
          <a:bodyPr wrap="square" lIns="91440" tIns="45720" rIns="91440" bIns="45720">
            <a:spAutoFit/>
          </a:bodyPr>
          <a:lstStyle/>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ПРОЕКТ – ЭТО 5 «П»</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cxnSp>
        <p:nvCxnSpPr>
          <p:cNvPr id="14" name="Прямая со стрелкой 13"/>
          <p:cNvCxnSpPr/>
          <p:nvPr/>
        </p:nvCxnSpPr>
        <p:spPr>
          <a:xfrm>
            <a:off x="1403648" y="2492896"/>
            <a:ext cx="72008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V="1">
            <a:off x="1475656" y="4725144"/>
            <a:ext cx="720080"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1403648" y="4005064"/>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0602">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770" decel="100000"/>
                                        <p:tgtEl>
                                          <p:spTgt spid="7"/>
                                        </p:tgtEl>
                                      </p:cBhvr>
                                    </p:animEffect>
                                    <p:animScale>
                                      <p:cBhvr>
                                        <p:cTn id="16" dur="770" decel="100000"/>
                                        <p:tgtEl>
                                          <p:spTgt spid="7"/>
                                        </p:tgtEl>
                                      </p:cBhvr>
                                      <p:from x="10000" y="10000"/>
                                      <p:to x="200000" y="450000"/>
                                    </p:animScale>
                                    <p:animScale>
                                      <p:cBhvr>
                                        <p:cTn id="17" dur="1230" accel="100000" fill="hold">
                                          <p:stCondLst>
                                            <p:cond delay="770"/>
                                          </p:stCondLst>
                                        </p:cTn>
                                        <p:tgtEl>
                                          <p:spTgt spid="7"/>
                                        </p:tgtEl>
                                      </p:cBhvr>
                                      <p:from x="200000" y="450000"/>
                                      <p:to x="100000" y="100000"/>
                                    </p:animScale>
                                    <p:set>
                                      <p:cBhvr>
                                        <p:cTn id="18" dur="770" fill="hold"/>
                                        <p:tgtEl>
                                          <p:spTgt spid="7"/>
                                        </p:tgtEl>
                                        <p:attrNameLst>
                                          <p:attrName>ppt_x</p:attrName>
                                        </p:attrNameLst>
                                      </p:cBhvr>
                                      <p:to>
                                        <p:strVal val="(0.5)"/>
                                      </p:to>
                                    </p:set>
                                    <p:anim from="(0.5)" to="(#ppt_x)" calcmode="lin" valueType="num">
                                      <p:cBhvr>
                                        <p:cTn id="19" dur="1230" accel="100000" fill="hold">
                                          <p:stCondLst>
                                            <p:cond delay="770"/>
                                          </p:stCondLst>
                                        </p:cTn>
                                        <p:tgtEl>
                                          <p:spTgt spid="7"/>
                                        </p:tgtEl>
                                        <p:attrNameLst>
                                          <p:attrName>ppt_x</p:attrName>
                                        </p:attrNameLst>
                                      </p:cBhvr>
                                    </p:anim>
                                    <p:set>
                                      <p:cBhvr>
                                        <p:cTn id="20" dur="770" fill="hold"/>
                                        <p:tgtEl>
                                          <p:spTgt spid="7"/>
                                        </p:tgtEl>
                                        <p:attrNameLst>
                                          <p:attrName>ppt_y</p:attrName>
                                        </p:attrNameLst>
                                      </p:cBhvr>
                                      <p:to>
                                        <p:strVal val="(#ppt_y+0.4)"/>
                                      </p:to>
                                    </p:set>
                                    <p:anim from="(#ppt_y+0.4)" to="(#ppt_y)" calcmode="lin" valueType="num">
                                      <p:cBhvr>
                                        <p:cTn id="21"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p:txBody>
          <a:bodyPr/>
          <a:lstStyle/>
          <a:p>
            <a:pPr eaLnBrk="1" hangingPunct="1"/>
            <a:endParaRPr lang="ru-RU" dirty="0" smtClean="0"/>
          </a:p>
        </p:txBody>
      </p:sp>
      <p:sp>
        <p:nvSpPr>
          <p:cNvPr id="14338" name="Rectangle 3"/>
          <p:cNvSpPr>
            <a:spLocks noGrp="1"/>
          </p:cNvSpPr>
          <p:nvPr>
            <p:ph type="body" idx="1"/>
          </p:nvPr>
        </p:nvSpPr>
        <p:spPr/>
        <p:txBody>
          <a:bodyPr/>
          <a:lstStyle/>
          <a:p>
            <a:pPr eaLnBrk="1" hangingPunct="1"/>
            <a:endParaRPr lang="ru-RU" dirty="0" smtClean="0"/>
          </a:p>
        </p:txBody>
      </p:sp>
      <p:pic>
        <p:nvPicPr>
          <p:cNvPr id="14339" name="Picture 4" descr="шаблон 2 титульник"/>
          <p:cNvPicPr>
            <a:picLocks noChangeAspect="1" noChangeArrowheads="1"/>
          </p:cNvPicPr>
          <p:nvPr/>
        </p:nvPicPr>
        <p:blipFill>
          <a:blip r:embed="rId2" cstate="screen"/>
          <a:srcRect/>
          <a:stretch>
            <a:fillRect/>
          </a:stretch>
        </p:blipFill>
        <p:spPr bwMode="auto">
          <a:xfrm>
            <a:off x="0" y="-11343"/>
            <a:ext cx="9144000" cy="6869343"/>
          </a:xfrm>
          <a:prstGeom prst="rect">
            <a:avLst/>
          </a:prstGeom>
          <a:ln>
            <a:noFill/>
          </a:ln>
          <a:effectLst>
            <a:outerShdw blurRad="292100" dist="139700" dir="2700000" algn="tl" rotWithShape="0">
              <a:srgbClr val="333333">
                <a:alpha val="65000"/>
              </a:srgbClr>
            </a:outerShdw>
          </a:effectLst>
        </p:spPr>
      </p:pic>
      <p:sp>
        <p:nvSpPr>
          <p:cNvPr id="14340" name="Прямоугольник 6"/>
          <p:cNvSpPr>
            <a:spLocks noChangeArrowheads="1"/>
          </p:cNvSpPr>
          <p:nvPr/>
        </p:nvSpPr>
        <p:spPr bwMode="auto">
          <a:xfrm>
            <a:off x="1258888" y="3357563"/>
            <a:ext cx="8137525" cy="522287"/>
          </a:xfrm>
          <a:prstGeom prst="rect">
            <a:avLst/>
          </a:prstGeom>
          <a:noFill/>
          <a:ln w="9525">
            <a:noFill/>
            <a:miter lim="800000"/>
            <a:headEnd/>
            <a:tailEnd/>
          </a:ln>
        </p:spPr>
        <p:txBody>
          <a:bodyPr>
            <a:spAutoFit/>
          </a:bodyPr>
          <a:lstStyle/>
          <a:p>
            <a:r>
              <a:rPr lang="ru-RU" sz="2800" b="1" i="1" dirty="0">
                <a:latin typeface="Calibri" pitchFamily="34" charset="0"/>
              </a:rPr>
              <a:t>        </a:t>
            </a:r>
            <a:endParaRPr lang="ru-RU" sz="2800" dirty="0">
              <a:latin typeface="Calibri" pitchFamily="34" charset="0"/>
            </a:endParaRPr>
          </a:p>
        </p:txBody>
      </p:sp>
      <p:sp>
        <p:nvSpPr>
          <p:cNvPr id="8" name="Прямоугольник 7"/>
          <p:cNvSpPr/>
          <p:nvPr/>
        </p:nvSpPr>
        <p:spPr>
          <a:xfrm>
            <a:off x="4427984" y="0"/>
            <a:ext cx="4536504" cy="1569660"/>
          </a:xfrm>
          <a:prstGeom prst="rect">
            <a:avLst/>
          </a:prstGeom>
          <a:noFill/>
        </p:spPr>
        <p:txBody>
          <a:bodyPr wrap="square" lIns="91440" tIns="45720" rIns="91440" bIns="45720">
            <a:spAutoFit/>
          </a:bodyPr>
          <a:lstStyle/>
          <a:p>
            <a:pPr algn="ctr"/>
            <a:r>
              <a:rPr lang="ru-RU" sz="4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ВОВЛЕЧЕНИЕ РОДИТЕЛЕЙ</a:t>
            </a:r>
            <a:endParaRPr lang="ru-RU"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9" name="TextBox 8"/>
          <p:cNvSpPr txBox="1"/>
          <p:nvPr/>
        </p:nvSpPr>
        <p:spPr>
          <a:xfrm>
            <a:off x="1403648" y="3212976"/>
            <a:ext cx="7560840" cy="584775"/>
          </a:xfrm>
          <a:prstGeom prst="rect">
            <a:avLst/>
          </a:prstGeom>
          <a:noFill/>
        </p:spPr>
        <p:txBody>
          <a:bodyPr wrap="square" rtlCol="0">
            <a:spAutoFit/>
          </a:bodyPr>
          <a:lstStyle/>
          <a:p>
            <a:r>
              <a:rPr lang="ru-RU" sz="1600" b="1" i="1" dirty="0" smtClean="0">
                <a:solidFill>
                  <a:srgbClr val="C00000"/>
                </a:solidFill>
              </a:rPr>
              <a:t>В ПРОЕКТНУЮ ДЕЯТЕЛЬНОСТЬ МОЖНО И НУЖНО ВОВЛЕКАТЬ РОДИТЕЛЕЙ, НАПИСАВ, НАПРИМЕР, ТАКОЕ ОБЬЯВЛЕНИЕ:</a:t>
            </a:r>
            <a:endParaRPr lang="ru-RU" sz="1600" b="1" i="1" dirty="0">
              <a:solidFill>
                <a:srgbClr val="C00000"/>
              </a:solidFill>
            </a:endParaRPr>
          </a:p>
        </p:txBody>
      </p:sp>
      <p:sp>
        <p:nvSpPr>
          <p:cNvPr id="10" name="Скругленная прямоугольная выноска 9"/>
          <p:cNvSpPr/>
          <p:nvPr/>
        </p:nvSpPr>
        <p:spPr>
          <a:xfrm rot="11006715">
            <a:off x="1400441" y="3989121"/>
            <a:ext cx="6850032" cy="2072625"/>
          </a:xfrm>
          <a:prstGeom prst="wedgeRoundRectCallout">
            <a:avLst>
              <a:gd name="adj1" fmla="val -57049"/>
              <a:gd name="adj2" fmla="val 79119"/>
              <a:gd name="adj3" fmla="val 16667"/>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rot="375912">
            <a:off x="1511580" y="4041829"/>
            <a:ext cx="6592173" cy="2862322"/>
          </a:xfrm>
          <a:prstGeom prst="rect">
            <a:avLst/>
          </a:prstGeom>
          <a:noFill/>
        </p:spPr>
        <p:txBody>
          <a:bodyPr wrap="square" rtlCol="0">
            <a:spAutoFit/>
          </a:bodyPr>
          <a:lstStyle/>
          <a:p>
            <a:pPr algn="ctr"/>
            <a:r>
              <a:rPr lang="ru-RU" sz="1400" b="1" dirty="0" smtClean="0">
                <a:latin typeface="Arial Black" panose="020B0A04020102020204" pitchFamily="34" charset="0"/>
              </a:rPr>
              <a:t>Дорогие мамы и папы!</a:t>
            </a:r>
          </a:p>
          <a:p>
            <a:r>
              <a:rPr lang="ru-RU" sz="1400" b="1" dirty="0" smtClean="0">
                <a:latin typeface="Arial Black" panose="020B0A04020102020204" pitchFamily="34" charset="0"/>
              </a:rPr>
              <a:t>Пока мы ещё маленькие, </a:t>
            </a:r>
            <a:r>
              <a:rPr lang="ru-RU" sz="1400" b="1" dirty="0">
                <a:latin typeface="Arial Black" panose="020B0A04020102020204" pitchFamily="34" charset="0"/>
              </a:rPr>
              <a:t>н</a:t>
            </a:r>
            <a:r>
              <a:rPr lang="ru-RU" sz="1400" b="1" dirty="0" smtClean="0">
                <a:latin typeface="Arial Black" panose="020B0A04020102020204" pitchFamily="34" charset="0"/>
              </a:rPr>
              <a:t>о когда вырастем большими, обязательно станем космонавтами или космическими туристами. В космос, конечно, без специальной подготовки не полетишь. Мы хотим многое узнать о космосе, но без вашей помощи нам не обойтись! Мы будем вам благодарны, если вы принесёте для нас бумагу, старые журналы, коробки, картинки и книги о космосе.</a:t>
            </a:r>
          </a:p>
          <a:p>
            <a:r>
              <a:rPr lang="ru-RU" sz="1400" b="1" dirty="0">
                <a:latin typeface="Arial Black" panose="020B0A04020102020204" pitchFamily="34" charset="0"/>
              </a:rPr>
              <a:t> </a:t>
            </a:r>
            <a:r>
              <a:rPr lang="ru-RU" sz="1400" b="1" dirty="0" smtClean="0">
                <a:latin typeface="Arial Black" panose="020B0A04020102020204" pitchFamily="34" charset="0"/>
              </a:rPr>
              <a:t>                           Ваши будущие космонавты.</a:t>
            </a:r>
          </a:p>
          <a:p>
            <a:r>
              <a:rPr lang="ru-RU" b="1" dirty="0"/>
              <a:t> </a:t>
            </a:r>
            <a:endParaRPr lang="ru-RU" b="1" dirty="0" smtClean="0"/>
          </a:p>
          <a:p>
            <a:endParaRPr lang="ru-RU" b="1" dirty="0" smtClean="0"/>
          </a:p>
          <a:p>
            <a:endParaRPr lang="ru-RU" b="1" dirty="0"/>
          </a:p>
        </p:txBody>
      </p:sp>
    </p:spTree>
  </p:cSld>
  <p:clrMapOvr>
    <a:masterClrMapping/>
  </p:clrMapOvr>
  <p:transition spd="slow" advClick="0" advTm="2460">
    <p:cove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5|1.9|1.5"/>
</p:tagLst>
</file>

<file path=ppt/tags/tag10.xml><?xml version="1.0" encoding="utf-8"?>
<p:tagLst xmlns:a="http://schemas.openxmlformats.org/drawingml/2006/main" xmlns:r="http://schemas.openxmlformats.org/officeDocument/2006/relationships" xmlns:p="http://schemas.openxmlformats.org/presentationml/2006/main">
  <p:tag name="TIMING" val="|1.1|2.4|2.7|2.5"/>
</p:tagLst>
</file>

<file path=ppt/tags/tag11.xml><?xml version="1.0" encoding="utf-8"?>
<p:tagLst xmlns:a="http://schemas.openxmlformats.org/drawingml/2006/main" xmlns:r="http://schemas.openxmlformats.org/officeDocument/2006/relationships" xmlns:p="http://schemas.openxmlformats.org/presentationml/2006/main">
  <p:tag name="TIMING" val="|1.3|2.7|2.6"/>
</p:tagLst>
</file>

<file path=ppt/tags/tag12.xml><?xml version="1.0" encoding="utf-8"?>
<p:tagLst xmlns:a="http://schemas.openxmlformats.org/drawingml/2006/main" xmlns:r="http://schemas.openxmlformats.org/officeDocument/2006/relationships" xmlns:p="http://schemas.openxmlformats.org/presentationml/2006/main">
  <p:tag name="TIMING" val="|0.6"/>
</p:tagLst>
</file>

<file path=ppt/tags/tag13.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1.1|4.7|7.7"/>
</p:tagLst>
</file>

<file path=ppt/tags/tag3.xml><?xml version="1.0" encoding="utf-8"?>
<p:tagLst xmlns:a="http://schemas.openxmlformats.org/drawingml/2006/main" xmlns:r="http://schemas.openxmlformats.org/officeDocument/2006/relationships" xmlns:p="http://schemas.openxmlformats.org/presentationml/2006/main">
  <p:tag name="TIMING" val="|0.8"/>
</p:tagLst>
</file>

<file path=ppt/tags/tag4.xml><?xml version="1.0" encoding="utf-8"?>
<p:tagLst xmlns:a="http://schemas.openxmlformats.org/drawingml/2006/main" xmlns:r="http://schemas.openxmlformats.org/officeDocument/2006/relationships" xmlns:p="http://schemas.openxmlformats.org/presentationml/2006/main">
  <p:tag name="TIMING" val="|0.4|4.1|0.9|5.3|1.8|2.2|1.9|2.4|2.4|1.9|2.3|1.3"/>
</p:tagLst>
</file>

<file path=ppt/tags/tag5.xml><?xml version="1.0" encoding="utf-8"?>
<p:tagLst xmlns:a="http://schemas.openxmlformats.org/drawingml/2006/main" xmlns:r="http://schemas.openxmlformats.org/officeDocument/2006/relationships" xmlns:p="http://schemas.openxmlformats.org/presentationml/2006/main">
  <p:tag name="TIMING" val="|1.1|4.7|7.7"/>
</p:tagLst>
</file>

<file path=ppt/tags/tag6.xml><?xml version="1.0" encoding="utf-8"?>
<p:tagLst xmlns:a="http://schemas.openxmlformats.org/drawingml/2006/main" xmlns:r="http://schemas.openxmlformats.org/officeDocument/2006/relationships" xmlns:p="http://schemas.openxmlformats.org/presentationml/2006/main">
  <p:tag name="TIMING" val="|1.3|1.6|7.4|1.5|1.5"/>
</p:tagLst>
</file>

<file path=ppt/tags/tag7.xml><?xml version="1.0" encoding="utf-8"?>
<p:tagLst xmlns:a="http://schemas.openxmlformats.org/drawingml/2006/main" xmlns:r="http://schemas.openxmlformats.org/officeDocument/2006/relationships" xmlns:p="http://schemas.openxmlformats.org/presentationml/2006/main">
  <p:tag name="TIMING" val="|0.7"/>
</p:tagLst>
</file>

<file path=ppt/tags/tag8.xml><?xml version="1.0" encoding="utf-8"?>
<p:tagLst xmlns:a="http://schemas.openxmlformats.org/drawingml/2006/main" xmlns:r="http://schemas.openxmlformats.org/officeDocument/2006/relationships" xmlns:p="http://schemas.openxmlformats.org/presentationml/2006/main">
  <p:tag name="TIMING" val="|1|1.9|2.8|1.5"/>
</p:tagLst>
</file>

<file path=ppt/tags/tag9.xml><?xml version="1.0" encoding="utf-8"?>
<p:tagLst xmlns:a="http://schemas.openxmlformats.org/drawingml/2006/main" xmlns:r="http://schemas.openxmlformats.org/officeDocument/2006/relationships" xmlns:p="http://schemas.openxmlformats.org/presentationml/2006/main">
  <p:tag name="TIMING" val="|1.1|2.1"/>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2172</TotalTime>
  <Words>494</Words>
  <Application>Microsoft Office PowerPoint</Application>
  <PresentationFormat>Экран (4:3)</PresentationFormat>
  <Paragraphs>74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Клюшкины</dc:creator>
  <cp:lastModifiedBy>Надя</cp:lastModifiedBy>
  <cp:revision>237</cp:revision>
  <dcterms:created xsi:type="dcterms:W3CDTF">2014-05-28T18:38:22Z</dcterms:created>
  <dcterms:modified xsi:type="dcterms:W3CDTF">2019-11-19T17:22:23Z</dcterms:modified>
</cp:coreProperties>
</file>