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6" r:id="rId3"/>
    <p:sldId id="260" r:id="rId4"/>
    <p:sldId id="263" r:id="rId5"/>
    <p:sldId id="265" r:id="rId6"/>
    <p:sldId id="267" r:id="rId7"/>
    <p:sldId id="272" r:id="rId8"/>
    <p:sldId id="27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76" autoAdjust="0"/>
    <p:restoredTop sz="86320" autoAdjust="0"/>
  </p:normalViewPr>
  <p:slideViewPr>
    <p:cSldViewPr>
      <p:cViewPr varScale="1">
        <p:scale>
          <a:sx n="63" d="100"/>
          <a:sy n="63" d="100"/>
        </p:scale>
        <p:origin x="-1572" y="-96"/>
      </p:cViewPr>
      <p:guideLst>
        <p:guide orient="horz" pos="2160"/>
        <p:guide pos="2880"/>
      </p:guideLst>
    </p:cSldViewPr>
  </p:slideViewPr>
  <p:outlineViewPr>
    <p:cViewPr>
      <p:scale>
        <a:sx n="33" d="100"/>
        <a:sy n="33" d="100"/>
      </p:scale>
      <p:origin x="21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05.09.2020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05.09.2020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05.09.2020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05.09.2020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 Id="rId5" Type="http://schemas.openxmlformats.org/officeDocument/2006/relationships/image" Target="../media/image5.jpe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descr="C:\Documents and Settings\Admin\Рабочий стол\img25.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054" name="WordArt 6"/>
          <p:cNvSpPr>
            <a:spLocks noChangeArrowheads="1" noChangeShapeType="1" noTextEdit="1"/>
          </p:cNvSpPr>
          <p:nvPr/>
        </p:nvSpPr>
        <p:spPr bwMode="auto">
          <a:xfrm>
            <a:off x="971600" y="664210"/>
            <a:ext cx="7092502" cy="644525"/>
          </a:xfrm>
          <a:prstGeom prst="rect">
            <a:avLst/>
          </a:prstGeom>
        </p:spPr>
        <p:txBody>
          <a:bodyPr wrap="none" fromWordArt="1">
            <a:prstTxWarp prst="textCanDown">
              <a:avLst>
                <a:gd name="adj" fmla="val 14287"/>
              </a:avLst>
            </a:prstTxWarp>
          </a:bodyPr>
          <a:lstStyle/>
          <a:p>
            <a:pPr algn="ctr" rtl="0"/>
            <a:endParaRPr lang="ru-RU" sz="3600"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
        <p:nvSpPr>
          <p:cNvPr id="2055" name="WordArt 7"/>
          <p:cNvSpPr>
            <a:spLocks noChangeArrowheads="1" noChangeShapeType="1" noTextEdit="1"/>
          </p:cNvSpPr>
          <p:nvPr/>
        </p:nvSpPr>
        <p:spPr bwMode="auto">
          <a:xfrm>
            <a:off x="1357290" y="2143116"/>
            <a:ext cx="6643734" cy="2357454"/>
          </a:xfrm>
          <a:prstGeom prst="rect">
            <a:avLst/>
          </a:prstGeom>
        </p:spPr>
        <p:txBody>
          <a:bodyPr wrap="none" fromWordArt="1">
            <a:prstTxWarp prst="textCanDown">
              <a:avLst>
                <a:gd name="adj" fmla="val 14287"/>
              </a:avLst>
            </a:prstTxWarp>
          </a:bodyPr>
          <a:lstStyle/>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Безопасное детство.</a:t>
            </a:r>
          </a:p>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Безопасное лето</a:t>
            </a:r>
          </a:p>
        </p:txBody>
      </p:sp>
      <p:sp>
        <p:nvSpPr>
          <p:cNvPr id="2058" name="Rectangle 10"/>
          <p:cNvSpPr>
            <a:spLocks noChangeArrowheads="1"/>
          </p:cNvSpPr>
          <p:nvPr/>
        </p:nvSpPr>
        <p:spPr bwMode="auto">
          <a:xfrm>
            <a:off x="1714480" y="818072"/>
            <a:ext cx="5628001"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452688" algn="l"/>
              </a:tabLst>
            </a:pPr>
            <a:r>
              <a:rPr kumimoji="0" lang="ru-RU" sz="32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Родительское собрание </a:t>
            </a:r>
          </a:p>
          <a:p>
            <a:pPr marL="0" marR="0" lvl="0" indent="0" algn="ctr" defTabSz="914400" rtl="0" eaLnBrk="1" fontAlgn="base" latinLnBrk="0" hangingPunct="1">
              <a:lnSpc>
                <a:spcPct val="100000"/>
              </a:lnSpc>
              <a:spcBef>
                <a:spcPct val="0"/>
              </a:spcBef>
              <a:spcAft>
                <a:spcPct val="0"/>
              </a:spcAft>
              <a:buClrTx/>
              <a:buSzTx/>
              <a:buFontTx/>
              <a:buNone/>
              <a:tabLst>
                <a:tab pos="2452688" algn="l"/>
              </a:tabLst>
            </a:pPr>
            <a:r>
              <a:rPr lang="ru-RU" sz="3200" dirty="0" smtClean="0">
                <a:solidFill>
                  <a:srgbClr val="002060"/>
                </a:solidFill>
                <a:latin typeface="Times New Roman" pitchFamily="18" charset="0"/>
                <a:ea typeface="Calibri" pitchFamily="34" charset="0"/>
                <a:cs typeface="Times New Roman" pitchFamily="18" charset="0"/>
              </a:rPr>
              <a:t> в 4Б </a:t>
            </a:r>
            <a:r>
              <a:rPr kumimoji="0" lang="ru-RU" sz="32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классе на тему:</a:t>
            </a:r>
            <a:endParaRPr kumimoji="0" lang="ru-RU" sz="1100" b="0" i="0" u="none" strike="noStrike" cap="none" normalizeH="0" baseline="0" dirty="0" smtClean="0">
              <a:ln>
                <a:noFill/>
              </a:ln>
              <a:solidFill>
                <a:schemeClr val="tx1"/>
              </a:solidFill>
              <a:effectLst/>
              <a:latin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tab pos="2452688" algn="l"/>
              </a:tabLst>
            </a:pPr>
            <a:r>
              <a:rPr kumimoji="0" lang="ru-RU" sz="32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endParaRPr>
          </a:p>
        </p:txBody>
      </p:sp>
      <p:sp>
        <p:nvSpPr>
          <p:cNvPr id="2062" name="Rectangle 14"/>
          <p:cNvSpPr>
            <a:spLocks noChangeArrowheads="1"/>
          </p:cNvSpPr>
          <p:nvPr/>
        </p:nvSpPr>
        <p:spPr bwMode="auto">
          <a:xfrm>
            <a:off x="4834340" y="5172585"/>
            <a:ext cx="3818289" cy="95410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2452688" algn="l"/>
              </a:tabLst>
            </a:pPr>
            <a:r>
              <a:rPr kumimoji="0" lang="ru-RU" sz="16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Подготовила: учитель начальных классов</a:t>
            </a:r>
            <a:endParaRPr kumimoji="0" lang="ru-RU" sz="1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452688" algn="l"/>
              </a:tabLst>
            </a:pPr>
            <a:r>
              <a:rPr kumimoji="0" lang="ru-RU" sz="16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a:t>
            </a:r>
            <a:r>
              <a:rPr kumimoji="0" lang="ru-RU" sz="1600" b="0" i="0" u="none" strike="noStrike" cap="none" normalizeH="0" baseline="0" dirty="0" err="1" smtClean="0">
                <a:ln>
                  <a:noFill/>
                </a:ln>
                <a:solidFill>
                  <a:srgbClr val="002060"/>
                </a:solidFill>
                <a:effectLst/>
                <a:latin typeface="Times New Roman" pitchFamily="18" charset="0"/>
                <a:ea typeface="Calibri" pitchFamily="34" charset="0"/>
                <a:cs typeface="Times New Roman" pitchFamily="18" charset="0"/>
              </a:rPr>
              <a:t>Апкина</a:t>
            </a:r>
            <a:r>
              <a:rPr kumimoji="0" lang="ru-RU" sz="1600" b="0" i="0" u="none" strike="noStrike" cap="none" normalizeH="0" dirty="0" smtClean="0">
                <a:ln>
                  <a:noFill/>
                </a:ln>
                <a:solidFill>
                  <a:srgbClr val="002060"/>
                </a:solidFill>
                <a:effectLst/>
                <a:latin typeface="Times New Roman" pitchFamily="18" charset="0"/>
                <a:ea typeface="Calibri" pitchFamily="34" charset="0"/>
                <a:cs typeface="Times New Roman" pitchFamily="18" charset="0"/>
              </a:rPr>
              <a:t> Е.В.</a:t>
            </a:r>
            <a:endParaRPr kumimoji="0" lang="ru-RU" sz="1000" b="0" i="0" u="none" strike="noStrike" cap="none" normalizeH="0" baseline="0" dirty="0" smtClean="0">
              <a:ln>
                <a:noFill/>
              </a:ln>
              <a:solidFill>
                <a:schemeClr val="tx1"/>
              </a:solidFill>
              <a:effectLst/>
              <a:latin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2452688" algn="l"/>
              </a:tabLst>
            </a:pPr>
            <a:r>
              <a:rPr kumimoji="0" lang="ru-RU" sz="2400" b="0" i="0" u="none" strike="noStrike" cap="none" normalizeH="0" baseline="0" dirty="0" smtClean="0">
                <a:ln>
                  <a:noFill/>
                </a:ln>
                <a:solidFill>
                  <a:srgbClr val="002060"/>
                </a:solidFill>
                <a:effectLst/>
                <a:latin typeface="Times New Roman" pitchFamily="18" charset="0"/>
                <a:ea typeface="Calibri" pitchFamily="34" charset="0"/>
                <a:cs typeface="Times New Roman" pitchFamily="18" charset="0"/>
              </a:rPr>
              <a:t>	</a:t>
            </a:r>
            <a:endParaRPr kumimoji="0" lang="ru-RU" sz="2000" b="0" i="0" u="none" strike="noStrike" cap="none" normalizeH="0" baseline="0" dirty="0" smtClean="0">
              <a:ln>
                <a:noFill/>
              </a:ln>
              <a:solidFill>
                <a:schemeClr val="tx1"/>
              </a:solidFill>
              <a:effectLst/>
              <a:latin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Documents and Settings\Admin\Рабочий стол\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027" name="Picture 3" descr="C:\Documents and Settings\Admin\Рабочий стол\i.jpg"/>
          <p:cNvPicPr>
            <a:picLocks noChangeAspect="1" noChangeArrowheads="1"/>
          </p:cNvPicPr>
          <p:nvPr/>
        </p:nvPicPr>
        <p:blipFill>
          <a:blip r:embed="rId2" cstate="print"/>
          <a:srcRect/>
          <a:stretch>
            <a:fillRect/>
          </a:stretch>
        </p:blipFill>
        <p:spPr bwMode="auto">
          <a:xfrm>
            <a:off x="0" y="9952"/>
            <a:ext cx="9144000" cy="6858000"/>
          </a:xfrm>
          <a:prstGeom prst="rect">
            <a:avLst/>
          </a:prstGeom>
          <a:noFill/>
        </p:spPr>
      </p:pic>
      <p:sp>
        <p:nvSpPr>
          <p:cNvPr id="1025" name="Rectangle 1"/>
          <p:cNvSpPr>
            <a:spLocks noChangeArrowheads="1"/>
          </p:cNvSpPr>
          <p:nvPr/>
        </p:nvSpPr>
        <p:spPr bwMode="auto">
          <a:xfrm>
            <a:off x="303438" y="1142984"/>
            <a:ext cx="9107108" cy="163121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Лето – это период отдыха от трудовых ученических будней. Это время радости и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раздолья.  Это время укрепить своё здоровья и набраться новых сил.</a:t>
            </a:r>
            <a:endPar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Каждый его будет проводить по разному. Кто-то в деревне, кто-то в походах, </a:t>
            </a:r>
            <a:endParaRPr lang="ru-RU" sz="2000" dirty="0" smtClean="0">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lang="ru-RU" sz="2000" dirty="0" smtClean="0">
                <a:latin typeface="Times New Roman" pitchFamily="18" charset="0"/>
                <a:ea typeface="Calibri" pitchFamily="34" charset="0"/>
                <a:cs typeface="Times New Roman" pitchFamily="18" charset="0"/>
              </a:rPr>
              <a:t>море,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дома </a:t>
            </a:r>
            <a:r>
              <a:rPr kumimoji="0" lang="ru-RU" sz="2000" b="0" i="0" u="none" strike="noStrike" cap="none" normalizeH="0" dirty="0" smtClean="0">
                <a:ln>
                  <a:noFill/>
                </a:ln>
                <a:solidFill>
                  <a:schemeClr val="tx1"/>
                </a:solidFill>
                <a:effectLst/>
                <a:latin typeface="Times New Roman" pitchFamily="18" charset="0"/>
                <a:ea typeface="Calibri" pitchFamily="34" charset="0"/>
                <a:cs typeface="Times New Roman" pitchFamily="18" charset="0"/>
              </a:rPr>
              <a:t> с выходом на пляж</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Но везде нас и наших </a:t>
            </a:r>
            <a:r>
              <a:rPr lang="ru-RU" sz="2000" dirty="0" smtClean="0">
                <a:latin typeface="Times New Roman" pitchFamily="18" charset="0"/>
                <a:ea typeface="Calibri" pitchFamily="34" charset="0"/>
                <a:cs typeface="Times New Roman" pitchFamily="18" charset="0"/>
              </a:rPr>
              <a:t> </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детей подстерегают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опасности. Давайте вспомним о них и подробно разберём. </a:t>
            </a:r>
            <a:endParaRPr kumimoji="0" lang="ru-RU"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Прямоугольник 5"/>
          <p:cNvSpPr/>
          <p:nvPr/>
        </p:nvSpPr>
        <p:spPr>
          <a:xfrm>
            <a:off x="500034" y="2786058"/>
            <a:ext cx="8429684" cy="1938992"/>
          </a:xfrm>
          <a:prstGeom prst="rect">
            <a:avLst/>
          </a:prstGeom>
        </p:spPr>
        <p:txBody>
          <a:bodyPr wrap="square">
            <a:spAutoFit/>
          </a:bodyPr>
          <a:lstStyle/>
          <a:p>
            <a:r>
              <a:rPr lang="ru-RU" sz="2000" dirty="0" smtClean="0">
                <a:latin typeface="Times New Roman" pitchFamily="18" charset="0"/>
                <a:cs typeface="Times New Roman" pitchFamily="18" charset="0"/>
              </a:rPr>
              <a:t>Обеспечить безопасность детей летом в первоочередная задача родителей. Даже если вы летом отправляете куда то ребенка, то необходимо обеспечить его средствами защиты, обговорить с ним технику безопасности. А также нужно  позаботиться о регулярной связи и проконсультировать тех, кто будет присматривать за вашим ребёнком о всех нюансах его поведения и особенностях организма</a:t>
            </a:r>
            <a:r>
              <a:rPr lang="ru-RU"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7" name="Picture 3" descr="C:\Documents and Settings\Admin\Рабочий стол\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6388" name="WordArt 4"/>
          <p:cNvSpPr>
            <a:spLocks noChangeArrowheads="1" noChangeShapeType="1" noTextEdit="1"/>
          </p:cNvSpPr>
          <p:nvPr/>
        </p:nvSpPr>
        <p:spPr bwMode="auto">
          <a:xfrm>
            <a:off x="357158" y="1285860"/>
            <a:ext cx="8429684" cy="2208454"/>
          </a:xfrm>
          <a:prstGeom prst="rect">
            <a:avLst/>
          </a:prstGeom>
        </p:spPr>
        <p:txBody>
          <a:bodyPr wrap="none" fromWordArt="1">
            <a:prstTxWarp prst="textCanUp">
              <a:avLst>
                <a:gd name="adj" fmla="val 85713"/>
              </a:avLst>
            </a:prstTxWarp>
          </a:bodyPr>
          <a:lstStyle/>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Остерегаемся травм.</a:t>
            </a:r>
            <a:endParaRPr lang="ru-RU" sz="3600"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7" name="Picture 3" descr="C:\Documents and Settings\Admin\Рабочий стол\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9458" name="Picture 2" descr="http://www.coolwallpapers.org/wallpapers/30/3075/thumb/320_best-25.jpg"/>
          <p:cNvPicPr>
            <a:picLocks noChangeAspect="1" noChangeArrowheads="1"/>
          </p:cNvPicPr>
          <p:nvPr/>
        </p:nvPicPr>
        <p:blipFill>
          <a:blip r:embed="rId3" cstate="print"/>
          <a:srcRect/>
          <a:stretch>
            <a:fillRect/>
          </a:stretch>
        </p:blipFill>
        <p:spPr bwMode="auto">
          <a:xfrm>
            <a:off x="1714480" y="3643314"/>
            <a:ext cx="4214842" cy="2879971"/>
          </a:xfrm>
          <a:prstGeom prst="rect">
            <a:avLst/>
          </a:prstGeom>
          <a:noFill/>
        </p:spPr>
      </p:pic>
      <p:pic>
        <p:nvPicPr>
          <p:cNvPr id="19462" name="Picture 6" descr="http://www.sanetynegrals.es/wp-content/uploads/2012/12/los-ninos-de-las-bicicletas-de-vectores-de-movimiento-de-material_15-6116-300x239.jpg"/>
          <p:cNvPicPr>
            <a:picLocks noChangeAspect="1" noChangeArrowheads="1"/>
          </p:cNvPicPr>
          <p:nvPr/>
        </p:nvPicPr>
        <p:blipFill>
          <a:blip r:embed="rId4" cstate="print"/>
          <a:srcRect/>
          <a:stretch>
            <a:fillRect/>
          </a:stretch>
        </p:blipFill>
        <p:spPr bwMode="auto">
          <a:xfrm>
            <a:off x="4929190" y="571480"/>
            <a:ext cx="3857651" cy="3071834"/>
          </a:xfrm>
          <a:prstGeom prst="rect">
            <a:avLst/>
          </a:prstGeom>
          <a:noFill/>
        </p:spPr>
      </p:pic>
      <p:pic>
        <p:nvPicPr>
          <p:cNvPr id="10" name="Рисунок 9" descr="http://mbdou7uglegorsk.ru/sites/default/files/93770872_0046.jpg"/>
          <p:cNvPicPr/>
          <p:nvPr/>
        </p:nvPicPr>
        <p:blipFill>
          <a:blip r:embed="rId5" cstate="print"/>
          <a:srcRect/>
          <a:stretch>
            <a:fillRect/>
          </a:stretch>
        </p:blipFill>
        <p:spPr bwMode="auto">
          <a:xfrm>
            <a:off x="571472" y="642918"/>
            <a:ext cx="4143404" cy="292895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7" name="Picture 3" descr="C:\Documents and Settings\Admin\Рабочий стол\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714347" y="642918"/>
            <a:ext cx="7988781" cy="3785652"/>
          </a:xfrm>
          <a:prstGeom prst="rect">
            <a:avLst/>
          </a:prstGeom>
        </p:spPr>
        <p:txBody>
          <a:bodyPr wrap="square">
            <a:spAutoFit/>
          </a:bodyPr>
          <a:lstStyle/>
          <a:p>
            <a:pPr algn="just"/>
            <a:r>
              <a:rPr lang="ru-RU" sz="2000" dirty="0" smtClean="0">
                <a:latin typeface="Times New Roman" pitchFamily="18" charset="0"/>
                <a:cs typeface="Times New Roman" pitchFamily="18" charset="0"/>
              </a:rPr>
              <a:t>При  активном отдыхе: езда на скейтборде, роликах, велосипеде – обеспечьте ребенку надежную защиту уязвимых мест. Для этого надо использовать шлем, наколенники, налокотники, защиту ладоней. При езде на роликах нужно обращать внимание на то, чтобы они надежно фиксировали лодыжку, которую ребенок может вывихнуть. Старайтесь приобретать спортивные товары от надежных производителей, особенно это касается травматических видов спорта. Обучите ребенка технике правильного падения в критической ситуации или обратитесь к инструктору. При использовании любого спортивного инвентаря следите, чтобы он был исправен и соответствовал возрасту ребенка. любого спортивного инвентаря следите, чтобы он был исправен и соответствовал возрасту ребенка. </a:t>
            </a:r>
            <a:endParaRPr lang="ru-RU" sz="20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7" name="Picture 3" descr="C:\Documents and Settings\Admin\Рабочий стол\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20482" name="WordArt 2"/>
          <p:cNvSpPr>
            <a:spLocks noChangeArrowheads="1" noChangeShapeType="1" noTextEdit="1"/>
          </p:cNvSpPr>
          <p:nvPr/>
        </p:nvSpPr>
        <p:spPr bwMode="auto">
          <a:xfrm>
            <a:off x="428596" y="1857364"/>
            <a:ext cx="8215370" cy="2143140"/>
          </a:xfrm>
          <a:prstGeom prst="rect">
            <a:avLst/>
          </a:prstGeom>
        </p:spPr>
        <p:txBody>
          <a:bodyPr wrap="none" fromWordArt="1">
            <a:prstTxWarp prst="textCanUp">
              <a:avLst>
                <a:gd name="adj" fmla="val 85713"/>
              </a:avLst>
            </a:prstTxWarp>
          </a:bodyPr>
          <a:lstStyle/>
          <a:p>
            <a:pPr algn="ctr" rtl="0"/>
            <a:r>
              <a:rPr lang="ru-RU" sz="3600" kern="10" spc="0" dirty="0" smtClean="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rPr>
              <a:t>Опасные насекомые. </a:t>
            </a:r>
            <a:endParaRPr lang="ru-RU" sz="3600" kern="10" spc="0" dirty="0">
              <a:ln w="12700">
                <a:solidFill>
                  <a:srgbClr val="EAEAEA"/>
                </a:solidFill>
                <a:round/>
                <a:headEnd/>
                <a:tailEnd/>
              </a:ln>
              <a:gradFill rotWithShape="0">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80000"/>
                  </a:srgbClr>
                </a:outerShdw>
              </a:effectLst>
              <a:latin typeface="Arial Black"/>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7" name="Picture 3" descr="C:\Documents and Settings\Admin\Рабочий стол\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5" name="Picture 8" descr="http://bigslide.ru/images/48/47095/960/img4.jpg"/>
          <p:cNvPicPr>
            <a:picLocks noChangeAspect="1" noChangeArrowheads="1"/>
          </p:cNvPicPr>
          <p:nvPr/>
        </p:nvPicPr>
        <p:blipFill>
          <a:blip r:embed="rId3" cstate="print"/>
          <a:srcRect/>
          <a:stretch>
            <a:fillRect/>
          </a:stretch>
        </p:blipFill>
        <p:spPr bwMode="auto">
          <a:xfrm>
            <a:off x="642910" y="714356"/>
            <a:ext cx="6769084" cy="507681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7" name="Picture 3" descr="C:\Documents and Settings\Admin\Рабочий стол\i.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1026" name="Picture 2" descr="http://ppt4web.ru/images/111/14203/640/img2.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b="17797"/>
          <a:stretch/>
        </p:blipFill>
        <p:spPr bwMode="auto">
          <a:xfrm>
            <a:off x="827584" y="476672"/>
            <a:ext cx="6408712" cy="5544616"/>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347</TotalTime>
  <Words>264</Words>
  <Application>Microsoft Office PowerPoint</Application>
  <PresentationFormat>Экран (4:3)</PresentationFormat>
  <Paragraphs>17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Слайд 1</vt:lpstr>
      <vt:lpstr>Слайд 2</vt:lpstr>
      <vt:lpstr>Слайд 3</vt:lpstr>
      <vt:lpstr>Слайд 4</vt:lpstr>
      <vt:lpstr>Слайд 5</vt:lpstr>
      <vt:lpstr>Слайд 6</vt:lpstr>
      <vt:lpstr>Слайд 7</vt:lpstr>
      <vt:lpstr>Слайд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Пользователь</cp:lastModifiedBy>
  <cp:revision>43</cp:revision>
  <dcterms:modified xsi:type="dcterms:W3CDTF">2020-09-05T17:05:14Z</dcterms:modified>
</cp:coreProperties>
</file>