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7" r:id="rId2"/>
    <p:sldId id="258" r:id="rId3"/>
    <p:sldId id="259" r:id="rId4"/>
    <p:sldId id="257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3399"/>
    <a:srgbClr val="003399"/>
    <a:srgbClr val="422C16"/>
    <a:srgbClr val="0C788E"/>
    <a:srgbClr val="006666"/>
    <a:srgbClr val="0099CC"/>
    <a:srgbClr val="3366CC"/>
    <a:srgbClr val="660033"/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323" autoAdjust="0"/>
    <p:restoredTop sz="94652" autoAdjust="0"/>
  </p:normalViewPr>
  <p:slideViewPr>
    <p:cSldViewPr>
      <p:cViewPr>
        <p:scale>
          <a:sx n="73" d="100"/>
          <a:sy n="73" d="100"/>
        </p:scale>
        <p:origin x="-1110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FD7DDD2-CD40-464E-BCB3-223DDAD687FC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CC7A4B3-F2FE-46B5-8EDC-CC55D147B95A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6FB6DA0-3AE5-4C8A-B167-7F67B5E46D0A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60B3C41-8252-4CE6-AE5D-13B6326D960A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EE95704-1695-47AA-B80E-9AD234717ACE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E434D9B-80DB-4168-98AD-CF532CE9DD46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84EBC5D-3868-449B-A89D-35D5F006D205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D8A53E-7788-4B9E-A619-779A1A7F0982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6204EAE-C510-4E95-9824-ED2845C26861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67BBF5D-FBBB-4877-AB97-E56DA4929B78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ADF94DD-FB7A-4E34-9B72-0CF1C8253FA4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cambiar el estilo de título	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s-E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s-E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8ABFDEE3-3E05-4A66-9B60-0A20B037DF6B}" type="slidenum">
              <a:rPr lang="es-ES"/>
              <a:pPr/>
              <a:t>‹#›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04864"/>
            <a:ext cx="8229600" cy="2232248"/>
          </a:xfrm>
        </p:spPr>
        <p:txBody>
          <a:bodyPr/>
          <a:lstStyle/>
          <a:p>
            <a:r>
              <a:rPr lang="ru-RU" b="1" dirty="0">
                <a:solidFill>
                  <a:srgbClr val="FF0000"/>
                </a:solidFill>
                <a:latin typeface="Monotype Corsiva" pitchFamily="66" charset="0"/>
              </a:rPr>
              <a:t>Использование игровых технологий</a:t>
            </a:r>
            <a:br>
              <a:rPr lang="ru-RU" b="1" dirty="0">
                <a:solidFill>
                  <a:srgbClr val="FF0000"/>
                </a:solidFill>
                <a:latin typeface="Monotype Corsiva" pitchFamily="66" charset="0"/>
              </a:rPr>
            </a:br>
            <a:r>
              <a:rPr lang="ru-RU" b="1" dirty="0">
                <a:solidFill>
                  <a:srgbClr val="FF0000"/>
                </a:solidFill>
                <a:latin typeface="Monotype Corsiva" pitchFamily="66" charset="0"/>
              </a:rPr>
              <a:t>в физическом воспитании.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1180504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980728"/>
            <a:ext cx="7200800" cy="3096344"/>
          </a:xfrm>
        </p:spPr>
        <p:txBody>
          <a:bodyPr/>
          <a:lstStyle/>
          <a:p>
            <a:r>
              <a:rPr lang="ru-RU" sz="2400" dirty="0">
                <a:solidFill>
                  <a:srgbClr val="FF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Сегодня ценность является не там, </a:t>
            </a: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rgbClr val="FF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</a:b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где </a:t>
            </a:r>
            <a:r>
              <a:rPr lang="ru-RU" sz="2400" dirty="0">
                <a:solidFill>
                  <a:srgbClr val="FF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мир воспринимается по схеме знаю - не знаю</a:t>
            </a: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,</a:t>
            </a:r>
            <a:br>
              <a:rPr lang="ru-RU" sz="2400" dirty="0" smtClean="0">
                <a:solidFill>
                  <a:srgbClr val="FF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</a:b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r>
              <a:rPr lang="ru-RU" sz="2400" dirty="0">
                <a:solidFill>
                  <a:srgbClr val="FF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умею - не умею, владею - не владею, </a:t>
            </a: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rgbClr val="FF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</a:b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а </a:t>
            </a:r>
            <a:r>
              <a:rPr lang="ru-RU" sz="2400" dirty="0">
                <a:solidFill>
                  <a:srgbClr val="FF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где есть тезис ищу - и нахожу, </a:t>
            </a: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rgbClr val="FF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</a:b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думаю </a:t>
            </a:r>
            <a:r>
              <a:rPr lang="ru-RU" sz="2400" dirty="0">
                <a:solidFill>
                  <a:srgbClr val="FF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- и узнаю, тренируюсь – и делаю. </a:t>
            </a:r>
            <a:endParaRPr lang="ru-RU" sz="2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305606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8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051720" y="1988840"/>
            <a:ext cx="4717382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Спасибо </a:t>
            </a:r>
            <a:b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за внимание!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8957585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836712"/>
            <a:ext cx="7772400" cy="1470025"/>
          </a:xfrm>
        </p:spPr>
        <p:txBody>
          <a:bodyPr/>
          <a:lstStyle/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Игровые технологии широко применяются в дошкольном возрасте, так как игра является ведущей деятельностью в этот период.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43608" y="2276872"/>
            <a:ext cx="6400800" cy="1752600"/>
          </a:xfrm>
        </p:spPr>
        <p:txBody>
          <a:bodyPr/>
          <a:lstStyle/>
          <a:p>
            <a:r>
              <a:rPr lang="ru-RU" sz="2400" dirty="0">
                <a:solidFill>
                  <a:srgbClr val="FF0000"/>
                </a:solidFill>
                <a:latin typeface="Monotype Corsiva" pitchFamily="66" charset="0"/>
              </a:rPr>
              <a:t>У детей формируются </a:t>
            </a:r>
            <a:r>
              <a:rPr lang="ru-RU" sz="2400" dirty="0" smtClean="0">
                <a:solidFill>
                  <a:srgbClr val="FF0000"/>
                </a:solidFill>
                <a:latin typeface="Monotype Corsiva" pitchFamily="66" charset="0"/>
              </a:rPr>
              <a:t>:</a:t>
            </a:r>
          </a:p>
          <a:p>
            <a:pPr marL="171450" indent="-171450">
              <a:buBlip>
                <a:blip r:embed="rId2"/>
              </a:buBlip>
            </a:pPr>
            <a:r>
              <a:rPr lang="ru-RU" sz="2400" dirty="0" smtClean="0">
                <a:solidFill>
                  <a:srgbClr val="FF0000"/>
                </a:solidFill>
                <a:latin typeface="Monotype Corsiva" pitchFamily="66" charset="0"/>
              </a:rPr>
              <a:t>воображение </a:t>
            </a:r>
            <a:r>
              <a:rPr lang="ru-RU" sz="2400" dirty="0">
                <a:solidFill>
                  <a:srgbClr val="FF0000"/>
                </a:solidFill>
                <a:latin typeface="Monotype Corsiva" pitchFamily="66" charset="0"/>
              </a:rPr>
              <a:t>и символическая функция </a:t>
            </a:r>
            <a:r>
              <a:rPr lang="ru-RU" sz="2400" dirty="0" smtClean="0">
                <a:solidFill>
                  <a:srgbClr val="FF0000"/>
                </a:solidFill>
                <a:latin typeface="Monotype Corsiva" pitchFamily="66" charset="0"/>
              </a:rPr>
              <a:t>сознания</a:t>
            </a:r>
          </a:p>
          <a:p>
            <a:pPr marL="171450" indent="-171450">
              <a:buBlip>
                <a:blip r:embed="rId2"/>
              </a:buBlip>
            </a:pPr>
            <a:r>
              <a:rPr lang="ru-RU" sz="2400" dirty="0" smtClean="0">
                <a:solidFill>
                  <a:srgbClr val="FF0000"/>
                </a:solidFill>
                <a:latin typeface="Monotype Corsiva" pitchFamily="66" charset="0"/>
              </a:rPr>
              <a:t>возникает ориентация в собственных чувствах </a:t>
            </a:r>
          </a:p>
          <a:p>
            <a:pPr marL="171450" indent="-171450">
              <a:buBlip>
                <a:blip r:embed="rId2"/>
              </a:buBlip>
            </a:pPr>
            <a:r>
              <a:rPr lang="ru-RU" sz="2400" dirty="0" smtClean="0">
                <a:solidFill>
                  <a:srgbClr val="FF0000"/>
                </a:solidFill>
                <a:latin typeface="Monotype Corsiva" pitchFamily="66" charset="0"/>
              </a:rPr>
              <a:t>формируются </a:t>
            </a:r>
            <a:r>
              <a:rPr lang="ru-RU" sz="2400" dirty="0">
                <a:solidFill>
                  <a:srgbClr val="FF0000"/>
                </a:solidFill>
                <a:latin typeface="Monotype Corsiva" pitchFamily="66" charset="0"/>
              </a:rPr>
              <a:t>навыки их культурного </a:t>
            </a:r>
            <a:r>
              <a:rPr lang="ru-RU" sz="2400" dirty="0" smtClean="0">
                <a:solidFill>
                  <a:srgbClr val="FF0000"/>
                </a:solidFill>
                <a:latin typeface="Monotype Corsiva" pitchFamily="66" charset="0"/>
              </a:rPr>
              <a:t>выражения</a:t>
            </a:r>
            <a:endParaRPr lang="ru-RU" sz="2400" dirty="0">
              <a:solidFill>
                <a:srgbClr val="FF0000"/>
              </a:solidFill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5961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620688"/>
            <a:ext cx="8229600" cy="4525963"/>
          </a:xfrm>
        </p:spPr>
        <p:txBody>
          <a:bodyPr/>
          <a:lstStyle/>
          <a:p>
            <a:pPr marL="0" indent="0" algn="ctr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dirty="0">
                <a:latin typeface="Times New Roman"/>
                <a:ea typeface="Times New Roman"/>
                <a:cs typeface="Times New Roman"/>
              </a:rPr>
              <a:t>Игровые технологии должны отвечать психологически обоснованным требованиям к использованию игровых ситуаций в детском саду: игровая ситуация должна создавать ребёнку возможность принятия на себя роли действующего в игровой ситуации персонажа. </a:t>
            </a:r>
            <a:endParaRPr lang="ru-RU" sz="2800" dirty="0">
              <a:latin typeface="Calibri"/>
              <a:ea typeface="Calibri"/>
              <a:cs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26694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Rectangle 2"/>
          <p:cNvSpPr>
            <a:spLocks noGrp="1" noChangeArrowheads="1"/>
          </p:cNvSpPr>
          <p:nvPr>
            <p:ph type="title"/>
          </p:nvPr>
        </p:nvSpPr>
        <p:spPr>
          <a:xfrm>
            <a:off x="683568" y="908720"/>
            <a:ext cx="8229600" cy="1143000"/>
          </a:xfrm>
        </p:spPr>
        <p:txBody>
          <a:bodyPr/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400" dirty="0">
                <a:latin typeface="Times New Roman"/>
                <a:ea typeface="Times New Roman"/>
                <a:cs typeface="Times New Roman"/>
              </a:rPr>
              <a:t>Л. В. </a:t>
            </a:r>
            <a:r>
              <a:rPr lang="ru-RU" sz="2400" dirty="0" err="1">
                <a:latin typeface="Times New Roman"/>
                <a:ea typeface="Times New Roman"/>
                <a:cs typeface="Times New Roman"/>
              </a:rPr>
              <a:t>Загрекова</a:t>
            </a:r>
            <a:r>
              <a:rPr lang="ru-RU" sz="2400" dirty="0">
                <a:latin typeface="Times New Roman"/>
                <a:ea typeface="Times New Roman"/>
                <a:cs typeface="Times New Roman"/>
              </a:rPr>
              <a:t> </a:t>
            </a:r>
            <a:r>
              <a:rPr lang="ru-RU" sz="2400" dirty="0" smtClean="0">
                <a:latin typeface="Times New Roman"/>
                <a:ea typeface="Times New Roman"/>
                <a:cs typeface="Times New Roman"/>
              </a:rPr>
              <a:t/>
            </a:r>
            <a:br>
              <a:rPr lang="ru-RU" sz="2400" dirty="0" smtClean="0">
                <a:latin typeface="Times New Roman"/>
                <a:ea typeface="Times New Roman"/>
                <a:cs typeface="Times New Roman"/>
              </a:rPr>
            </a:br>
            <a:r>
              <a:rPr lang="ru-RU" sz="2400" dirty="0" smtClean="0">
                <a:latin typeface="Times New Roman"/>
                <a:ea typeface="Times New Roman"/>
                <a:cs typeface="Times New Roman"/>
              </a:rPr>
              <a:t>выделяет </a:t>
            </a:r>
            <a:r>
              <a:rPr lang="ru-RU" sz="2400" dirty="0">
                <a:latin typeface="Times New Roman"/>
                <a:ea typeface="Times New Roman"/>
                <a:cs typeface="Times New Roman"/>
              </a:rPr>
              <a:t>следующие компоненты игровых технологий: </a:t>
            </a:r>
            <a:r>
              <a:rPr lang="ru-RU" sz="2400" dirty="0">
                <a:latin typeface="Calibri"/>
                <a:ea typeface="Calibri"/>
                <a:cs typeface="Times New Roman"/>
              </a:rPr>
              <a:t/>
            </a:r>
            <a:br>
              <a:rPr lang="ru-RU" sz="2400" dirty="0">
                <a:latin typeface="Calibri"/>
                <a:ea typeface="Calibri"/>
                <a:cs typeface="Times New Roman"/>
              </a:rPr>
            </a:b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139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11560" y="2215531"/>
            <a:ext cx="8229600" cy="4525963"/>
          </a:xfrm>
        </p:spPr>
        <p:txBody>
          <a:bodyPr/>
          <a:lstStyle/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отивационный</a:t>
            </a:r>
          </a:p>
          <a:p>
            <a:r>
              <a:rPr lang="ru-RU" sz="2800" dirty="0" err="1" smtClean="0">
                <a:latin typeface="Times New Roman"/>
                <a:ea typeface="Times New Roman"/>
              </a:rPr>
              <a:t>ориентационно</a:t>
            </a:r>
            <a:r>
              <a:rPr lang="ru-RU" sz="2800" dirty="0" smtClean="0">
                <a:latin typeface="Times New Roman"/>
                <a:ea typeface="Times New Roman"/>
              </a:rPr>
              <a:t>-целевой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содержательно-операционный </a:t>
            </a:r>
            <a:r>
              <a:rPr lang="ru-RU" sz="2800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 </a:t>
            </a:r>
          </a:p>
          <a:p>
            <a:r>
              <a:rPr lang="ru-RU" sz="2800" dirty="0">
                <a:latin typeface="Times New Roman"/>
                <a:ea typeface="Times New Roman"/>
              </a:rPr>
              <a:t>ценностно-волевой </a:t>
            </a:r>
            <a:endParaRPr lang="ru-RU" sz="2800" dirty="0" smtClean="0">
              <a:latin typeface="Times New Roman"/>
              <a:ea typeface="Times New Roman"/>
            </a:endParaRPr>
          </a:p>
          <a:p>
            <a:r>
              <a:rPr lang="ru-RU" sz="2800" dirty="0">
                <a:latin typeface="Times New Roman"/>
                <a:ea typeface="Times New Roman"/>
              </a:rPr>
              <a:t>оценочный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786578" y="6643710"/>
            <a:ext cx="2357422" cy="2142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Prezentacii.com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dirty="0">
                <a:latin typeface="Times New Roman"/>
                <a:ea typeface="Times New Roman"/>
              </a:rPr>
              <a:t>Все рассмотренные компоненты находятся в тесной взаимосвязи и включают ряд структурных элементов. </a:t>
            </a:r>
            <a:endParaRPr lang="ru-RU" sz="2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483768" y="1556792"/>
            <a:ext cx="4968552" cy="4525963"/>
          </a:xfrm>
        </p:spPr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ru-RU" sz="2400" dirty="0" smtClean="0">
                <a:latin typeface="Times New Roman"/>
                <a:ea typeface="Times New Roman"/>
              </a:rPr>
              <a:t>установочный элемент</a:t>
            </a:r>
          </a:p>
          <a:p>
            <a:pPr>
              <a:buFont typeface="Wingdings" pitchFamily="2" charset="2"/>
              <a:buChar char="Ø"/>
            </a:pPr>
            <a:r>
              <a:rPr lang="ru-RU" sz="2400" dirty="0" smtClean="0">
                <a:latin typeface="Times New Roman"/>
                <a:ea typeface="Times New Roman"/>
              </a:rPr>
              <a:t> </a:t>
            </a:r>
            <a:r>
              <a:rPr lang="ru-RU" sz="2400" dirty="0">
                <a:latin typeface="Times New Roman"/>
                <a:ea typeface="Times New Roman"/>
              </a:rPr>
              <a:t>игровые ситуации </a:t>
            </a:r>
          </a:p>
          <a:p>
            <a:pPr>
              <a:buFont typeface="Wingdings" pitchFamily="2" charset="2"/>
              <a:buChar char="Ø"/>
            </a:pPr>
            <a:r>
              <a:rPr lang="ru-RU" sz="2400" dirty="0" smtClean="0">
                <a:latin typeface="Times New Roman"/>
                <a:ea typeface="Times New Roman"/>
              </a:rPr>
              <a:t>задачи игры</a:t>
            </a:r>
          </a:p>
          <a:p>
            <a:pPr>
              <a:buFont typeface="Wingdings" pitchFamily="2" charset="2"/>
              <a:buChar char="Ø"/>
            </a:pPr>
            <a:r>
              <a:rPr lang="ru-RU" sz="2400" dirty="0" smtClean="0">
                <a:latin typeface="Times New Roman"/>
                <a:ea typeface="Times New Roman"/>
              </a:rPr>
              <a:t> </a:t>
            </a:r>
            <a:r>
              <a:rPr lang="ru-RU" sz="2400" dirty="0">
                <a:latin typeface="Times New Roman"/>
                <a:ea typeface="Times New Roman"/>
              </a:rPr>
              <a:t>правила игры </a:t>
            </a:r>
            <a:endParaRPr lang="ru-RU" sz="2400" dirty="0" smtClean="0">
              <a:latin typeface="Times New Roman"/>
              <a:ea typeface="Times New Roman"/>
            </a:endParaRPr>
          </a:p>
          <a:p>
            <a:pPr>
              <a:buFont typeface="Wingdings" pitchFamily="2" charset="2"/>
              <a:buChar char="Ø"/>
            </a:pPr>
            <a:r>
              <a:rPr lang="ru-RU" sz="2400" dirty="0">
                <a:latin typeface="Times New Roman"/>
                <a:ea typeface="Times New Roman"/>
              </a:rPr>
              <a:t>игровые действия </a:t>
            </a:r>
            <a:endParaRPr lang="ru-RU" sz="2400" dirty="0" smtClean="0">
              <a:latin typeface="Times New Roman"/>
              <a:ea typeface="Times New Roman"/>
            </a:endParaRPr>
          </a:p>
          <a:p>
            <a:pPr>
              <a:buFont typeface="Wingdings" pitchFamily="2" charset="2"/>
              <a:buChar char="Ø"/>
            </a:pPr>
            <a:r>
              <a:rPr lang="ru-RU" sz="2400" dirty="0">
                <a:latin typeface="Times New Roman"/>
                <a:ea typeface="Times New Roman"/>
              </a:rPr>
              <a:t>игровое состояние </a:t>
            </a:r>
            <a:endParaRPr lang="ru-RU" sz="2400" dirty="0" smtClean="0">
              <a:latin typeface="Times New Roman"/>
              <a:ea typeface="Times New Roman"/>
            </a:endParaRPr>
          </a:p>
          <a:p>
            <a:pPr>
              <a:buFont typeface="Wingdings" pitchFamily="2" charset="2"/>
              <a:buChar char="Ø"/>
            </a:pPr>
            <a:r>
              <a:rPr lang="ru-RU" sz="2400" dirty="0">
                <a:latin typeface="Times New Roman"/>
                <a:ea typeface="Times New Roman"/>
              </a:rPr>
              <a:t>результат игры 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929101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/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solidFill>
                  <a:srgbClr val="CC3399"/>
                </a:solidFill>
                <a:latin typeface="Times New Roman"/>
                <a:ea typeface="Times New Roman"/>
                <a:cs typeface="Times New Roman"/>
              </a:rPr>
              <a:t>Этапы игровых технологий: </a:t>
            </a:r>
            <a:r>
              <a:rPr lang="ru-RU" sz="4000" dirty="0">
                <a:solidFill>
                  <a:srgbClr val="CC3399"/>
                </a:solidFill>
                <a:latin typeface="Calibri"/>
                <a:ea typeface="Calibri"/>
                <a:cs typeface="Times New Roman"/>
              </a:rPr>
              <a:t/>
            </a:r>
            <a:br>
              <a:rPr lang="ru-RU" sz="4000" dirty="0">
                <a:solidFill>
                  <a:srgbClr val="CC3399"/>
                </a:solidFill>
                <a:latin typeface="Calibri"/>
                <a:ea typeface="Calibri"/>
                <a:cs typeface="Times New Roman"/>
              </a:rPr>
            </a:br>
            <a:endParaRPr lang="ru-RU" dirty="0">
              <a:solidFill>
                <a:srgbClr val="CC3399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052736"/>
            <a:ext cx="8229600" cy="4525963"/>
          </a:xfrm>
        </p:spPr>
        <p:txBody>
          <a:bodyPr/>
          <a:lstStyle/>
          <a:p>
            <a:pPr>
              <a:buClr>
                <a:srgbClr val="FF0000"/>
              </a:buClr>
              <a:buFont typeface="Wingdings" pitchFamily="2" charset="2"/>
              <a:buChar char="v"/>
            </a:pPr>
            <a:r>
              <a:rPr lang="ru-RU" sz="2000" dirty="0">
                <a:solidFill>
                  <a:srgbClr val="003399"/>
                </a:solidFill>
                <a:latin typeface="Times New Roman"/>
                <a:ea typeface="Times New Roman"/>
              </a:rPr>
              <a:t>Первый этап. Подготовка к игре. Логика подготовки к игре связана с компонентами игры: мотивационным, ориентационным, содержательно-операционным, ценностно-волевым и оценочным. </a:t>
            </a:r>
            <a:endParaRPr lang="ru-RU" sz="2000" dirty="0" smtClean="0">
              <a:solidFill>
                <a:srgbClr val="003399"/>
              </a:solidFill>
              <a:latin typeface="Times New Roman"/>
              <a:ea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  <a:buClr>
                <a:srgbClr val="FF0000"/>
              </a:buClr>
              <a:buFont typeface="Wingdings" pitchFamily="2" charset="2"/>
              <a:buChar char="v"/>
            </a:pPr>
            <a:r>
              <a:rPr lang="ru-RU" sz="2000" dirty="0">
                <a:solidFill>
                  <a:srgbClr val="003399"/>
                </a:solidFill>
                <a:latin typeface="Times New Roman"/>
                <a:ea typeface="Times New Roman"/>
                <a:cs typeface="Times New Roman"/>
              </a:rPr>
              <a:t>Второй этап. Проведение игры. Необходимым элементом проведения игры является наличие эмоционального фона, заинтересованности. В процессе игровой деятельности должна разрешаться проблемная ситуация. </a:t>
            </a:r>
            <a:endParaRPr lang="ru-RU" sz="2000" dirty="0" smtClean="0">
              <a:solidFill>
                <a:srgbClr val="003399"/>
              </a:solidFill>
              <a:latin typeface="Times New Roman"/>
              <a:ea typeface="Times New Roman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  <a:buClr>
                <a:srgbClr val="FF0000"/>
              </a:buClr>
              <a:buFont typeface="Wingdings" pitchFamily="2" charset="2"/>
              <a:buChar char="v"/>
            </a:pPr>
            <a:r>
              <a:rPr lang="ru-RU" sz="2000" dirty="0">
                <a:solidFill>
                  <a:srgbClr val="003399"/>
                </a:solidFill>
                <a:latin typeface="Times New Roman"/>
                <a:ea typeface="Times New Roman"/>
              </a:rPr>
              <a:t>Третий этап. Подведение итогов игры. При подведении итогов следует исходить из конечного результата игры, то есть степени усвоения знаний, формирования убеждений, развития самостоятельного творческого мышления. </a:t>
            </a:r>
            <a:endParaRPr lang="ru-RU" sz="2000" dirty="0">
              <a:solidFill>
                <a:srgbClr val="003399"/>
              </a:solidFill>
              <a:latin typeface="Calibri"/>
              <a:ea typeface="Calibri"/>
              <a:cs typeface="Times New Roman"/>
            </a:endParaRPr>
          </a:p>
          <a:p>
            <a:pPr>
              <a:buClr>
                <a:srgbClr val="FF0000"/>
              </a:buClr>
              <a:buFont typeface="Wingdings" pitchFamily="2" charset="2"/>
              <a:buChar char="v"/>
            </a:pP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3556145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1143000"/>
          </a:xfrm>
        </p:spPr>
        <p:txBody>
          <a:bodyPr/>
          <a:lstStyle/>
          <a:p>
            <a:r>
              <a:rPr lang="ru-RU" sz="2800" dirty="0" smtClean="0">
                <a:latin typeface="Times New Roman"/>
                <a:ea typeface="Times New Roman"/>
              </a:rPr>
              <a:t>Изменилась </a:t>
            </a:r>
            <a:r>
              <a:rPr lang="ru-RU" sz="2800" dirty="0">
                <a:latin typeface="Times New Roman"/>
                <a:ea typeface="Times New Roman"/>
              </a:rPr>
              <a:t>действительность, окружающая детей, на смену коллективным играм пришли компьютерные. 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1628800"/>
            <a:ext cx="4382398" cy="32403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628800"/>
            <a:ext cx="4104456" cy="32403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873132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980728"/>
            <a:ext cx="8229600" cy="1143000"/>
          </a:xfrm>
        </p:spPr>
        <p:txBody>
          <a:bodyPr/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000" dirty="0">
                <a:latin typeface="Times New Roman" pitchFamily="18" charset="0"/>
                <a:ea typeface="Calibri"/>
                <a:cs typeface="Times New Roman" pitchFamily="18" charset="0"/>
              </a:rPr>
              <a:t>Именно в подвижных играх ребенок получает уникальную возможность максимально проявить собственную активность и творчество, ликвидировать дефицит движений, реализоваться и утвердить себя, получить массу радостных эмоций и переживаний.</a:t>
            </a:r>
            <a:r>
              <a:rPr lang="ru-RU" sz="3600" dirty="0">
                <a:latin typeface="Times New Roman" pitchFamily="18" charset="0"/>
                <a:ea typeface="Calibri"/>
                <a:cs typeface="Times New Roman" pitchFamily="18" charset="0"/>
              </a:rPr>
              <a:t/>
            </a:r>
            <a:br>
              <a:rPr lang="ru-RU" sz="3600" dirty="0">
                <a:latin typeface="Times New Roman" pitchFamily="18" charset="0"/>
                <a:ea typeface="Calibri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1916832"/>
            <a:ext cx="6480720" cy="48245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1" y="1861415"/>
            <a:ext cx="6552728" cy="47359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1" y="1888216"/>
            <a:ext cx="6575547" cy="48531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724316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1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548680"/>
            <a:ext cx="8229600" cy="1143000"/>
          </a:xfrm>
        </p:spPr>
        <p:txBody>
          <a:bodyPr/>
          <a:lstStyle/>
          <a:p>
            <a:r>
              <a:rPr lang="ru-RU" sz="2400" dirty="0" smtClean="0">
                <a:latin typeface="Times New Roman"/>
                <a:ea typeface="Times New Roman"/>
              </a:rPr>
              <a:t/>
            </a:r>
            <a:br>
              <a:rPr lang="ru-RU" sz="2400" dirty="0" smtClean="0">
                <a:latin typeface="Times New Roman"/>
                <a:ea typeface="Times New Roman"/>
              </a:rPr>
            </a:br>
            <a:r>
              <a:rPr lang="ru-RU" sz="2400" dirty="0">
                <a:latin typeface="Times New Roman"/>
                <a:ea typeface="Times New Roman"/>
              </a:rPr>
              <a:t/>
            </a:r>
            <a:br>
              <a:rPr lang="ru-RU" sz="2400" dirty="0">
                <a:latin typeface="Times New Roman"/>
                <a:ea typeface="Times New Roman"/>
              </a:rPr>
            </a:br>
            <a:r>
              <a:rPr lang="ru-RU" sz="2400" dirty="0" smtClean="0">
                <a:latin typeface="Times New Roman"/>
                <a:ea typeface="Times New Roman"/>
              </a:rPr>
              <a:t/>
            </a:r>
            <a:br>
              <a:rPr lang="ru-RU" sz="2400" dirty="0" smtClean="0">
                <a:latin typeface="Times New Roman"/>
                <a:ea typeface="Times New Roman"/>
              </a:rPr>
            </a:br>
            <a:r>
              <a:rPr lang="ru-RU" sz="2400" dirty="0" smtClean="0">
                <a:latin typeface="Times New Roman"/>
                <a:ea typeface="Times New Roman"/>
              </a:rPr>
              <a:t>Программа </a:t>
            </a:r>
            <a:r>
              <a:rPr lang="ru-RU" sz="2400" dirty="0">
                <a:latin typeface="Times New Roman"/>
                <a:ea typeface="Times New Roman"/>
              </a:rPr>
              <a:t>«Играйте на здоровье» для детей 5-7 </a:t>
            </a:r>
            <a:r>
              <a:rPr lang="ru-RU" sz="2400" dirty="0" smtClean="0">
                <a:latin typeface="Times New Roman"/>
                <a:ea typeface="Times New Roman"/>
              </a:rPr>
              <a:t>лет. Направлена </a:t>
            </a:r>
            <a:r>
              <a:rPr lang="ru-RU" sz="2400" dirty="0">
                <a:latin typeface="Times New Roman"/>
                <a:ea typeface="Times New Roman"/>
              </a:rPr>
              <a:t>на гармоническое физическое развитие ребенка через приобщение к спортивным играм и упражнениям с учетом состояния здоровья, уровня физической подготовленности и развития. </a:t>
            </a:r>
            <a:endParaRPr lang="ru-RU" sz="2400" dirty="0"/>
          </a:p>
        </p:txBody>
      </p:sp>
      <p:pic>
        <p:nvPicPr>
          <p:cNvPr id="2050" name="Picture 2" descr="C:\Users\1\Desktop\Волошина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2636912"/>
            <a:ext cx="2328972" cy="39604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75087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seño predeterminado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5113</TotalTime>
  <Words>249</Words>
  <Application>Microsoft Office PowerPoint</Application>
  <PresentationFormat>Экран (4:3)</PresentationFormat>
  <Paragraphs>31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Diseño predeterminado</vt:lpstr>
      <vt:lpstr>Использование игровых технологий в физическом воспитании.</vt:lpstr>
      <vt:lpstr>Игровые технологии широко применяются в дошкольном возрасте, так как игра является ведущей деятельностью в этот период.  </vt:lpstr>
      <vt:lpstr>Презентация PowerPoint</vt:lpstr>
      <vt:lpstr>Л. В. Загрекова  выделяет следующие компоненты игровых технологий:  </vt:lpstr>
      <vt:lpstr>Все рассмотренные компоненты находятся в тесной взаимосвязи и включают ряд структурных элементов. </vt:lpstr>
      <vt:lpstr>Этапы игровых технологий:  </vt:lpstr>
      <vt:lpstr>Изменилась действительность, окружающая детей, на смену коллективным играм пришли компьютерные. </vt:lpstr>
      <vt:lpstr>Именно в подвижных играх ребенок получает уникальную возможность максимально проявить собственную активность и творчество, ликвидировать дефицит движений, реализоваться и утвердить себя, получить массу радостных эмоций и переживаний. </vt:lpstr>
      <vt:lpstr>   Программа «Играйте на здоровье» для детей 5-7 лет. Направлена на гармоническое физическое развитие ребенка через приобщение к спортивным играм и упражнениям с учетом состояния здоровья, уровня физической подготовленности и развития. </vt:lpstr>
      <vt:lpstr>Сегодня ценность является не там,  где мир воспринимается по схеме знаю - не знаю,  умею - не умею, владею - не владею,  а где есть тезис ищу - и нахожу,  думаю - и узнаю, тренируюсь – и делаю. </vt:lpstr>
      <vt:lpstr>Презентация PowerPoint</vt:lpstr>
    </vt:vector>
  </TitlesOfParts>
  <Company>Toshiba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Mariajose</dc:creator>
  <cp:lastModifiedBy>Пользователь</cp:lastModifiedBy>
  <cp:revision>739</cp:revision>
  <dcterms:created xsi:type="dcterms:W3CDTF">2010-05-23T14:28:12Z</dcterms:created>
  <dcterms:modified xsi:type="dcterms:W3CDTF">2016-01-17T08:45:01Z</dcterms:modified>
</cp:coreProperties>
</file>