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91" r:id="rId2"/>
    <p:sldId id="257" r:id="rId3"/>
    <p:sldId id="258" r:id="rId4"/>
    <p:sldId id="259" r:id="rId5"/>
    <p:sldId id="260" r:id="rId6"/>
    <p:sldId id="261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62" r:id="rId19"/>
    <p:sldId id="263" r:id="rId20"/>
    <p:sldId id="275" r:id="rId21"/>
    <p:sldId id="276" r:id="rId22"/>
    <p:sldId id="277" r:id="rId23"/>
    <p:sldId id="278" r:id="rId24"/>
    <p:sldId id="279" r:id="rId25"/>
    <p:sldId id="264" r:id="rId26"/>
  </p:sldIdLst>
  <p:sldSz cx="9144000" cy="6858000" type="screen4x3"/>
  <p:notesSz cx="6858000" cy="9144000"/>
  <p:custDataLst>
    <p:tags r:id="rId28"/>
  </p:custDataLst>
  <p:defaultTextStyle>
    <a:defPPr algn="l" rtl="0" eaLnBrk="1" hangingPunct="1">
      <a:defRPr kumimoji="0" lang="ru-RU" alt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34" charset="0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34" charset="0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34" charset="0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34" charset="0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34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9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7651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FCA934F7-C491-4116-8B5A-43B1855FB12B}" type="datetime1">
              <a:rPr sz="1200"/>
              <a:pPr marL="0" lvl="0" indent="0" algn="r" eaLnBrk="1" hangingPunct="1"/>
              <a:t>*</a:t>
            </a:fld>
            <a:endParaRPr sz="1200"/>
          </a:p>
        </p:txBody>
      </p:sp>
      <p:sp>
        <p:nvSpPr>
          <p:cNvPr id="27652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7653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7654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rtlCol="0" anchor="b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7655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rtlCol="0" anchor="b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5E4E719-1F8B-42F0-8970-3609E3F74708}" type="slidenum">
              <a:rPr sz="1200"/>
              <a:pPr marL="0" lvl="0" indent="0" algn="r" eaLnBrk="1" hangingPunct="1"/>
              <a:t>‹#›</a:t>
            </a:fld>
            <a:endParaRPr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1AF54387-B0E5-439B-A331-9A2675572759}" type="slidenum">
              <a:rPr lang="ru-RU" altLang="ru-RU" sz="1200"/>
              <a:pPr marL="0" lvl="0" indent="0" algn="r" eaLnBrk="1" hangingPunct="1"/>
              <a:t>1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32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4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ru-RU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2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/>
            <a:fld id="{DA96A997-DE80-4737-ACE6-C7D098259795}" type="datetime1">
              <a:rPr sz="1200">
                <a:solidFill>
                  <a:srgbClr val="898989"/>
                </a:solidFill>
              </a:rPr>
              <a:pPr lvl="0" eaLnBrk="1" hangingPunct="1"/>
              <a:t>*</a:t>
            </a:fld>
            <a:endParaRPr sz="1200">
              <a:solidFill>
                <a:srgbClr val="898989"/>
              </a:solidFill>
            </a:endParaRPr>
          </a:p>
        </p:txBody>
      </p:sp>
      <p:sp>
        <p:nvSpPr>
          <p:cNvPr id="102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sz="1200">
              <a:solidFill>
                <a:srgbClr val="898989"/>
              </a:solidFill>
            </a:endParaRPr>
          </a:p>
        </p:txBody>
      </p:sp>
      <p:sp>
        <p:nvSpPr>
          <p:cNvPr id="103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eaLnBrk="1" hangingPunct="1"/>
            <a:fld id="{B9713891-985B-430F-A2A4-0D41F3805DF7}" type="slidenum">
              <a:rPr sz="1200">
                <a:solidFill>
                  <a:srgbClr val="898989"/>
                </a:solidFill>
              </a:rPr>
              <a:pPr lvl="0" algn="r" eaLnBrk="1" hangingPunct="1"/>
              <a:t>‹#›</a:t>
            </a:fld>
            <a:endParaRPr sz="12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defRPr kumimoji="0" sz="32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–"/>
        <a:defRPr kumimoji="0"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•"/>
        <a:defRPr kumimoji="0" sz="24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–"/>
        <a:defRPr kumimoji="0" sz="20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/>
        <a:buChar char="»"/>
        <a:defRPr kumimoji="0" sz="20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1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5795962" y="620712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graphicFrame>
        <p:nvGraphicFramePr>
          <p:cNvPr id="2052" name="Таблица 7"/>
          <p:cNvGraphicFramePr>
            <a:graphicFrameLocks noGrp="1"/>
          </p:cNvGraphicFramePr>
          <p:nvPr/>
        </p:nvGraphicFramePr>
        <p:xfrm>
          <a:off x="2051050" y="714375"/>
          <a:ext cx="5519738" cy="2571750"/>
        </p:xfrm>
        <a:graphic>
          <a:graphicData uri="http://schemas.openxmlformats.org/drawingml/2006/table">
            <a:tbl>
              <a:tblPr/>
              <a:tblGrid>
                <a:gridCol w="5519738"/>
              </a:tblGrid>
              <a:tr h="2571750">
                <a:tc>
                  <a:txBody>
                    <a:bodyPr/>
                    <a:lstStyle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ru-RU" altLang="en-US" sz="1800" b="0" i="0" u="none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</a:lstStyle>
                    <a:p>
                      <a:pPr marL="0" lvl="0" indent="0" algn="ctr" eaLnBrk="1" hangingPunct="1"/>
                      <a:r>
                        <a:rPr sz="2800" b="1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</a:rPr>
                        <a:t> </a:t>
                      </a:r>
                    </a:p>
                    <a:p>
                      <a:pPr marL="0" lvl="0" indent="0" algn="ctr" eaLnBrk="1" hangingPunct="1"/>
                      <a:endParaRPr b="1">
                        <a:effectLst>
                          <a:outerShdw blurRad="38100" dist="38100" dir="2700000" algn="tl">
                            <a:schemeClr val="bg2"/>
                          </a:outerShdw>
                        </a:effectLst>
                      </a:endParaRPr>
                    </a:p>
                    <a:p>
                      <a:pPr marL="0" lvl="0" indent="0" algn="ctr" eaLnBrk="1" hangingPunct="1"/>
                      <a:r>
                        <a:rPr sz="3200" b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chemeClr val="bg2"/>
                            </a:outerShdw>
                          </a:effectLst>
                          <a:latin typeface="Georgia" pitchFamily="18" charset="0"/>
                        </a:rPr>
                        <a:t>Утренняя гимнастика и вариативность формы проведения</a:t>
                      </a:r>
                    </a:p>
                  </a:txBody>
                  <a:tcPr marL="91425" marR="91425" marT="45612" marB="45612">
                    <a:noFill/>
                  </a:tcPr>
                </a:tc>
              </a:tr>
            </a:tbl>
          </a:graphicData>
        </a:graphic>
      </p:graphicFrame>
      <p:pic>
        <p:nvPicPr>
          <p:cNvPr id="2054" name="Рисунок 6" descr="aerobics_lady_split_t_a_ha.gif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6238" y="3419475"/>
            <a:ext cx="2376488" cy="20161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Рисунок 8" descr="aerobics_lady_split_t_a_ha.g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350" y="2300288"/>
            <a:ext cx="2236788" cy="22383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6" name="Рисунок 9" descr="aerobics_lady_split_t_a_ha.gif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0" y="3429000"/>
            <a:ext cx="2238375" cy="22383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-17462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6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126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ВТОРАЯ  МЛАДШАЯ  ГРУППА</a:t>
            </a:r>
          </a:p>
        </p:txBody>
      </p:sp>
      <p:sp>
        <p:nvSpPr>
          <p:cNvPr id="11269" name="Содержимое 8"/>
          <p:cNvSpPr>
            <a:spLocks noGrp="1"/>
          </p:cNvSpPr>
          <p:nvPr>
            <p:ph sz="half" idx="4294967295"/>
          </p:nvPr>
        </p:nvSpPr>
        <p:spPr>
          <a:xfrm>
            <a:off x="1331912" y="1341438"/>
            <a:ext cx="6911975" cy="44640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На четвертом году жизни ребенок обладает сравнительно большим запасом двигательных навыков.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Он уже способен совершать более сложные действия, соблюдая их известную последовательность, более осознанно их выполнять.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Однако у детей отмечается еще недостаточная слаженность в работе разнообразных мышечных групп (плечевого пояса, туловища, ног).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2292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603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ВТОРАЯ  МЛАДШАЯ  ГРУППА</a:t>
            </a:r>
          </a:p>
        </p:txBody>
      </p:sp>
      <p:sp>
        <p:nvSpPr>
          <p:cNvPr id="12293" name="Содержимое 8"/>
          <p:cNvSpPr>
            <a:spLocks noGrp="1"/>
          </p:cNvSpPr>
          <p:nvPr>
            <p:ph sz="half" idx="4294967295"/>
          </p:nvPr>
        </p:nvSpPr>
        <p:spPr>
          <a:xfrm>
            <a:off x="3203575" y="1600200"/>
            <a:ext cx="5761038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Продолжительность утренней гимнастики – 5 – 6 мин.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комплекс входят 5 – 6 общеразвивающих упражнения, ходьба, бег, прыжки.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Можно включать упражнения на внимание, танцевальные движения.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ОРУ повторяют по 5 – 6  раз, приучая детей соблюдать правильное положение туловища, сохранять заданное направление.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Воспитатель выполняет упражнения вместе с детьми по 2 – 3 раза, после чего просто подсказывает им последовательность движений.</a:t>
            </a:r>
          </a:p>
        </p:txBody>
      </p:sp>
      <p:pic>
        <p:nvPicPr>
          <p:cNvPr id="12294" name="Содержимое 7" descr="indoor-activities-for-kids-04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17500" y="2414588"/>
            <a:ext cx="2822575" cy="281622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0" y="3175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867400" y="404812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331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8312" y="0"/>
            <a:ext cx="8064500" cy="112553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СРЕДНЯЯ   ГРУППА</a:t>
            </a:r>
          </a:p>
        </p:txBody>
      </p:sp>
      <p:sp>
        <p:nvSpPr>
          <p:cNvPr id="13317" name="Содержимое 8"/>
          <p:cNvSpPr>
            <a:spLocks noGrp="1"/>
          </p:cNvSpPr>
          <p:nvPr>
            <p:ph sz="half" idx="4294967295"/>
          </p:nvPr>
        </p:nvSpPr>
        <p:spPr>
          <a:xfrm>
            <a:off x="1042988" y="1196975"/>
            <a:ext cx="7273925" cy="4319588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marR="0" lvl="0" indent="0">
              <a:buNone/>
            </a:pPr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На пятом году жизни движения ребенка становятся более уверенными и координированными.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Внимание приобретает более устойчивый характер, совершенствуется зрительное, слуховое и осязательное восприятие, развивается преднамеренное запоминание.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Дети различают виды движений, способны выделять их элементы. Появляется интерес к результатам движения, потребность правильного их выполнения.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Специфичным в обучении движениям ребенка пятого года жизни является отработка  качества их выполнения.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3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34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СРЕДНЯЯ   ГРУППА</a:t>
            </a:r>
          </a:p>
        </p:txBody>
      </p:sp>
      <p:sp>
        <p:nvSpPr>
          <p:cNvPr id="14341" name="Содержимое 8"/>
          <p:cNvSpPr>
            <a:spLocks noGrp="1"/>
          </p:cNvSpPr>
          <p:nvPr>
            <p:ph sz="half" idx="4294967295"/>
          </p:nvPr>
        </p:nvSpPr>
        <p:spPr>
          <a:xfrm>
            <a:off x="3563938" y="1600200"/>
            <a:ext cx="5400675" cy="499745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342900" marR="0" lvl="0" indent="-342900"/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marL="0" marR="0" lvl="0" indent="0">
              <a:buNone/>
            </a:pPr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marL="342900" marR="0" lvl="0" indent="-34290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Утренняя гимнастика проводится в среднем  и быстром темпе.</a:t>
            </a:r>
          </a:p>
          <a:p>
            <a:pPr marL="342900" marR="0" lvl="0" indent="-34290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В комплекс включаются 6 – 7 общеразвивающих упражнений, которые выполняются по 4 – 6 раз из разных исходных положений.</a:t>
            </a:r>
          </a:p>
          <a:p>
            <a:pPr marL="342900" marR="0" lvl="0" indent="-34290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Необходимо предусмотреть упражнения, способствующие формированию правильной осанки, укреплению мышц  стопы.</a:t>
            </a:r>
          </a:p>
          <a:p>
            <a:pPr marL="342900" marR="0" lvl="0" indent="-34290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Дозировка и темп выполнения упражнение определяется с учетом их сложности и физической подготовленности детей.</a:t>
            </a:r>
          </a:p>
          <a:p>
            <a:pPr marL="342900" marR="0" lvl="0" indent="-34290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Имитация используется только в том случае, когда необходимо подчеркнуть особенность упражнения, улучшить качество его выполнения.</a:t>
            </a:r>
          </a:p>
        </p:txBody>
      </p:sp>
      <p:pic>
        <p:nvPicPr>
          <p:cNvPr id="14342" name="Содержимое 7" descr="6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17500" y="2408238"/>
            <a:ext cx="3290888" cy="28765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6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64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5138" y="1206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СТАРШАЯ   ГРУППА</a:t>
            </a:r>
          </a:p>
        </p:txBody>
      </p:sp>
      <p:sp>
        <p:nvSpPr>
          <p:cNvPr id="15365" name="Содержимое 8"/>
          <p:cNvSpPr>
            <a:spLocks noGrp="1"/>
          </p:cNvSpPr>
          <p:nvPr>
            <p:ph sz="half" idx="4294967295"/>
          </p:nvPr>
        </p:nvSpPr>
        <p:spPr>
          <a:xfrm>
            <a:off x="1258888" y="1773238"/>
            <a:ext cx="7427912" cy="46799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На шестом году жизни ребенок успешно овладевает основными видами движений, проявляет самостоятельность.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Движения становятся более осознанными, что позволяет повысить требования к правильности их выполнения.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А также,  уделять больше внимания развитию физических  и морально-волевых качеств (быстроты, ловкости, выносливости, выдержки, настойчивости, организованности).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8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38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СТАРШАЯ   ГРУППА</a:t>
            </a:r>
          </a:p>
        </p:txBody>
      </p:sp>
      <p:sp>
        <p:nvSpPr>
          <p:cNvPr id="1638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140200" y="1600200"/>
            <a:ext cx="4824412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комплекс утренней гимнастики входят 6 – 8 общеразвивающих упражнений,  выполняемых  из разных исходных положений, которые повторяются 5 – 8 раз, в зависимости от степени сложности.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Следует включать упражнения на формирование осанки, укрепление стопы, танцевальные движения.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Указания воспитателя должны быть краткими. Показ осуществляется  только при явном затруднении у детей.</a:t>
            </a:r>
          </a:p>
        </p:txBody>
      </p:sp>
      <p:pic>
        <p:nvPicPr>
          <p:cNvPr id="16390" name="Содержимое 9" descr="preview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963612" y="1189038"/>
            <a:ext cx="3297238" cy="36449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741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7412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ПОДГОТОВИТЕЛЬНАЯ    ГРУППА</a:t>
            </a:r>
          </a:p>
        </p:txBody>
      </p:sp>
      <p:sp>
        <p:nvSpPr>
          <p:cNvPr id="17413" name="Содержимое 8"/>
          <p:cNvSpPr>
            <a:spLocks noGrp="1"/>
          </p:cNvSpPr>
          <p:nvPr>
            <p:ph sz="half" idx="4294967295"/>
          </p:nvPr>
        </p:nvSpPr>
        <p:spPr>
          <a:xfrm>
            <a:off x="4265612" y="2039938"/>
            <a:ext cx="4627562" cy="40862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На седьмом году жизни ребенка его движения становятся более координированными и точными. 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процессе коллективной деятельности у детей формируются навыки самоорганизации и  взаимоконтроля.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Значительно увеличивается проявление волевых усилий при выполнении заданий.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Ребенок выполняет упражнения целенаправленно.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Для него уже важен результат.</a:t>
            </a:r>
          </a:p>
        </p:txBody>
      </p:sp>
      <p:pic>
        <p:nvPicPr>
          <p:cNvPr id="17414" name="Рисунок 8" descr="400_F_13078904_7lrYtGEU0hU4Pm59fSIwilsUhJqoN5oL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28612" y="2036762"/>
            <a:ext cx="3944938" cy="278447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7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-255588" y="-96838"/>
            <a:ext cx="9515475" cy="7088188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843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843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14400" y="285750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ПОДГОТОВИТЕЛЬНАЯ    ГРУППА</a:t>
            </a:r>
          </a:p>
        </p:txBody>
      </p:sp>
      <p:sp>
        <p:nvSpPr>
          <p:cNvPr id="18437" name="Содержимое 8"/>
          <p:cNvSpPr>
            <a:spLocks noGrp="1"/>
          </p:cNvSpPr>
          <p:nvPr>
            <p:ph sz="half" idx="4294967295"/>
          </p:nvPr>
        </p:nvSpPr>
        <p:spPr>
          <a:xfrm>
            <a:off x="3492500" y="1600200"/>
            <a:ext cx="5472113" cy="452596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marR="0" lvl="0" indent="0">
              <a:buNone/>
            </a:pPr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marL="0" marR="0" lvl="0" indent="0">
              <a:buNone/>
            </a:pPr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 комплекс включают 8 – 10  общеразвивающих упражнений, интенсивность выполнения которых более высокая. 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Дозировка упражнения и темп выполнения задаются воспитателем с учетом его сложности – 6 – 10 раз.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Важно выработать у детей положительное отношение к утренней гимнастике и потребность в ежедневном ее выполнении.</a:t>
            </a:r>
          </a:p>
        </p:txBody>
      </p:sp>
      <p:pic>
        <p:nvPicPr>
          <p:cNvPr id="18438" name="Содержимое 7" descr="photos0-800x600.jpe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85725" y="2041525"/>
            <a:ext cx="3559175" cy="29384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5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946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Вариативность содержания  утренней гимнастики</a:t>
            </a:r>
          </a:p>
        </p:txBody>
      </p:sp>
      <p:sp>
        <p:nvSpPr>
          <p:cNvPr id="19461" name="Содержимое 8"/>
          <p:cNvSpPr>
            <a:spLocks noGrp="1"/>
          </p:cNvSpPr>
          <p:nvPr>
            <p:ph sz="half" idx="4294967295"/>
          </p:nvPr>
        </p:nvSpPr>
        <p:spPr>
          <a:xfrm>
            <a:off x="4140200" y="1600200"/>
            <a:ext cx="489585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Наряду с традиционным типом утренней гимнастики в практику дошкольных учреждений могут быть внедрены разные ее варианты, отличающиеся от традиционного комплекса по содержанию и методике проведения: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игрового характера;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с использованием полосы препятствий;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с включением оздоровительных пробежек;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с музыкально-ритмическими движениями;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с использованием простейших тренажеров.        </a:t>
            </a: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9462" name="Содержимое 9" descr="1365772715_lag2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60362" y="1908175"/>
            <a:ext cx="3840162" cy="33591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76517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84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800" b="1">
                <a:solidFill>
                  <a:schemeClr val="bg1"/>
                </a:solidFill>
                <a:latin typeface="Georgia" pitchFamily="18" charset="0"/>
              </a:rPr>
              <a:t>Утренняя гимнастика игрового характера.</a:t>
            </a:r>
          </a:p>
        </p:txBody>
      </p:sp>
      <p:sp>
        <p:nvSpPr>
          <p:cNvPr id="20485" name="Содержимое 8"/>
          <p:cNvSpPr>
            <a:spLocks noGrp="1"/>
          </p:cNvSpPr>
          <p:nvPr>
            <p:ph sz="half" idx="4294967295"/>
          </p:nvPr>
        </p:nvSpPr>
        <p:spPr>
          <a:xfrm>
            <a:off x="1116012" y="1600200"/>
            <a:ext cx="7200900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 нее могут быть включены 2-3 подвижных игры разной степени интенсивности («Парный бег», «Удочка», «Сделай фигуру») или 5-7 упражнений имитационного характера типа «снежинки кружатся», «бабочки летают», «цапля стоит на одной ноге и достает лягушку», «птичка машет крыльями» и т.д. 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Можно создать целый сюжет из имитационных упражнений. 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 конце предлагаются дыхательные упражнения.</a:t>
            </a:r>
          </a:p>
          <a:p>
            <a:pPr lvl="0"/>
            <a:endParaRPr lang="ru-RU" altLang="ru-RU" sz="2000" b="1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267325" y="42862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076" name="Содержимое 5"/>
          <p:cNvSpPr>
            <a:spLocks noGrp="1"/>
          </p:cNvSpPr>
          <p:nvPr>
            <p:ph sz="half" idx="4294967295"/>
          </p:nvPr>
        </p:nvSpPr>
        <p:spPr>
          <a:xfrm>
            <a:off x="3851275" y="1989138"/>
            <a:ext cx="5113338" cy="460851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Утренняя гимнастика – это комплекс упражнений, который настраивает, заряжает весь организм человека положительной энергией и бодростью на весь предстоящий день в целом.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Для того чтобы создать положительную эмоциональную атмосферу рекомендуется сопровождать все движения музыкой, веселыми песенками или стишками</a:t>
            </a:r>
            <a:r>
              <a:rPr lang="ru-RU" altLang="ru-RU" sz="2000" b="1">
                <a:latin typeface="Georgia" pitchFamily="18" charset="0"/>
              </a:rPr>
              <a:t>. </a:t>
            </a:r>
          </a:p>
        </p:txBody>
      </p:sp>
      <p:pic>
        <p:nvPicPr>
          <p:cNvPr id="3077" name="Содержимое 8" descr="hayahcc_1358190321_472 (1)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244475" y="2919412"/>
            <a:ext cx="3773488" cy="24574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0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76517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150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800" b="1">
                <a:solidFill>
                  <a:schemeClr val="bg1"/>
                </a:solidFill>
                <a:latin typeface="Georgia" pitchFamily="18" charset="0"/>
              </a:rPr>
              <a:t>Утренняя гимнастика с использованием полосы препятствий.</a:t>
            </a:r>
            <a:r>
              <a:rPr lang="ru-RU" altLang="ru-RU" sz="2800">
                <a:solidFill>
                  <a:schemeClr val="bg1"/>
                </a:solidFill>
              </a:rPr>
              <a:t/>
            </a:r>
            <a:br>
              <a:rPr lang="ru-RU" altLang="ru-RU" sz="2800">
                <a:solidFill>
                  <a:schemeClr val="bg1"/>
                </a:solidFill>
              </a:rPr>
            </a:br>
            <a:endParaRPr lang="ru-RU" altLang="ru-RU" sz="2800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1509" name="Содержимое 8"/>
          <p:cNvSpPr>
            <a:spLocks noGrp="1"/>
          </p:cNvSpPr>
          <p:nvPr>
            <p:ph sz="half" idx="4294967295"/>
          </p:nvPr>
        </p:nvSpPr>
        <p:spPr>
          <a:xfrm>
            <a:off x="3563938" y="1357312"/>
            <a:ext cx="5329238" cy="45005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Использование полосы препятствий                  позволяет предлагать детям упражнения с постепенным          увеличением нагрузки;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Усложнять двигательные задания, включать разные виды движений с увеличением числа повторов и темпа движений;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Чередовать физкультурные пособия. 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Можно создать разные полосы препятствий с использованием разнообразных модулей.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конце предлагаются дыхательные упражнения.</a:t>
            </a: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1510" name="Содержимое 7" descr="1255img2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1322388" y="1633538"/>
            <a:ext cx="2232025" cy="24320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1511" name="Рисунок 8" descr="5_0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36575" y="4090988"/>
            <a:ext cx="2889250" cy="235902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76517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2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800" b="1">
                <a:solidFill>
                  <a:schemeClr val="bg1"/>
                </a:solidFill>
                <a:latin typeface="Georgia" pitchFamily="18" charset="0"/>
              </a:rPr>
              <a:t>Утренняя гимнастика с включением оздоровительных пробежек.</a:t>
            </a:r>
          </a:p>
        </p:txBody>
      </p:sp>
      <p:sp>
        <p:nvSpPr>
          <p:cNvPr id="22533" name="Содержимое 8"/>
          <p:cNvSpPr>
            <a:spLocks noGrp="1"/>
          </p:cNvSpPr>
          <p:nvPr>
            <p:ph sz="half" idx="4294967295"/>
          </p:nvPr>
        </p:nvSpPr>
        <p:spPr>
          <a:xfrm>
            <a:off x="3924300" y="1600200"/>
            <a:ext cx="5111750" cy="452596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marR="0" lvl="0" indent="0">
              <a:buNone/>
            </a:pPr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marL="342900" marR="0" lvl="0" indent="-34290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Этот тип утренней гимнастики проводится обязательно на воздухе, во время приема детей (небольшими группами по 5-7 человек). </a:t>
            </a:r>
          </a:p>
          <a:p>
            <a:pPr marL="342900" marR="0" lvl="0" indent="-34290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Вначале детям предлагается короткая разминка, состоящая из 3-4 общеразвивающих упражнений.</a:t>
            </a:r>
          </a:p>
          <a:p>
            <a:pPr marL="342900" marR="0" lvl="0" indent="-34290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Затем дается пробежка со средней скоростью на расстояние 100-200-300м (один - два раза в чередовании с ходьбой) в зависимости от индивидуальных возможностей детей.</a:t>
            </a:r>
          </a:p>
          <a:p>
            <a:pPr marL="342900" marR="0" lvl="0" indent="-34290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конце предлагаются дыхательные упражнения.</a:t>
            </a:r>
          </a:p>
          <a:p>
            <a:pPr marL="342900" marR="0" lvl="0" indent="-34290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2534" name="Содержимое 7" descr="0,,53779696,00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219075" y="2200275"/>
            <a:ext cx="3706812" cy="31892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355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76517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355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Утренняя гимнастика с использованием простейших тренажеров.</a:t>
            </a:r>
            <a:b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</a:br>
            <a:endParaRPr lang="ru-RU" altLang="ru-RU" sz="2400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3557" name="Содержимое 8"/>
          <p:cNvSpPr>
            <a:spLocks noGrp="1"/>
          </p:cNvSpPr>
          <p:nvPr>
            <p:ph sz="half" idx="4294967295"/>
          </p:nvPr>
        </p:nvSpPr>
        <p:spPr>
          <a:xfrm>
            <a:off x="4284662" y="1600200"/>
            <a:ext cx="4751388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>
              <a:buNone/>
            </a:pPr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>
              <a:buNone/>
            </a:pPr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Использование простейших тренажеров помогает существенно оптимизировать и разнообразить физкультурно-оздоровительные занятия с детьми. 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Можно использовать гантели, детские экспандеры, резинки и т.д.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 конце занятия предлагаются дыхательные упражнения.</a:t>
            </a:r>
          </a:p>
          <a:p>
            <a:pPr lvl="0"/>
            <a:endParaRPr lang="ru-RU" altLang="ru-RU" sz="20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3558" name="Содержимое 9" descr="240x180_crop_thumb_8831455821328763737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781050" y="3565525"/>
            <a:ext cx="3084512" cy="23177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3559" name="Рисунок 7" descr="9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2335212" y="1536700"/>
            <a:ext cx="1779588" cy="18716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457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795962" y="765175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8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 Утренняя гимнастика с использованием</a:t>
            </a:r>
            <a:b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</a:br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 музыкально-ритмических движений.</a:t>
            </a:r>
          </a:p>
        </p:txBody>
      </p:sp>
      <p:sp>
        <p:nvSpPr>
          <p:cNvPr id="24581" name="Содержимое 8"/>
          <p:cNvSpPr>
            <a:spLocks noGrp="1"/>
          </p:cNvSpPr>
          <p:nvPr>
            <p:ph sz="half" idx="4294967295"/>
          </p:nvPr>
        </p:nvSpPr>
        <p:spPr>
          <a:xfrm>
            <a:off x="3995738" y="1600200"/>
            <a:ext cx="4897438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8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В комплекс гимнастики включаются разные виды ходьбы, бега, прыжков, танцевальных движений.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Ритмические движения способствуют совершенствованию координации движений, улучшению осанки, развитию памяти, внимания, слуха.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Это обширное поле деятельности для творчества и самовыражения.</a:t>
            </a:r>
          </a:p>
        </p:txBody>
      </p:sp>
      <p:pic>
        <p:nvPicPr>
          <p:cNvPr id="24582" name="Рисунок 6" descr="0_8b19c_16a098d9_XL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676275" y="2054225"/>
            <a:ext cx="3627438" cy="308451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560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286250" y="642938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5604" name="Содержимое 8"/>
          <p:cNvSpPr>
            <a:spLocks noGrp="1"/>
          </p:cNvSpPr>
          <p:nvPr>
            <p:ph sz="half" idx="4294967295"/>
          </p:nvPr>
        </p:nvSpPr>
        <p:spPr>
          <a:xfrm>
            <a:off x="3924300" y="1857375"/>
            <a:ext cx="5219700" cy="426878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Утренняя гимнастика вырабатывает у детей привычку каждый день по утрам выполнять физические упражнения. 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Со временем эта полезная привычка переходит в потребность, тем самым прививается культура здорового образа жизни у дошкольников.</a:t>
            </a:r>
          </a:p>
          <a:p>
            <a:pPr lvl="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Двигаясь, ребенок познает окружающий мир, учится любить его, получает огромный заряд бодрости и хорошее настроение на весь день.</a:t>
            </a:r>
          </a:p>
          <a:p>
            <a:pPr lvl="0"/>
            <a:endParaRPr lang="ru-RU" altLang="ru-RU" sz="20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5605" name="Содержимое 13" descr="children_play_1218369c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244475" y="2352675"/>
            <a:ext cx="3705225" cy="27559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42438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662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32450" y="4762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6628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95288" y="2132012"/>
            <a:ext cx="8229600" cy="12858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4000" b="1">
                <a:solidFill>
                  <a:schemeClr val="bg1"/>
                </a:solidFill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26629" name="Содержимое 9" descr="4.jpg"/>
          <p:cNvPicPr>
            <a:picLocks noGrp="1"/>
          </p:cNvPicPr>
          <p:nvPr>
            <p:ph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1279525" y="3352800"/>
            <a:ext cx="4187825" cy="309721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09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970588" y="620712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10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5411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3600">
                <a:solidFill>
                  <a:schemeClr val="bg1"/>
                </a:solidFill>
                <a:latin typeface="Georgia" pitchFamily="18" charset="0"/>
              </a:rPr>
              <a:t> Утренняя гимнастика способствует</a:t>
            </a:r>
            <a:r>
              <a:rPr lang="ru-RU" altLang="ru-RU" sz="3600">
                <a:solidFill>
                  <a:srgbClr val="FF0000"/>
                </a:solidFill>
                <a:latin typeface="Georgia" pitchFamily="18" charset="0"/>
              </a:rPr>
              <a:t>:</a:t>
            </a:r>
          </a:p>
        </p:txBody>
      </p:sp>
      <p:sp>
        <p:nvSpPr>
          <p:cNvPr id="4101" name="Содержимое 8"/>
          <p:cNvSpPr>
            <a:spLocks noGrp="1"/>
          </p:cNvSpPr>
          <p:nvPr>
            <p:ph sz="half" idx="4294967295"/>
          </p:nvPr>
        </p:nvSpPr>
        <p:spPr>
          <a:xfrm>
            <a:off x="3348038" y="2060575"/>
            <a:ext cx="5616575" cy="460851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устранению некоторых последствий сна (отечность, вялость, сонливость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 и т.д.);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увеличению тонуса нервной системы ребенка;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усилению работы всех органов и систем организма (сердечно-сосудистой,  дыхательной систем;  желез внутренней секреции и других);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оздоровлению организма в целом;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развитию физических качеств и способностей детей;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закреплению двигательных навыков.</a:t>
            </a:r>
          </a:p>
          <a:p>
            <a:pPr lvl="0"/>
            <a:endParaRPr lang="ru-RU" altLang="ru-RU" sz="18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4102" name="Рисунок 7" descr="202xxx.jpg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390525" y="2200275"/>
            <a:ext cx="3206750" cy="35353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786312" y="214312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124" name="Содержимое 8"/>
          <p:cNvSpPr>
            <a:spLocks noGrp="1"/>
          </p:cNvSpPr>
          <p:nvPr>
            <p:ph sz="half" idx="4294967295"/>
          </p:nvPr>
        </p:nvSpPr>
        <p:spPr>
          <a:xfrm>
            <a:off x="3708400" y="1600200"/>
            <a:ext cx="5184775" cy="45259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20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Утренняя гимнастика должна проводится до завтрака, в течении 10-12 минут на воздухе или в помещении.</a:t>
            </a:r>
          </a:p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</a:rPr>
              <a:t> В течение всей утренней гимнастики, проводимой в зале, форточки и фрамуги остаются открытыми, дети занимаются в облегченной одежде.</a:t>
            </a:r>
          </a:p>
          <a:p>
            <a:pPr lvl="0"/>
            <a:endParaRPr lang="ru-RU" altLang="ru-RU" sz="16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5125" name="Содержимое 8" descr="p33_image6155045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676275" y="2414588"/>
            <a:ext cx="3109912" cy="30353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4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08638" y="4762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4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785812"/>
            <a:ext cx="8229600" cy="42862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3200" b="1">
                <a:solidFill>
                  <a:schemeClr val="bg1"/>
                </a:solidFill>
                <a:latin typeface="Georgia" pitchFamily="18" charset="0"/>
              </a:rPr>
              <a:t>Традиционный комплекс утренней гимнастики.</a:t>
            </a:r>
            <a:r>
              <a:rPr lang="ru-RU" altLang="ru-RU">
                <a:solidFill>
                  <a:schemeClr val="bg1"/>
                </a:solidFill>
              </a:rPr>
              <a:t/>
            </a:r>
            <a:br>
              <a:rPr lang="ru-RU" altLang="ru-RU">
                <a:solidFill>
                  <a:schemeClr val="bg1"/>
                </a:solidFill>
              </a:rPr>
            </a:br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6149" name="Содержимое 8"/>
          <p:cNvSpPr>
            <a:spLocks noGrp="1"/>
          </p:cNvSpPr>
          <p:nvPr>
            <p:ph sz="half" idx="4294967295"/>
          </p:nvPr>
        </p:nvSpPr>
        <p:spPr>
          <a:xfrm>
            <a:off x="3892550" y="1700212"/>
            <a:ext cx="5143500" cy="49688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Традиционный комплекс утренней гимнастики выполняется в следующей последовательности: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1. непродолжительная ходьба разного вида, постепенно переходящая в бег;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2. непрерывный бег в умеренном темпе (1,5-3 минуты);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3. разные построения;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4. упражнения общеразвивающего воздействия (5-7 упр.);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5. бег (30 сек.);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6. подскоки на месте;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7. непродолжительная ходьба с дыхательными упражнениями</a:t>
            </a:r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.</a:t>
            </a:r>
          </a:p>
          <a:p>
            <a:pPr lvl="0"/>
            <a:endParaRPr lang="ru-RU" altLang="ru-RU" sz="1600" b="1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6150" name="Рисунок 3" descr="9e6b8b4b7bcdfd65dd54b26581f17b89.gif"/>
          <p:cNvPicPr>
            <a:picLocks noGrp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3214688" y="5049838"/>
            <a:ext cx="900112" cy="102235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6151" name="Рисунок 8" descr="2303_0164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317500" y="2487612"/>
            <a:ext cx="3578225" cy="275431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17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2" name="Содержимое 8"/>
          <p:cNvSpPr>
            <a:spLocks noGrp="1"/>
          </p:cNvSpPr>
          <p:nvPr>
            <p:ph sz="half" idx="4294967295"/>
          </p:nvPr>
        </p:nvSpPr>
        <p:spPr>
          <a:xfrm>
            <a:off x="3708400" y="1989138"/>
            <a:ext cx="5327650" cy="44640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Комплекс утренней гимнастики следует повторять в течение одной, двух недель в зависимости от сложности его содержания. 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Воспитатель кратко и четко объясняет задание, напоминает исходное положение, вид предстоящего движения, требования к качеству выполнения и необходимое количество движений.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 Во время проведения утренней гимнастики желательно музыкальное сопровождение. Это создает положительный эмоциональный  настрой.</a:t>
            </a:r>
            <a:endParaRPr lang="ru-RU" altLang="ru-RU" sz="1800">
              <a:solidFill>
                <a:schemeClr val="bg1"/>
              </a:solidFill>
            </a:endParaRPr>
          </a:p>
          <a:p>
            <a:pPr lvl="0"/>
            <a:endParaRPr lang="ru-RU" altLang="ru-RU" sz="1600" b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7173" name="Содержимое 8" descr="yurt-detzan-17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90525" y="2200275"/>
            <a:ext cx="3248025" cy="28590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0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819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rgbClr val="FF0000"/>
                </a:solidFill>
                <a:latin typeface="Georgia" pitchFamily="18" charset="0"/>
                <a:ea typeface="Gautami" pitchFamily="2" charset="0"/>
              </a:rPr>
              <a:t> </a:t>
            </a:r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УТРЕННЯЯ  ГИМНАСТИКА В РАЗНЫХ ВОЗРАСТНЫХ ГРУППАХ</a:t>
            </a:r>
          </a:p>
        </p:txBody>
      </p:sp>
      <p:sp>
        <p:nvSpPr>
          <p:cNvPr id="8197" name="Содержимое 8"/>
          <p:cNvSpPr>
            <a:spLocks noGrp="1"/>
          </p:cNvSpPr>
          <p:nvPr>
            <p:ph sz="half" idx="4294967295"/>
          </p:nvPr>
        </p:nvSpPr>
        <p:spPr>
          <a:xfrm>
            <a:off x="3995738" y="2060575"/>
            <a:ext cx="5040312" cy="44640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endParaRPr lang="ru-RU" altLang="ru-RU" sz="1400" b="1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Начиная с первой младшей группы с детьми ежедневно проводится утренняя гимнастика, состоящая из упражнений, разученных на физкультурных занятиях.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Это разные виды ходьбы, бега, прыжки на месте и с продвижением, 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общеразвивающие упражнения, танцевальные движения.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Обязательно следует включать упражнения, способствующие формированию правильной осанки.</a:t>
            </a:r>
          </a:p>
          <a:p>
            <a:pPr lvl="0"/>
            <a:r>
              <a:rPr lang="ru-RU" altLang="ru-RU" sz="1600" b="1">
                <a:solidFill>
                  <a:schemeClr val="bg1"/>
                </a:solidFill>
                <a:latin typeface="Georgia" pitchFamily="18" charset="0"/>
              </a:rPr>
              <a:t>Утреннюю гимнастику во всех возрастных группах следует проводить без длительных объяснений и пауз.</a:t>
            </a:r>
          </a:p>
        </p:txBody>
      </p:sp>
      <p:pic>
        <p:nvPicPr>
          <p:cNvPr id="8198" name="Содержимое 8" descr="0_2e126_48750cd8_XL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171450" y="2736850"/>
            <a:ext cx="2578100" cy="1854200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8199" name="Рисунок 9" descr="7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2335212" y="1706562"/>
            <a:ext cx="1798638" cy="390842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28575" y="9525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1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2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539750" y="115888"/>
            <a:ext cx="8229600" cy="86518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 ПЕРВАЯ  МЛАДШАЯ  ГРУППА</a:t>
            </a:r>
          </a:p>
        </p:txBody>
      </p:sp>
      <p:sp>
        <p:nvSpPr>
          <p:cNvPr id="9221" name="Содержимое 8"/>
          <p:cNvSpPr>
            <a:spLocks noGrp="1"/>
          </p:cNvSpPr>
          <p:nvPr>
            <p:ph sz="half" idx="4294967295"/>
          </p:nvPr>
        </p:nvSpPr>
        <p:spPr>
          <a:xfrm>
            <a:off x="3779838" y="1341438"/>
            <a:ext cx="5184775" cy="431958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marL="0" marR="0" lvl="0" indent="0">
              <a:buNone/>
            </a:pPr>
            <a:endParaRPr lang="ru-RU" altLang="ru-RU" sz="1800" b="1">
              <a:solidFill>
                <a:srgbClr val="FF0000"/>
              </a:solidFill>
              <a:latin typeface="Georgia" pitchFamily="18" charset="0"/>
            </a:endParaRP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Третий год жизни – важный этап в развитии ребенка. Темп физического развития замедляется, но весь организм крепнет, совершенствуются движения.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Опорно-двигательный аппарат в этом возрасте развит еще слабо, двигательный опыт небольшой, движения часто непреднамеренны, направления их случайны.</a:t>
            </a:r>
          </a:p>
          <a:p>
            <a:pPr marL="342900" marR="0" lvl="0" indent="-342900"/>
            <a:r>
              <a:rPr lang="ru-RU" altLang="ru-RU" sz="2000" b="1">
                <a:solidFill>
                  <a:schemeClr val="bg1"/>
                </a:solidFill>
                <a:latin typeface="Georgia" pitchFamily="18" charset="0"/>
              </a:rPr>
              <a:t>Ребенок не умеет самостоятельно регулировать скорость, силу и амплитуду движений.</a:t>
            </a:r>
          </a:p>
        </p:txBody>
      </p:sp>
      <p:pic>
        <p:nvPicPr>
          <p:cNvPr id="9222" name="Содержимое 9" descr="yes.cn.ua_pervye-eko-deti-v-ukraine-uzhe-sprashivayut-roditeley-otkuda-oni-poyavilis-na-svet_1.jpe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317500" y="2200275"/>
            <a:ext cx="3602038" cy="300037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15875" y="-11112"/>
            <a:ext cx="91281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645150" y="692150"/>
            <a:ext cx="1676400" cy="1752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0244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5138" y="333375"/>
            <a:ext cx="8229600" cy="1008062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altLang="ru-RU" sz="2400" b="1">
                <a:solidFill>
                  <a:srgbClr val="FF0000"/>
                </a:solidFill>
                <a:latin typeface="Georgia" pitchFamily="18" charset="0"/>
                <a:ea typeface="Gautami" pitchFamily="2" charset="0"/>
              </a:rPr>
              <a:t> </a:t>
            </a:r>
            <a:r>
              <a:rPr lang="ru-RU" altLang="ru-RU" sz="2400" b="1">
                <a:solidFill>
                  <a:schemeClr val="bg1"/>
                </a:solidFill>
                <a:latin typeface="Georgia" pitchFamily="18" charset="0"/>
                <a:ea typeface="Gautami" pitchFamily="2" charset="0"/>
              </a:rPr>
              <a:t>ПЕРВАЯ  МЛАДШАЯ  ГРУППА</a:t>
            </a:r>
          </a:p>
        </p:txBody>
      </p:sp>
      <p:sp>
        <p:nvSpPr>
          <p:cNvPr id="10245" name="Содержимое 8"/>
          <p:cNvSpPr>
            <a:spLocks noGrp="1"/>
          </p:cNvSpPr>
          <p:nvPr>
            <p:ph sz="half" idx="4294967295"/>
          </p:nvPr>
        </p:nvSpPr>
        <p:spPr>
          <a:xfrm>
            <a:off x="3419475" y="1916112"/>
            <a:ext cx="5616575" cy="468153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800" b="0" i="0" u="none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2400" b="0" i="0" u="none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defRPr kumimoji="0" lang="ru-RU" altLang="en-US" sz="2000" b="0" i="0" u="none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–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»"/>
              <a:defRPr kumimoji="0" lang="ru-RU" altLang="en-US" sz="1800" b="0" i="0" u="none">
                <a:solidFill>
                  <a:schemeClr val="tx1"/>
                </a:solidFill>
                <a:latin typeface="Calibri" pitchFamily="34" charset="0"/>
              </a:defRPr>
            </a:lvl5pPr>
          </a:lstStyle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Утренняя гимнастика проводится с самого начала учебного года со всей группой.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Продолжительность утренней гимнастики 4 – 5 мин. 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 ее содержание входят ходьба, бег, прыжки, а также 3 – 4 общеразвивающих упражнения, ранее разученных на занятии, каждое из которых повторяется 4 – 5 раз.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Упражнения подбираются для разных групп мышц: плечевого пояса, туловища, ног.</a:t>
            </a:r>
          </a:p>
          <a:p>
            <a:pPr lvl="0"/>
            <a:r>
              <a:rPr lang="ru-RU" altLang="ru-RU" sz="1800" b="1">
                <a:solidFill>
                  <a:schemeClr val="bg1"/>
                </a:solidFill>
                <a:latin typeface="Georgia" pitchFamily="18" charset="0"/>
              </a:rPr>
              <a:t>Воспитатель выполняет упражнения вместе с детьми, используя игровые приемы, имитацию.</a:t>
            </a:r>
          </a:p>
        </p:txBody>
      </p:sp>
      <p:pic>
        <p:nvPicPr>
          <p:cNvPr id="10246" name="Содержимое 8" descr="7221273-babies-playing-with-ball-in-the-outdoor.jpg"/>
          <p:cNvPicPr>
            <a:picLocks noGrp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>
          <a:xfrm>
            <a:off x="244475" y="2200275"/>
            <a:ext cx="3357562" cy="30781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p15="http://schemas.microsoft.com/office/powerpoint/2012/main" xmlns="" Requires="p14">
      <p:transition spd="med" p14:dur="1200">
        <p:dissolve/>
      </p:transition>
    </mc:Choice>
    <mc:Fallback>
      <p:transition spd="med">
        <p:dissolv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anchor="ctr"/>
      <a:lstStyle>
        <a:defPPr algn="ctr" fontAlgn="auto">
          <a:spcBef>
            <a:spcPts val="0"/>
          </a:spcBef>
          <a:spcAft>
            <a:spcPts val="0"/>
          </a:spcAft>
          <a:defRPr sz="5400" b="1" i="1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1384</Words>
  <Application>Aspose.Slides for .NET</Application>
  <PresentationFormat>Экран (4:3)</PresentationFormat>
  <Paragraphs>139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 Утренняя гимнастика способствует:</vt:lpstr>
      <vt:lpstr>Слайд 4</vt:lpstr>
      <vt:lpstr>Традиционный комплекс утренней гимнастики. </vt:lpstr>
      <vt:lpstr>Слайд 6</vt:lpstr>
      <vt:lpstr> УТРЕННЯЯ  ГИМНАСТИКА В РАЗНЫХ ВОЗРАСТНЫХ ГРУППАХ</vt:lpstr>
      <vt:lpstr> ПЕРВАЯ  МЛАДШАЯ  ГРУППА</vt:lpstr>
      <vt:lpstr> ПЕРВАЯ  МЛАДШАЯ  ГРУППА</vt:lpstr>
      <vt:lpstr>ВТОРАЯ  МЛАДШАЯ  ГРУППА</vt:lpstr>
      <vt:lpstr>ВТОРАЯ  МЛАДШАЯ  ГРУППА</vt:lpstr>
      <vt:lpstr>СРЕДНЯЯ   ГРУППА</vt:lpstr>
      <vt:lpstr>СРЕДНЯЯ   ГРУППА</vt:lpstr>
      <vt:lpstr>СТАРШАЯ   ГРУППА</vt:lpstr>
      <vt:lpstr>СТАРШАЯ   ГРУППА</vt:lpstr>
      <vt:lpstr>ПОДГОТОВИТЕЛЬНАЯ    ГРУППА</vt:lpstr>
      <vt:lpstr>ПОДГОТОВИТЕЛЬНАЯ    ГРУППА</vt:lpstr>
      <vt:lpstr>Вариативность содержания  утренней гимнастики</vt:lpstr>
      <vt:lpstr>Утренняя гимнастика игрового характера.</vt:lpstr>
      <vt:lpstr>Утренняя гимнастика с использованием полосы препятствий. </vt:lpstr>
      <vt:lpstr>Утренняя гимнастика с включением оздоровительных пробежек.</vt:lpstr>
      <vt:lpstr>Утренняя гимнастика с использованием простейших тренажеров. </vt:lpstr>
      <vt:lpstr> Утренняя гимнастика с использованием  музыкально-ритмических движений.</vt:lpstr>
      <vt:lpstr>Слайд 24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148</cp:revision>
  <dcterms:created xsi:type="dcterms:W3CDTF">2010-11-22T16:38:23Z</dcterms:created>
  <dcterms:modified xsi:type="dcterms:W3CDTF">2020-09-06T13:03:12Z</dcterms:modified>
</cp:coreProperties>
</file>