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66"/>
    <a:srgbClr val="66FF99"/>
    <a:srgbClr val="00FF00"/>
    <a:srgbClr val="EEDE12"/>
    <a:srgbClr val="FFFF99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FF7DE-971F-4455-AAC1-63FC331AF6C8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A1B3A-5ECA-41AD-9545-4A9092DDDD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286808" cy="1470025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Углы и отрезки, связанные с окружностью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8587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Решение задач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7158030" cy="928670"/>
          </a:xfrm>
        </p:spPr>
        <p:txBody>
          <a:bodyPr/>
          <a:lstStyle/>
          <a:p>
            <a:r>
              <a:rPr lang="ru-RU" b="1" dirty="0" smtClean="0"/>
              <a:t>№ 816</a:t>
            </a:r>
            <a:endParaRPr lang="ru-RU" b="1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0" y="0"/>
            <a:ext cx="3857652" cy="2857520"/>
            <a:chOff x="857224" y="1142984"/>
            <a:chExt cx="4500594" cy="3023550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857224" y="1142984"/>
              <a:ext cx="4500594" cy="3023550"/>
              <a:chOff x="857224" y="1142984"/>
              <a:chExt cx="4500594" cy="3023550"/>
            </a:xfrm>
          </p:grpSpPr>
          <p:grpSp>
            <p:nvGrpSpPr>
              <p:cNvPr id="28" name="Группа 27"/>
              <p:cNvGrpSpPr/>
              <p:nvPr/>
            </p:nvGrpSpPr>
            <p:grpSpPr>
              <a:xfrm>
                <a:off x="857224" y="1285860"/>
                <a:ext cx="4500594" cy="2880674"/>
                <a:chOff x="857224" y="1285860"/>
                <a:chExt cx="4500594" cy="2880674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857224" y="1643050"/>
                  <a:ext cx="4500594" cy="2214578"/>
                  <a:chOff x="857224" y="1643050"/>
                  <a:chExt cx="4500594" cy="2214578"/>
                </a:xfrm>
              </p:grpSpPr>
              <p:grpSp>
                <p:nvGrpSpPr>
                  <p:cNvPr id="23" name="Группа 22"/>
                  <p:cNvGrpSpPr/>
                  <p:nvPr/>
                </p:nvGrpSpPr>
                <p:grpSpPr>
                  <a:xfrm>
                    <a:off x="857224" y="1643050"/>
                    <a:ext cx="4500594" cy="2214578"/>
                    <a:chOff x="857224" y="1643050"/>
                    <a:chExt cx="4500594" cy="2214578"/>
                  </a:xfrm>
                </p:grpSpPr>
                <p:grpSp>
                  <p:nvGrpSpPr>
                    <p:cNvPr id="14" name="Группа 13"/>
                    <p:cNvGrpSpPr/>
                    <p:nvPr/>
                  </p:nvGrpSpPr>
                  <p:grpSpPr>
                    <a:xfrm>
                      <a:off x="857224" y="1643050"/>
                      <a:ext cx="4500594" cy="2214578"/>
                      <a:chOff x="857224" y="1643050"/>
                      <a:chExt cx="4500594" cy="2214578"/>
                    </a:xfrm>
                  </p:grpSpPr>
                  <p:grpSp>
                    <p:nvGrpSpPr>
                      <p:cNvPr id="11" name="Группа 10"/>
                      <p:cNvGrpSpPr/>
                      <p:nvPr/>
                    </p:nvGrpSpPr>
                    <p:grpSpPr>
                      <a:xfrm>
                        <a:off x="857224" y="1643050"/>
                        <a:ext cx="4500594" cy="2214578"/>
                        <a:chOff x="857224" y="1643050"/>
                        <a:chExt cx="4500594" cy="2214578"/>
                      </a:xfrm>
                    </p:grpSpPr>
                    <p:grpSp>
                      <p:nvGrpSpPr>
                        <p:cNvPr id="7" name="Группа 6"/>
                        <p:cNvGrpSpPr/>
                        <p:nvPr/>
                      </p:nvGrpSpPr>
                      <p:grpSpPr>
                        <a:xfrm>
                          <a:off x="857224" y="1643050"/>
                          <a:ext cx="2357454" cy="2214578"/>
                          <a:chOff x="857224" y="1643050"/>
                          <a:chExt cx="2357454" cy="2214578"/>
                        </a:xfrm>
                      </p:grpSpPr>
                      <p:sp>
                        <p:nvSpPr>
                          <p:cNvPr id="5" name="Овал 4"/>
                          <p:cNvSpPr/>
                          <p:nvPr/>
                        </p:nvSpPr>
                        <p:spPr>
                          <a:xfrm>
                            <a:off x="857224" y="1643050"/>
                            <a:ext cx="2357454" cy="2214578"/>
                          </a:xfrm>
                          <a:prstGeom prst="ellipse">
                            <a:avLst/>
                          </a:prstGeom>
                          <a:ln w="285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accent6"/>
                          </a:lnRef>
                          <a:fillRef idx="1">
                            <a:schemeClr val="lt1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>
                              <a:ln w="28575">
                                <a:solidFill>
                                  <a:schemeClr val="tx1"/>
                                </a:solidFill>
                              </a:ln>
                            </a:endParaRPr>
                          </a:p>
                        </p:txBody>
                      </p:sp>
                      <p:sp>
                        <p:nvSpPr>
                          <p:cNvPr id="6" name="Блок-схема: узел 5"/>
                          <p:cNvSpPr/>
                          <p:nvPr/>
                        </p:nvSpPr>
                        <p:spPr>
                          <a:xfrm>
                            <a:off x="2071670" y="2714620"/>
                            <a:ext cx="45719" cy="71438"/>
                          </a:xfrm>
                          <a:prstGeom prst="flowChartConnector">
                            <a:avLst/>
                          </a:prstGeom>
                        </p:spPr>
                        <p:style>
                          <a:lnRef idx="2">
                            <a:schemeClr val="dk1">
                              <a:shade val="50000"/>
                            </a:schemeClr>
                          </a:lnRef>
                          <a:fillRef idx="1">
                            <a:schemeClr val="dk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  <p:cxnSp>
                      <p:nvCxnSpPr>
                        <p:cNvPr id="9" name="Прямая соединительная линия 8"/>
                        <p:cNvCxnSpPr>
                          <a:stCxn id="6" idx="6"/>
                        </p:cNvCxnSpPr>
                        <p:nvPr/>
                      </p:nvCxnSpPr>
                      <p:spPr>
                        <a:xfrm>
                          <a:off x="2117389" y="2750339"/>
                          <a:ext cx="3240429" cy="35719"/>
                        </a:xfrm>
                        <a:prstGeom prst="line">
                          <a:avLst/>
                        </a:prstGeom>
                        <a:ln w="38100">
                          <a:solidFill>
                            <a:srgbClr val="002060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12" name="TextBox 11"/>
                      <p:cNvSpPr txBox="1"/>
                      <p:nvPr/>
                    </p:nvSpPr>
                    <p:spPr>
                      <a:xfrm>
                        <a:off x="1714480" y="2500306"/>
                        <a:ext cx="425116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800" b="1" i="1" dirty="0"/>
                          <a:t>О</a:t>
                        </a:r>
                      </a:p>
                    </p:txBody>
                  </p:sp>
                  <p:sp>
                    <p:nvSpPr>
                      <p:cNvPr id="13" name="TextBox 12"/>
                      <p:cNvSpPr txBox="1"/>
                      <p:nvPr/>
                    </p:nvSpPr>
                    <p:spPr>
                      <a:xfrm>
                        <a:off x="3214678" y="2500306"/>
                        <a:ext cx="402674" cy="52322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ru-RU" sz="2800" b="1" i="1" dirty="0" smtClean="0"/>
                          <a:t>А</a:t>
                        </a:r>
                        <a:endParaRPr lang="ru-RU" sz="2800" b="1" i="1" dirty="0"/>
                      </a:p>
                    </p:txBody>
                  </p:sp>
                </p:grpSp>
                <p:sp>
                  <p:nvSpPr>
                    <p:cNvPr id="16" name="Овал 15"/>
                    <p:cNvSpPr/>
                    <p:nvPr/>
                  </p:nvSpPr>
                  <p:spPr>
                    <a:xfrm>
                      <a:off x="2500298" y="2714620"/>
                      <a:ext cx="71438" cy="71438"/>
                    </a:xfrm>
                    <a:prstGeom prst="ellipse">
                      <a:avLst/>
                    </a:prstGeom>
                    <a:ln w="381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cxnSp>
                  <p:nvCxnSpPr>
                    <p:cNvPr id="19" name="Прямая соединительная линия 18"/>
                    <p:cNvCxnSpPr/>
                    <p:nvPr/>
                  </p:nvCxnSpPr>
                  <p:spPr>
                    <a:xfrm rot="5400000">
                      <a:off x="1465241" y="2749545"/>
                      <a:ext cx="2071702" cy="1588"/>
                    </a:xfrm>
                    <a:prstGeom prst="line">
                      <a:avLst/>
                    </a:prstGeom>
                    <a:ln w="381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2500298" y="2714620"/>
                    <a:ext cx="410690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800" b="1" i="1" dirty="0" smtClean="0"/>
                      <a:t>D</a:t>
                    </a:r>
                    <a:endParaRPr lang="ru-RU" sz="2800" b="1" i="1" dirty="0"/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2428860" y="1285860"/>
                  <a:ext cx="38664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 i="1" dirty="0"/>
                    <a:t>B</a:t>
                  </a:r>
                  <a:endParaRPr lang="ru-RU" sz="2800" b="1" i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2357422" y="3643314"/>
                  <a:ext cx="37061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 i="1" dirty="0" smtClean="0"/>
                    <a:t>C</a:t>
                  </a:r>
                  <a:endParaRPr lang="ru-RU" sz="2800" b="1" i="1" dirty="0"/>
                </a:p>
              </p:txBody>
            </p:sp>
          </p:grp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1142976" y="1142984"/>
                <a:ext cx="4143404" cy="178595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Прямая соединительная линия 37"/>
            <p:cNvCxnSpPr>
              <a:endCxn id="13" idx="1"/>
            </p:cNvCxnSpPr>
            <p:nvPr/>
          </p:nvCxnSpPr>
          <p:spPr>
            <a:xfrm rot="16200000" flipH="1">
              <a:off x="2333774" y="1881012"/>
              <a:ext cx="1047428" cy="71438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857752" y="2285992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i="1" dirty="0"/>
                <a:t>E</a:t>
              </a:r>
              <a:endParaRPr lang="ru-RU" sz="2800" b="1" i="1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071934" y="785794"/>
            <a:ext cx="45005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Дано: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окр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(О,ОА), </a:t>
            </a:r>
            <a:endParaRPr lang="en-US" sz="2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D</a:t>
            </a:r>
            <a:r>
              <a:rPr lang="el-GR" sz="2000" i="1" dirty="0" smtClean="0">
                <a:latin typeface="Arial" pitchFamily="34" charset="0"/>
                <a:cs typeface="Arial" pitchFamily="34" charset="0"/>
              </a:rPr>
              <a:t>ϵ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OA,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OA∩BC=D,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ВС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хорда,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ВС ┴ ОА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касательная.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Доказать: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ВА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биссектриса </a:t>
            </a:r>
            <a:r>
              <a:rPr lang="ar-AE" sz="2000" i="1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СВЕ</a:t>
            </a:r>
            <a:endParaRPr lang="ru-RU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29190" y="2071678"/>
            <a:ext cx="2391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Доказательство: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1785918" y="2428868"/>
          <a:ext cx="7024737" cy="1143008"/>
        </p:xfrm>
        <a:graphic>
          <a:graphicData uri="http://schemas.openxmlformats.org/presentationml/2006/ole">
            <p:oleObj spid="_x0000_s1026" name="Формула" r:id="rId3" imgW="3746160" imgH="609480" progId="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57158" y="3500438"/>
            <a:ext cx="74043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Так как ВО =ОС – радиусы, то ∆ВОС – равнобедренный, </a:t>
            </a:r>
          </a:p>
          <a:p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значит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OD –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биссектриса ∆ВОС, поэтому </a:t>
            </a:r>
            <a:r>
              <a:rPr lang="ar-AE" sz="2000" i="1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 АОВ=</a:t>
            </a:r>
            <a:r>
              <a:rPr lang="ar-AE" sz="2000" i="1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АОС.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357158" y="4214818"/>
          <a:ext cx="7858180" cy="714380"/>
        </p:xfrm>
        <a:graphic>
          <a:graphicData uri="http://schemas.openxmlformats.org/presentationml/2006/ole">
            <p:oleObj spid="_x0000_s1028" name="Формула" r:id="rId4" imgW="4330440" imgH="393480" progId="">
              <p:embed/>
            </p:oleObj>
          </a:graphicData>
        </a:graphic>
      </p:graphicFrame>
      <p:graphicFrame>
        <p:nvGraphicFramePr>
          <p:cNvPr id="34" name="Объект 33"/>
          <p:cNvGraphicFramePr>
            <a:graphicFrameLocks noChangeAspect="1"/>
          </p:cNvGraphicFramePr>
          <p:nvPr/>
        </p:nvGraphicFramePr>
        <p:xfrm>
          <a:off x="357158" y="4857760"/>
          <a:ext cx="7023969" cy="857256"/>
        </p:xfrm>
        <a:graphic>
          <a:graphicData uri="http://schemas.openxmlformats.org/presentationml/2006/ole">
            <p:oleObj spid="_x0000_s1029" name="Формула" r:id="rId5" imgW="3225600" imgH="393480" progId="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57158" y="5715016"/>
            <a:ext cx="7060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5. Следовательно, луч ВА является биссектрисой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СВЕ.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00892" y="6143644"/>
            <a:ext cx="83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ч.т.д.</a:t>
            </a:r>
            <a:endParaRPr lang="ru-RU" sz="2400" dirty="0"/>
          </a:p>
        </p:txBody>
      </p:sp>
      <p:grpSp>
        <p:nvGrpSpPr>
          <p:cNvPr id="51" name="Группа 50"/>
          <p:cNvGrpSpPr/>
          <p:nvPr/>
        </p:nvGrpSpPr>
        <p:grpSpPr>
          <a:xfrm>
            <a:off x="1071538" y="500042"/>
            <a:ext cx="357190" cy="2000264"/>
            <a:chOff x="1071538" y="500042"/>
            <a:chExt cx="357190" cy="2000264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 rot="5400000" flipH="1" flipV="1">
              <a:off x="750067" y="821513"/>
              <a:ext cx="1000132" cy="35719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6200000" flipV="1">
              <a:off x="714348" y="1785926"/>
              <a:ext cx="1071570" cy="35719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Группа 36"/>
          <p:cNvGrpSpPr/>
          <p:nvPr/>
        </p:nvGrpSpPr>
        <p:grpSpPr>
          <a:xfrm flipV="1">
            <a:off x="1428728" y="1357298"/>
            <a:ext cx="213810" cy="179491"/>
            <a:chOff x="2150051" y="1335998"/>
            <a:chExt cx="213810" cy="177699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2363861" y="1335998"/>
              <a:ext cx="0" cy="17769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2150051" y="1513697"/>
              <a:ext cx="21381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32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0"/>
            <a:ext cx="5086328" cy="857232"/>
          </a:xfrm>
        </p:spPr>
        <p:txBody>
          <a:bodyPr/>
          <a:lstStyle/>
          <a:p>
            <a:r>
              <a:rPr lang="ru-RU" b="1" dirty="0" smtClean="0"/>
              <a:t>№ 817</a:t>
            </a:r>
            <a:endParaRPr lang="ru-RU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214282" y="142852"/>
            <a:ext cx="3764164" cy="2462849"/>
            <a:chOff x="214282" y="500042"/>
            <a:chExt cx="4849980" cy="3084092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214282" y="500042"/>
              <a:ext cx="4849980" cy="3084092"/>
              <a:chOff x="214282" y="500042"/>
              <a:chExt cx="4849980" cy="3084092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214282" y="785794"/>
                <a:ext cx="4786346" cy="2500330"/>
                <a:chOff x="214282" y="785794"/>
                <a:chExt cx="4786346" cy="2500330"/>
              </a:xfrm>
            </p:grpSpPr>
            <p:grpSp>
              <p:nvGrpSpPr>
                <p:cNvPr id="7" name="Группа 6"/>
                <p:cNvGrpSpPr/>
                <p:nvPr/>
              </p:nvGrpSpPr>
              <p:grpSpPr>
                <a:xfrm>
                  <a:off x="357158" y="857232"/>
                  <a:ext cx="4429156" cy="2428892"/>
                  <a:chOff x="357158" y="857232"/>
                  <a:chExt cx="4429156" cy="2428892"/>
                </a:xfrm>
              </p:grpSpPr>
              <p:sp>
                <p:nvSpPr>
                  <p:cNvPr id="3" name="Овал 2"/>
                  <p:cNvSpPr/>
                  <p:nvPr/>
                </p:nvSpPr>
                <p:spPr>
                  <a:xfrm>
                    <a:off x="357158" y="857232"/>
                    <a:ext cx="2357454" cy="2428892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" name="Овал 3"/>
                  <p:cNvSpPr/>
                  <p:nvPr/>
                </p:nvSpPr>
                <p:spPr>
                  <a:xfrm>
                    <a:off x="2714612" y="1000108"/>
                    <a:ext cx="2071702" cy="2143140"/>
                  </a:xfrm>
                  <a:prstGeom prst="ellipse">
                    <a:avLst/>
                  </a:prstGeom>
                  <a:ln w="38100"/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" name="Овал 4"/>
                  <p:cNvSpPr/>
                  <p:nvPr/>
                </p:nvSpPr>
                <p:spPr>
                  <a:xfrm>
                    <a:off x="2643174" y="2000240"/>
                    <a:ext cx="142876" cy="142876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2214546" y="1857364"/>
                    <a:ext cx="44114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ru-RU" sz="2400" b="1" i="1" dirty="0" smtClean="0">
                        <a:latin typeface="Arial" pitchFamily="34" charset="0"/>
                        <a:cs typeface="Arial" pitchFamily="34" charset="0"/>
                      </a:rPr>
                      <a:t>М</a:t>
                    </a:r>
                    <a:endParaRPr lang="ru-RU" sz="2400" b="1" i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9" name="Прямая соединительная линия 8"/>
                <p:cNvCxnSpPr/>
                <p:nvPr/>
              </p:nvCxnSpPr>
              <p:spPr>
                <a:xfrm rot="10800000" flipV="1">
                  <a:off x="214282" y="1357298"/>
                  <a:ext cx="4786346" cy="150019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Прямая соединительная линия 11"/>
                <p:cNvCxnSpPr/>
                <p:nvPr/>
              </p:nvCxnSpPr>
              <p:spPr>
                <a:xfrm rot="10800000">
                  <a:off x="428596" y="785794"/>
                  <a:ext cx="4429156" cy="250033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Box 20"/>
              <p:cNvSpPr txBox="1"/>
              <p:nvPr/>
            </p:nvSpPr>
            <p:spPr>
              <a:xfrm>
                <a:off x="214282" y="2714620"/>
                <a:ext cx="49404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А₁</a:t>
                </a:r>
                <a:endParaRPr lang="ru-RU" sz="2800" b="1" i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14348" y="500042"/>
                <a:ext cx="4026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А</a:t>
                </a:r>
                <a:endParaRPr lang="ru-RU" sz="2800" b="1" i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448357" y="768416"/>
                <a:ext cx="615905" cy="6552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В₁</a:t>
                </a:r>
                <a:endParaRPr lang="ru-RU" sz="2800" b="1" i="1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071935" y="2928934"/>
                <a:ext cx="498176" cy="6552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i="1" dirty="0" smtClean="0"/>
                  <a:t>В</a:t>
                </a:r>
                <a:endParaRPr lang="ru-RU" sz="2800" b="1" i="1" dirty="0"/>
              </a:p>
            </p:txBody>
          </p:sp>
        </p:grp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3643306" y="2071678"/>
              <a:ext cx="1571636" cy="2857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-107189" y="1750207"/>
              <a:ext cx="1643074" cy="2857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000496" y="785794"/>
            <a:ext cx="4039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Дано: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окр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(О₁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R₁), (O₂; R₂)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 – точка касания окружностей,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АВ, А₁В₁ - секущие, АВ∩А₁В₁=М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Доказать, что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АА₁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ВВ₁.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6314" y="2143116"/>
            <a:ext cx="2320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Доказательство: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143108" y="0"/>
            <a:ext cx="571504" cy="2737774"/>
            <a:chOff x="2143108" y="0"/>
            <a:chExt cx="571504" cy="2737774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965175" y="1392223"/>
              <a:ext cx="2357454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143108" y="0"/>
              <a:ext cx="386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/>
                <a:t>К</a:t>
              </a:r>
              <a:endParaRPr lang="ru-RU" sz="2800" b="1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43108" y="2214554"/>
              <a:ext cx="5715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i="1" dirty="0" smtClean="0"/>
                <a:t>К₁</a:t>
              </a:r>
              <a:endParaRPr lang="ru-RU" sz="2800" b="1" i="1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285720" y="2714620"/>
            <a:ext cx="7377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1. Проведём прямую МК общую касательную к окружностям.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214282" y="3143248"/>
          <a:ext cx="8022378" cy="1571636"/>
        </p:xfrm>
        <a:graphic>
          <a:graphicData uri="http://schemas.openxmlformats.org/presentationml/2006/ole">
            <p:oleObj spid="_x0000_s15362" name="Формула" r:id="rId3" imgW="4343400" imgH="850680" progId="">
              <p:embed/>
            </p:oleObj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214282" y="4786322"/>
            <a:ext cx="8338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3. Но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КМВ₁ =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А₁МК₁ как вертикальные углы, то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А₁АМ =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МВВ₁.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4282" y="5286388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4. Следовательно АА₁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ВВ₁, так как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А₁АМ и </a:t>
            </a:r>
            <a:r>
              <a:rPr lang="ar-AE" sz="2000" dirty="0" smtClean="0">
                <a:latin typeface="Arial" pitchFamily="34" charset="0"/>
                <a:cs typeface="Arial" pitchFamily="34" charset="0"/>
              </a:rPr>
              <a:t>ے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МВВ₁ накрест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лежащие углы.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29322" y="6072206"/>
            <a:ext cx="83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ч.т.д.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35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818       </a:t>
            </a:r>
            <a:r>
              <a:rPr lang="ru-RU" i="1" dirty="0" smtClean="0"/>
              <a:t>рис. 208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571480"/>
            <a:ext cx="88172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Дано: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АС – касательная к 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окр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(О₁;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₁),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BD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касательная к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окр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(О₂;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₂)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Доказать, что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а)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AD II BC;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AB² = AD · BC;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BD² : AC² = AD : BC.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Доказательство: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14282" y="1571612"/>
          <a:ext cx="8248038" cy="1214435"/>
        </p:xfrm>
        <a:graphic>
          <a:graphicData uri="http://schemas.openxmlformats.org/presentationml/2006/ole">
            <p:oleObj spid="_x0000_s16388" name="Формула" r:id="rId3" imgW="4140000" imgH="609480" progId="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85720" y="2714620"/>
          <a:ext cx="7756129" cy="1357322"/>
        </p:xfrm>
        <a:graphic>
          <a:graphicData uri="http://schemas.openxmlformats.org/presentationml/2006/ole">
            <p:oleObj spid="_x0000_s16389" name="Формула" r:id="rId4" imgW="4063680" imgH="711000" progId="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4000504"/>
            <a:ext cx="8395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3) 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ABD  ̴ ∆ABC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признаку подобия треугольников, то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42910" y="4429132"/>
          <a:ext cx="5991574" cy="714380"/>
        </p:xfrm>
        <a:graphic>
          <a:graphicData uri="http://schemas.openxmlformats.org/presentationml/2006/ole">
            <p:oleObj spid="_x0000_s16391" name="Формула" r:id="rId5" imgW="3301920" imgH="393480" progId="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57158" y="5143512"/>
          <a:ext cx="6932396" cy="1500198"/>
        </p:xfrm>
        <a:graphic>
          <a:graphicData uri="http://schemas.openxmlformats.org/presentationml/2006/ole">
            <p:oleObj spid="_x0000_s16392" name="Формула" r:id="rId6" imgW="3873240" imgH="838080" progId="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715272" y="6072206"/>
            <a:ext cx="83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ч.т.д.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0"/>
            <a:ext cx="6286512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819</a:t>
            </a:r>
            <a:endParaRPr lang="ru-RU" b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-1" y="0"/>
          <a:ext cx="3005589" cy="2357430"/>
        </p:xfrm>
        <a:graphic>
          <a:graphicData uri="http://schemas.openxmlformats.org/presentationml/2006/ole">
            <p:oleObj spid="_x0000_s18434" name="Точечный рисунок" r:id="rId3" imgW="3048426" imgH="2390476" progId="PBrush">
              <p:embed/>
            </p:oleObj>
          </a:graphicData>
        </a:graphic>
      </p:graphicFrame>
      <p:grpSp>
        <p:nvGrpSpPr>
          <p:cNvPr id="13" name="Группа 12"/>
          <p:cNvGrpSpPr/>
          <p:nvPr/>
        </p:nvGrpSpPr>
        <p:grpSpPr>
          <a:xfrm>
            <a:off x="1571604" y="0"/>
            <a:ext cx="359394" cy="2285992"/>
            <a:chOff x="1500166" y="0"/>
            <a:chExt cx="359394" cy="228599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 flipH="1">
              <a:off x="535765" y="964401"/>
              <a:ext cx="2285992" cy="35719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500166" y="1857364"/>
              <a:ext cx="3593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i="1" dirty="0" smtClean="0"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2000" b="1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071802" y="714356"/>
            <a:ext cx="54725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четырёхугольник, М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(ABCD)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 – точка окружностей описанных около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∆АВМ и ∆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CDM, (ABM) ∩ (CDM) = M.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Доказать, что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AE" sz="2000" dirty="0" smtClean="0">
                <a:latin typeface="Arial"/>
                <a:cs typeface="Arial"/>
              </a:rPr>
              <a:t>ے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AMD = </a:t>
            </a:r>
            <a:r>
              <a:rPr lang="ar-AE" sz="2000" dirty="0" smtClean="0">
                <a:latin typeface="Arial"/>
                <a:cs typeface="Arial"/>
              </a:rPr>
              <a:t>ے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ABM + </a:t>
            </a:r>
            <a:r>
              <a:rPr lang="ar-AE" sz="2000" dirty="0" smtClean="0">
                <a:latin typeface="Arial"/>
                <a:cs typeface="Arial"/>
              </a:rPr>
              <a:t>ے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MCD.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Доказательство: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2285992"/>
            <a:ext cx="83986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1). Проведём через точку М касательную к окружности, описанной около ∆АВМ.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285720" y="3000372"/>
          <a:ext cx="8218488" cy="1320800"/>
        </p:xfrm>
        <a:graphic>
          <a:graphicData uri="http://schemas.openxmlformats.org/presentationml/2006/ole">
            <p:oleObj spid="_x0000_s18435" name="Формула" r:id="rId4" imgW="3949560" imgH="634680" progId="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214282" y="4214818"/>
          <a:ext cx="5357851" cy="843114"/>
        </p:xfrm>
        <a:graphic>
          <a:graphicData uri="http://schemas.openxmlformats.org/presentationml/2006/ole">
            <p:oleObj spid="_x0000_s18436" name="Формула" r:id="rId5" imgW="2501640" imgH="393480" progId="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42844" y="4929198"/>
            <a:ext cx="8786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4). Следовательно КМ является касательной к окружности, описанной около 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MCD.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5786454"/>
            <a:ext cx="7949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ar-AE" sz="2400" dirty="0" smtClean="0">
                <a:latin typeface="Arial"/>
                <a:cs typeface="Arial"/>
              </a:rPr>
              <a:t>ے</a:t>
            </a:r>
            <a:r>
              <a:rPr lang="en-US" sz="2400" dirty="0" smtClean="0">
                <a:latin typeface="Arial"/>
                <a:cs typeface="Arial"/>
              </a:rPr>
              <a:t>AMD = </a:t>
            </a:r>
            <a:r>
              <a:rPr lang="ar-AE" sz="2400" dirty="0" smtClean="0">
                <a:latin typeface="Arial"/>
                <a:cs typeface="Arial"/>
              </a:rPr>
              <a:t>ے</a:t>
            </a:r>
            <a:r>
              <a:rPr lang="en-US" sz="2400" dirty="0" smtClean="0">
                <a:latin typeface="Arial"/>
                <a:cs typeface="Arial"/>
              </a:rPr>
              <a:t>AMK + </a:t>
            </a:r>
            <a:r>
              <a:rPr lang="ar-AE" sz="2400" dirty="0" smtClean="0">
                <a:latin typeface="Arial"/>
                <a:cs typeface="Arial"/>
              </a:rPr>
              <a:t>ے</a:t>
            </a:r>
            <a:r>
              <a:rPr lang="en-US" sz="2400" dirty="0" smtClean="0">
                <a:latin typeface="Arial"/>
                <a:cs typeface="Arial"/>
              </a:rPr>
              <a:t>KMD = </a:t>
            </a:r>
            <a:r>
              <a:rPr lang="ar-AE" sz="2400" dirty="0" smtClean="0">
                <a:latin typeface="Arial"/>
                <a:cs typeface="Arial"/>
              </a:rPr>
              <a:t>ے</a:t>
            </a:r>
            <a:r>
              <a:rPr lang="en-US" sz="2400" dirty="0" smtClean="0">
                <a:latin typeface="Arial"/>
                <a:cs typeface="Arial"/>
              </a:rPr>
              <a:t>ABM + </a:t>
            </a:r>
            <a:r>
              <a:rPr lang="ar-AE" sz="2400" dirty="0" smtClean="0">
                <a:latin typeface="Arial"/>
                <a:cs typeface="Arial"/>
              </a:rPr>
              <a:t>ے</a:t>
            </a:r>
            <a:r>
              <a:rPr lang="en-US" sz="2400" dirty="0" smtClean="0">
                <a:latin typeface="Arial"/>
                <a:cs typeface="Arial"/>
              </a:rPr>
              <a:t>MCD.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58016" y="6215082"/>
            <a:ext cx="83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ч.т.д.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0"/>
            <a:ext cx="6215074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№ 820</a:t>
            </a:r>
            <a:endParaRPr lang="ru-RU" b="1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0" y="0"/>
          <a:ext cx="2909888" cy="2549525"/>
        </p:xfrm>
        <a:graphic>
          <a:graphicData uri="http://schemas.openxmlformats.org/presentationml/2006/ole">
            <p:oleObj spid="_x0000_s17415" name="Точечный рисунок" r:id="rId3" imgW="2457143" imgH="2152951" progId="PBrush">
              <p:embed/>
            </p:oleObj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786578" y="6000768"/>
            <a:ext cx="837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ч.т.д.</a:t>
            </a:r>
            <a:endParaRPr lang="ru-RU" sz="2400" dirty="0"/>
          </a:p>
        </p:txBody>
      </p:sp>
      <p:grpSp>
        <p:nvGrpSpPr>
          <p:cNvPr id="63" name="Группа 62"/>
          <p:cNvGrpSpPr/>
          <p:nvPr/>
        </p:nvGrpSpPr>
        <p:grpSpPr>
          <a:xfrm>
            <a:off x="428596" y="571480"/>
            <a:ext cx="1996752" cy="1359223"/>
            <a:chOff x="428596" y="571480"/>
            <a:chExt cx="1996752" cy="1359223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0800000" flipV="1">
              <a:off x="1428728" y="1214422"/>
              <a:ext cx="571504" cy="428628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Группа 61"/>
            <p:cNvGrpSpPr/>
            <p:nvPr/>
          </p:nvGrpSpPr>
          <p:grpSpPr>
            <a:xfrm>
              <a:off x="428596" y="571480"/>
              <a:ext cx="1996752" cy="1359223"/>
              <a:chOff x="428596" y="571480"/>
              <a:chExt cx="1996752" cy="1359223"/>
            </a:xfrm>
          </p:grpSpPr>
          <p:cxnSp>
            <p:nvCxnSpPr>
              <p:cNvPr id="9" name="Прямая соединительная линия 8"/>
              <p:cNvCxnSpPr/>
              <p:nvPr/>
            </p:nvCxnSpPr>
            <p:spPr>
              <a:xfrm rot="5400000">
                <a:off x="893737" y="1106471"/>
                <a:ext cx="1071570" cy="1588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 rot="10800000">
                <a:off x="928662" y="1285860"/>
                <a:ext cx="500066" cy="35719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428596" y="928670"/>
                <a:ext cx="481222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lang="ru-RU" sz="26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000232" y="928670"/>
                <a:ext cx="425116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600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endParaRPr lang="ru-RU" sz="26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357290" y="1428736"/>
                <a:ext cx="481222" cy="501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600" b="1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endParaRPr lang="ru-RU" sz="2600" b="1" i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1000100" y="1142984"/>
                <a:ext cx="214314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rot="5400000">
                <a:off x="1071538" y="1285860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 rot="16200000" flipH="1">
                <a:off x="1714480" y="1285860"/>
                <a:ext cx="71438" cy="714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 rot="5400000">
                <a:off x="1714480" y="1142984"/>
                <a:ext cx="142876" cy="14287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4" name="TextBox 63"/>
          <p:cNvSpPr txBox="1"/>
          <p:nvPr/>
        </p:nvSpPr>
        <p:spPr>
          <a:xfrm>
            <a:off x="3000364" y="571480"/>
            <a:ext cx="53578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Дано: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∆АВС,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(О;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окр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∩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P, Q, BP = CQ,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АВ, АС – касательные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Доказать, что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∆АВС равнобедренный.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Доказательство: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1472" y="2500306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1). По теореме о касательной и секущей имеем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ВМ² = ВР·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BQ, CN² = CQ·CP.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14282" y="3357562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BP = CQ,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BM² = BP·BQ = BP·(BP + PQ) = CQ·(CQ + PQ) = CQ·CP = CN²,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значит ВМ = 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4282" y="4214818"/>
            <a:ext cx="8286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3). ∆АОМ = ∆АО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общей гипотенузе АО и катетам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 = NO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радиусы,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 ┴ AB, NO ┴ AC,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AM = AN.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14282" y="5072074"/>
            <a:ext cx="788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4).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 = AM + BM = AN + CN = AC,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т.е. АВ = АС.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2844" y="5643578"/>
            <a:ext cx="579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5). Следовательно ∆АВС равнобедренный.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566</Words>
  <Application>Microsoft Office PowerPoint</Application>
  <PresentationFormat>Экран (4:3)</PresentationFormat>
  <Paragraphs>70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Формула</vt:lpstr>
      <vt:lpstr>Точечный рисунок</vt:lpstr>
      <vt:lpstr>Углы и отрезки, связанные с окружностью</vt:lpstr>
      <vt:lpstr>№ 816</vt:lpstr>
      <vt:lpstr>№ 817</vt:lpstr>
      <vt:lpstr>№ 818       рис. 208</vt:lpstr>
      <vt:lpstr>№ 819</vt:lpstr>
      <vt:lpstr>№ 820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Углы и отрезки, связанные с окружностью</dc:title>
  <dc:creator>User</dc:creator>
  <cp:lastModifiedBy>Елена Жалыбина</cp:lastModifiedBy>
  <cp:revision>90</cp:revision>
  <dcterms:created xsi:type="dcterms:W3CDTF">2015-08-03T10:19:13Z</dcterms:created>
  <dcterms:modified xsi:type="dcterms:W3CDTF">2020-09-05T22:01:44Z</dcterms:modified>
</cp:coreProperties>
</file>