
<file path=[Content_Types].xml><?xml version="1.0" encoding="utf-8"?>
<Types xmlns="http://schemas.openxmlformats.org/package/2006/content-types">
  <Default Extension="png" ContentType="image/png"/>
  <Default Extension="mp3" ContentType="audio/m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6" r:id="rId2"/>
    <p:sldId id="260" r:id="rId3"/>
    <p:sldId id="261" r:id="rId4"/>
    <p:sldId id="262" r:id="rId5"/>
    <p:sldId id="265" r:id="rId6"/>
    <p:sldId id="269" r:id="rId7"/>
    <p:sldId id="266" r:id="rId8"/>
    <p:sldId id="267" r:id="rId9"/>
    <p:sldId id="27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2319"/>
    <a:srgbClr val="173A8D"/>
    <a:srgbClr val="003374"/>
    <a:srgbClr val="C9A093"/>
    <a:srgbClr val="F1F1F1"/>
    <a:srgbClr val="385592"/>
    <a:srgbClr val="3A5896"/>
    <a:srgbClr val="1D3C7A"/>
    <a:srgbClr val="21396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1356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9/6/2020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906" y="1"/>
            <a:ext cx="7839635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" y="0"/>
            <a:ext cx="9144000" cy="16328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3"/>
          <p:cNvSpPr/>
          <p:nvPr/>
        </p:nvSpPr>
        <p:spPr>
          <a:xfrm>
            <a:off x="2091707" y="592753"/>
            <a:ext cx="4891826" cy="2353169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4"/>
          <p:cNvSpPr/>
          <p:nvPr/>
        </p:nvSpPr>
        <p:spPr>
          <a:xfrm>
            <a:off x="1910174" y="459652"/>
            <a:ext cx="5254893" cy="2619375"/>
          </a:xfrm>
          <a:prstGeom prst="rect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2121966" y="816429"/>
            <a:ext cx="4831307" cy="184351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ЭКСКУРСИЯ </a:t>
            </a:r>
            <a:b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 </a:t>
            </a:r>
            <a:b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</a:br>
            <a:r>
              <a:rPr lang="ru-RU" sz="4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ШКОЛУ</a:t>
            </a:r>
            <a:endParaRPr lang="en-US" sz="44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92"/>
          <p:cNvGrpSpPr>
            <a:grpSpLocks/>
          </p:cNvGrpSpPr>
          <p:nvPr/>
        </p:nvGrpSpPr>
        <p:grpSpPr bwMode="auto">
          <a:xfrm flipH="1">
            <a:off x="217227" y="262707"/>
            <a:ext cx="45719" cy="473075"/>
            <a:chOff x="1269" y="1324"/>
            <a:chExt cx="5594" cy="298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gray">
            <a:xfrm>
              <a:off x="1525" y="1342"/>
              <a:ext cx="5338" cy="2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8" name="Group 56"/>
            <p:cNvGrpSpPr>
              <a:grpSpLocks/>
            </p:cNvGrpSpPr>
            <p:nvPr/>
          </p:nvGrpSpPr>
          <p:grpSpPr bwMode="auto">
            <a:xfrm>
              <a:off x="1269" y="1324"/>
              <a:ext cx="266" cy="298"/>
              <a:chOff x="1415" y="1276"/>
              <a:chExt cx="266" cy="298"/>
            </a:xfrm>
          </p:grpSpPr>
          <p:pic>
            <p:nvPicPr>
              <p:cNvPr id="10" name="Picture 57" descr="Picture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4" y="1521"/>
                <a:ext cx="230" cy="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Oval 58"/>
              <p:cNvSpPr>
                <a:spLocks noChangeArrowheads="1"/>
              </p:cNvSpPr>
              <p:nvPr/>
            </p:nvSpPr>
            <p:spPr bwMode="gray">
              <a:xfrm flipH="1">
                <a:off x="1415" y="1276"/>
                <a:ext cx="266" cy="266"/>
              </a:xfrm>
              <a:prstGeom prst="ellipse">
                <a:avLst/>
              </a:prstGeom>
              <a:gradFill rotWithShape="0">
                <a:gsLst>
                  <a:gs pos="0">
                    <a:srgbClr val="FF9900"/>
                  </a:gs>
                  <a:gs pos="100000">
                    <a:srgbClr val="FF9900">
                      <a:gamma/>
                      <a:shade val="57255"/>
                      <a:invGamma/>
                    </a:srgbClr>
                  </a:gs>
                </a:gsLst>
                <a:path path="rect">
                  <a:fillToRect t="100000" r="10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Oval 59"/>
              <p:cNvSpPr>
                <a:spLocks noChangeArrowheads="1"/>
              </p:cNvSpPr>
              <p:nvPr/>
            </p:nvSpPr>
            <p:spPr bwMode="gray">
              <a:xfrm flipH="1">
                <a:off x="1422" y="1282"/>
                <a:ext cx="254" cy="254"/>
              </a:xfrm>
              <a:prstGeom prst="ellipse">
                <a:avLst/>
              </a:prstGeom>
              <a:gradFill rotWithShape="0">
                <a:gsLst>
                  <a:gs pos="0">
                    <a:srgbClr val="FF9900">
                      <a:gamma/>
                      <a:shade val="63529"/>
                      <a:invGamma/>
                    </a:srgbClr>
                  </a:gs>
                  <a:gs pos="100000">
                    <a:srgbClr val="FF9900">
                      <a:alpha val="85001"/>
                    </a:srgbClr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152400" dir="16200000" sy="-100000" rotWithShape="0">
                        <a:schemeClr val="bg2">
                          <a:alpha val="50000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4" name="Group 93"/>
          <p:cNvGrpSpPr>
            <a:grpSpLocks/>
          </p:cNvGrpSpPr>
          <p:nvPr/>
        </p:nvGrpSpPr>
        <p:grpSpPr bwMode="auto">
          <a:xfrm flipH="1">
            <a:off x="0" y="1931668"/>
            <a:ext cx="45719" cy="473075"/>
            <a:chOff x="1268" y="1824"/>
            <a:chExt cx="2890" cy="298"/>
          </a:xfrm>
        </p:grpSpPr>
        <p:sp>
          <p:nvSpPr>
            <p:cNvPr id="16" name="Text Box 21"/>
            <p:cNvSpPr txBox="1">
              <a:spLocks noChangeArrowheads="1"/>
            </p:cNvSpPr>
            <p:nvPr/>
          </p:nvSpPr>
          <p:spPr bwMode="gray">
            <a:xfrm>
              <a:off x="1525" y="1824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17" name="Group 62"/>
            <p:cNvGrpSpPr>
              <a:grpSpLocks/>
            </p:cNvGrpSpPr>
            <p:nvPr/>
          </p:nvGrpSpPr>
          <p:grpSpPr bwMode="auto">
            <a:xfrm>
              <a:off x="1268" y="1824"/>
              <a:ext cx="266" cy="298"/>
              <a:chOff x="1414" y="1776"/>
              <a:chExt cx="266" cy="298"/>
            </a:xfrm>
          </p:grpSpPr>
          <p:grpSp>
            <p:nvGrpSpPr>
              <p:cNvPr id="18" name="Group 63"/>
              <p:cNvGrpSpPr>
                <a:grpSpLocks/>
              </p:cNvGrpSpPr>
              <p:nvPr/>
            </p:nvGrpSpPr>
            <p:grpSpPr bwMode="auto">
              <a:xfrm>
                <a:off x="1414" y="1776"/>
                <a:ext cx="266" cy="298"/>
                <a:chOff x="1415" y="1276"/>
                <a:chExt cx="266" cy="298"/>
              </a:xfrm>
            </p:grpSpPr>
            <p:pic>
              <p:nvPicPr>
                <p:cNvPr id="20" name="Picture 64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CF71A"/>
                    </a:gs>
                    <a:gs pos="100000">
                      <a:srgbClr val="FCF71A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19" name="Text Box 68"/>
              <p:cNvSpPr txBox="1">
                <a:spLocks noChangeArrowheads="1"/>
              </p:cNvSpPr>
              <p:nvPr/>
            </p:nvSpPr>
            <p:spPr bwMode="gray">
              <a:xfrm>
                <a:off x="1440" y="1792"/>
                <a:ext cx="11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4" name="Group 94"/>
          <p:cNvGrpSpPr>
            <a:grpSpLocks/>
          </p:cNvGrpSpPr>
          <p:nvPr/>
        </p:nvGrpSpPr>
        <p:grpSpPr bwMode="auto">
          <a:xfrm flipH="1">
            <a:off x="0" y="2939055"/>
            <a:ext cx="45719" cy="473075"/>
            <a:chOff x="-14136" y="2294"/>
            <a:chExt cx="18294" cy="298"/>
          </a:xfrm>
        </p:grpSpPr>
        <p:sp>
          <p:nvSpPr>
            <p:cNvPr id="26" name="Text Box 31"/>
            <p:cNvSpPr txBox="1">
              <a:spLocks noChangeArrowheads="1"/>
            </p:cNvSpPr>
            <p:nvPr/>
          </p:nvSpPr>
          <p:spPr bwMode="gray">
            <a:xfrm>
              <a:off x="1525" y="229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27" name="Group 69"/>
            <p:cNvGrpSpPr>
              <a:grpSpLocks/>
            </p:cNvGrpSpPr>
            <p:nvPr/>
          </p:nvGrpSpPr>
          <p:grpSpPr bwMode="auto">
            <a:xfrm>
              <a:off x="-14136" y="2294"/>
              <a:ext cx="15672" cy="298"/>
              <a:chOff x="-13990" y="2246"/>
              <a:chExt cx="15672" cy="298"/>
            </a:xfrm>
          </p:grpSpPr>
          <p:sp>
            <p:nvSpPr>
              <p:cNvPr id="28" name="Text Box 70"/>
              <p:cNvSpPr txBox="1">
                <a:spLocks noChangeArrowheads="1"/>
              </p:cNvSpPr>
              <p:nvPr/>
            </p:nvSpPr>
            <p:spPr bwMode="gray">
              <a:xfrm>
                <a:off x="-13990" y="2267"/>
                <a:ext cx="15621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3</a:t>
                </a:r>
              </a:p>
            </p:txBody>
          </p:sp>
          <p:grpSp>
            <p:nvGrpSpPr>
              <p:cNvPr id="29" name="Group 71"/>
              <p:cNvGrpSpPr>
                <a:grpSpLocks/>
              </p:cNvGrpSpPr>
              <p:nvPr/>
            </p:nvGrpSpPr>
            <p:grpSpPr bwMode="auto">
              <a:xfrm>
                <a:off x="1416" y="2246"/>
                <a:ext cx="266" cy="298"/>
                <a:chOff x="1415" y="1276"/>
                <a:chExt cx="266" cy="298"/>
              </a:xfrm>
            </p:grpSpPr>
            <p:pic>
              <p:nvPicPr>
                <p:cNvPr id="31" name="Picture 72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2" name="Oval 73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/>
                    </a:gs>
                    <a:gs pos="100000">
                      <a:srgbClr val="10E470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33" name="Oval 74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10E470">
                        <a:gamma/>
                        <a:shade val="63529"/>
                        <a:invGamma/>
                      </a:srgbClr>
                    </a:gs>
                    <a:gs pos="100000">
                      <a:srgbClr val="10E470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34" name="Picture 75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30" name="Text Box 76"/>
              <p:cNvSpPr txBox="1">
                <a:spLocks noChangeArrowheads="1"/>
              </p:cNvSpPr>
              <p:nvPr/>
            </p:nvSpPr>
            <p:spPr bwMode="gray">
              <a:xfrm>
                <a:off x="1442" y="2262"/>
                <a:ext cx="11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" name="Group 95"/>
          <p:cNvGrpSpPr>
            <a:grpSpLocks/>
          </p:cNvGrpSpPr>
          <p:nvPr/>
        </p:nvGrpSpPr>
        <p:grpSpPr bwMode="auto">
          <a:xfrm flipH="1">
            <a:off x="0" y="4184380"/>
            <a:ext cx="65414" cy="473075"/>
            <a:chOff x="1268" y="2774"/>
            <a:chExt cx="2890" cy="298"/>
          </a:xfrm>
        </p:grpSpPr>
        <p:sp>
          <p:nvSpPr>
            <p:cNvPr id="37" name="Text Box 41"/>
            <p:cNvSpPr txBox="1">
              <a:spLocks noChangeArrowheads="1"/>
            </p:cNvSpPr>
            <p:nvPr/>
          </p:nvSpPr>
          <p:spPr bwMode="gray">
            <a:xfrm>
              <a:off x="1525" y="277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38" name="Group 77"/>
            <p:cNvGrpSpPr>
              <a:grpSpLocks/>
            </p:cNvGrpSpPr>
            <p:nvPr/>
          </p:nvGrpSpPr>
          <p:grpSpPr bwMode="auto">
            <a:xfrm>
              <a:off x="1268" y="2774"/>
              <a:ext cx="266" cy="298"/>
              <a:chOff x="1414" y="2726"/>
              <a:chExt cx="266" cy="298"/>
            </a:xfrm>
          </p:grpSpPr>
          <p:sp>
            <p:nvSpPr>
              <p:cNvPr id="39" name="Text Box 78"/>
              <p:cNvSpPr txBox="1">
                <a:spLocks noChangeArrowheads="1"/>
              </p:cNvSpPr>
              <p:nvPr/>
            </p:nvSpPr>
            <p:spPr bwMode="gray">
              <a:xfrm>
                <a:off x="1435" y="2748"/>
                <a:ext cx="196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FFFFFF"/>
                    </a:solidFill>
                  </a:rPr>
                  <a:t>4</a:t>
                </a:r>
              </a:p>
            </p:txBody>
          </p:sp>
          <p:grpSp>
            <p:nvGrpSpPr>
              <p:cNvPr id="40" name="Group 79"/>
              <p:cNvGrpSpPr>
                <a:grpSpLocks/>
              </p:cNvGrpSpPr>
              <p:nvPr/>
            </p:nvGrpSpPr>
            <p:grpSpPr bwMode="auto">
              <a:xfrm>
                <a:off x="1414" y="2726"/>
                <a:ext cx="266" cy="298"/>
                <a:chOff x="1415" y="1276"/>
                <a:chExt cx="266" cy="298"/>
              </a:xfrm>
            </p:grpSpPr>
            <p:pic>
              <p:nvPicPr>
                <p:cNvPr id="42" name="Picture 80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43" name="Oval 81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/>
                    </a:gs>
                    <a:gs pos="100000">
                      <a:srgbClr val="CA55F9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4" name="Oval 82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CA55F9">
                        <a:gamma/>
                        <a:shade val="63529"/>
                        <a:invGamma/>
                      </a:srgbClr>
                    </a:gs>
                    <a:gs pos="100000">
                      <a:srgbClr val="CA55F9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pic>
              <p:nvPicPr>
                <p:cNvPr id="45" name="Picture 83" descr="Picture1"/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96" y="1278"/>
                  <a:ext cx="174" cy="174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41" name="Text Box 84"/>
              <p:cNvSpPr txBox="1">
                <a:spLocks noChangeArrowheads="1"/>
              </p:cNvSpPr>
              <p:nvPr/>
            </p:nvSpPr>
            <p:spPr bwMode="gray">
              <a:xfrm>
                <a:off x="1440" y="2742"/>
                <a:ext cx="11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46" name="Group 96"/>
          <p:cNvGrpSpPr>
            <a:grpSpLocks/>
          </p:cNvGrpSpPr>
          <p:nvPr/>
        </p:nvGrpSpPr>
        <p:grpSpPr bwMode="auto">
          <a:xfrm>
            <a:off x="0" y="5468896"/>
            <a:ext cx="45719" cy="473075"/>
            <a:chOff x="1268" y="3254"/>
            <a:chExt cx="2886" cy="298"/>
          </a:xfrm>
        </p:grpSpPr>
        <p:sp>
          <p:nvSpPr>
            <p:cNvPr id="48" name="Text Box 52"/>
            <p:cNvSpPr txBox="1">
              <a:spLocks noChangeArrowheads="1"/>
            </p:cNvSpPr>
            <p:nvPr/>
          </p:nvSpPr>
          <p:spPr bwMode="gray">
            <a:xfrm>
              <a:off x="1521" y="3255"/>
              <a:ext cx="2633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28398" dir="3806097" algn="ct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US" sz="2000" dirty="0">
                <a:solidFill>
                  <a:srgbClr val="000000"/>
                </a:solidFill>
              </a:endParaRPr>
            </a:p>
          </p:txBody>
        </p:sp>
        <p:grpSp>
          <p:nvGrpSpPr>
            <p:cNvPr id="49" name="Group 85"/>
            <p:cNvGrpSpPr>
              <a:grpSpLocks/>
            </p:cNvGrpSpPr>
            <p:nvPr/>
          </p:nvGrpSpPr>
          <p:grpSpPr bwMode="auto">
            <a:xfrm>
              <a:off x="1268" y="3254"/>
              <a:ext cx="266" cy="298"/>
              <a:chOff x="1414" y="3206"/>
              <a:chExt cx="266" cy="298"/>
            </a:xfrm>
          </p:grpSpPr>
          <p:grpSp>
            <p:nvGrpSpPr>
              <p:cNvPr id="50" name="Group 86"/>
              <p:cNvGrpSpPr>
                <a:grpSpLocks/>
              </p:cNvGrpSpPr>
              <p:nvPr/>
            </p:nvGrpSpPr>
            <p:grpSpPr bwMode="auto">
              <a:xfrm>
                <a:off x="1414" y="3206"/>
                <a:ext cx="266" cy="298"/>
                <a:chOff x="1415" y="1276"/>
                <a:chExt cx="266" cy="298"/>
              </a:xfrm>
            </p:grpSpPr>
            <p:pic>
              <p:nvPicPr>
                <p:cNvPr id="52" name="Picture 87" descr="Picture2"/>
                <p:cNvPicPr>
                  <a:picLocks noChangeAspect="1" noChangeArrowheads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34" y="1521"/>
                  <a:ext cx="230" cy="5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53" name="Oval 88"/>
                <p:cNvSpPr>
                  <a:spLocks noChangeArrowheads="1"/>
                </p:cNvSpPr>
                <p:nvPr/>
              </p:nvSpPr>
              <p:spPr bwMode="gray">
                <a:xfrm flipH="1">
                  <a:off x="1415" y="1276"/>
                  <a:ext cx="266" cy="266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/>
                    </a:gs>
                    <a:gs pos="100000">
                      <a:srgbClr val="4D98E3">
                        <a:gamma/>
                        <a:shade val="57255"/>
                        <a:invGamma/>
                      </a:srgbClr>
                    </a:gs>
                  </a:gsLst>
                  <a:path path="rect">
                    <a:fillToRect t="100000" r="10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4" name="Oval 89"/>
                <p:cNvSpPr>
                  <a:spLocks noChangeArrowheads="1"/>
                </p:cNvSpPr>
                <p:nvPr/>
              </p:nvSpPr>
              <p:spPr bwMode="gray">
                <a:xfrm flipH="1">
                  <a:off x="1422" y="1282"/>
                  <a:ext cx="254" cy="2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4D98E3">
                        <a:gamma/>
                        <a:shade val="63529"/>
                        <a:invGamma/>
                      </a:srgbClr>
                    </a:gs>
                    <a:gs pos="100000">
                      <a:srgbClr val="4D98E3">
                        <a:alpha val="85001"/>
                      </a:srgbClr>
                    </a:gs>
                  </a:gsLst>
                  <a:lin ang="189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152400" dir="16200000" sy="-100000" rotWithShape="0">
                          <a:schemeClr val="bg2">
                            <a:alpha val="50000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sp>
            <p:nvSpPr>
              <p:cNvPr id="51" name="Text Box 91"/>
              <p:cNvSpPr txBox="1">
                <a:spLocks noChangeArrowheads="1"/>
              </p:cNvSpPr>
              <p:nvPr/>
            </p:nvSpPr>
            <p:spPr bwMode="gray">
              <a:xfrm>
                <a:off x="1440" y="3222"/>
                <a:ext cx="116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b="1" dirty="0">
                  <a:solidFill>
                    <a:srgbClr val="FFFFFF"/>
                  </a:solidFill>
                </a:endParaRPr>
              </a:p>
            </p:txBody>
          </p:sp>
        </p:grpSp>
      </p:grpSp>
      <p:sp>
        <p:nvSpPr>
          <p:cNvPr id="57" name="Oval 66"/>
          <p:cNvSpPr>
            <a:spLocks noChangeArrowheads="1"/>
          </p:cNvSpPr>
          <p:nvPr/>
        </p:nvSpPr>
        <p:spPr bwMode="gray">
          <a:xfrm flipH="1">
            <a:off x="1996767" y="2359205"/>
            <a:ext cx="403225" cy="403225"/>
          </a:xfrm>
          <a:prstGeom prst="ellipse">
            <a:avLst/>
          </a:prstGeom>
          <a:gradFill rotWithShape="0">
            <a:gsLst>
              <a:gs pos="0">
                <a:srgbClr val="FCF71A">
                  <a:gamma/>
                  <a:shade val="63529"/>
                  <a:invGamma/>
                </a:srgbClr>
              </a:gs>
              <a:gs pos="100000">
                <a:srgbClr val="FCF71A">
                  <a:alpha val="85001"/>
                </a:srgb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52400" dir="16200000" sy="-100000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418010" y="182880"/>
            <a:ext cx="8294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сентября – День знаний.  Все вы пойдёте в школу, в 1 класс. А что же вас ждёт потом?...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pbs.twimg.com/media/Dl-wP1KW4AAf2Eu.jpg: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9992" y="1118763"/>
            <a:ext cx="4761385" cy="4398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5461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.jpeg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8967" y="339632"/>
            <a:ext cx="3997698" cy="2950106"/>
          </a:xfrm>
        </p:spPr>
      </p:pic>
      <p:sp>
        <p:nvSpPr>
          <p:cNvPr id="7" name="TextBox 6"/>
          <p:cNvSpPr txBox="1"/>
          <p:nvPr/>
        </p:nvSpPr>
        <p:spPr>
          <a:xfrm>
            <a:off x="352697" y="339632"/>
            <a:ext cx="41772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главный в школе – директор. Он отвечает за всех, решает все вопросы в школе, организовывает учебный и педагогический процесс. У директора есть свой кабинет. Он так и называется – кабинет директора.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98967" y="3749039"/>
            <a:ext cx="399769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учителей тоже есть отдельная комната. Она называется «учительская».  В учительской проходят педсоветы, совещания и др. рабочие моменты.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trassae95.com/images/24/big/24202-pravoohraniteli-obvinyayut-direktora-odnoj-iz-odesskih-shkol-v-prisvoenii-bolee-25-tys-grn-bi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1883" y="3489013"/>
            <a:ext cx="3830420" cy="177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e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85" y="844972"/>
            <a:ext cx="4156571" cy="31174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599" y="137085"/>
            <a:ext cx="86072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Учебные дни начинаются с раздевалки.  Ребята так же, как и в детском саду  переодевают сменную обувь, снимают верхнюю одежду.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klas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3143" y="2024282"/>
            <a:ext cx="4272726" cy="30108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7586" y="5035107"/>
            <a:ext cx="8613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дети переоделись, они идут в свой класс. Классом называют не только помещение в котором учатся, но и группу детей учащихся вместе.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71167" y="4458269"/>
            <a:ext cx="4532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начинается перемена, на которой можно отдохнуть, поиграть, пообщаться с друзьями и приготовиться к следующему уроку.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://konakovoregion.ru/sites/default/files/gallery/mesyac-svetofora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3228" y="2728662"/>
            <a:ext cx="4172606" cy="3091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9962afd4d7801adbe96e49a2f2eab69f_L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307" y="167668"/>
            <a:ext cx="4178161" cy="39548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03228" y="167668"/>
            <a:ext cx="41726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звонок – начинается урок! Урок длиться 40 минут, и в конце урока тоже звенит звонок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0107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208" end="18810.625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584731" y="1183331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editsinskiy-kabinet-1024x68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320" y="1253821"/>
            <a:ext cx="5699700" cy="38016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85789" y="215463"/>
            <a:ext cx="84908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вдруг у вас что-то заболело, или вы упали и ушиблись, то вы можете обратиться в медицинский кабинет, который есть в каждой школе.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olovay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860" y="2658698"/>
            <a:ext cx="3756706" cy="25229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6126" y="5181600"/>
            <a:ext cx="3959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на большой перемене можно сходить в школьную столовую.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52367d8cdbca8a06bf0ec662d67713c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749" y="1842475"/>
            <a:ext cx="4452167" cy="3339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1035" y="146725"/>
            <a:ext cx="87672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свободное время, на перемене или после уроков, ребята могут сходить в школьную библиотеку. Библиотекарь поможет выбрать книгу, расскажет, как правильно с ней обращаться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Книги в школьной библиотеке разделены по категориям: художественная литература (сказки, рассказы. стихи и т.д.), учебная литература (энциклопедии и научные книги, учебники). В библиотеке можно почитать журналы и газеты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arketnaya_doska_poly_v_sportzal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195" y="327173"/>
            <a:ext cx="3869005" cy="32669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4855" y="327173"/>
            <a:ext cx="447615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 в 1 классе проходит 4 урока, а уже со 2 класса может быть и 5 и 6 уроков. Основная часть уроков проходит в классе (математика, русский язык, чтение и т.д.), но есть уроки которые проходят в специальных помещениях: урок физкультуры – в спортивном зале.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PB13445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1297" y="2952391"/>
            <a:ext cx="3519713" cy="26397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195" y="4884291"/>
            <a:ext cx="4164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музыки – в музыкальном зале или в музыкальном классе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-letnyuyu-devochku-sbili-v-staroj-russ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5545" y="2705735"/>
            <a:ext cx="4246178" cy="251737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47235" y="303409"/>
            <a:ext cx="86270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всех уроков и занятий школьники сами идут домой.  А что нужно знать, чтобы безопасно ходить по улицам? Правильно! Правила дорожного движения. А на следующий день учеников опять будет встречать школа. 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 ПОЖАЛОВАТЬ ЗА ЗНАНИЯМИ!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800</TotalTime>
  <Words>394</Words>
  <Application>Microsoft Office PowerPoint</Application>
  <PresentationFormat>Экран (4:3)</PresentationFormat>
  <Paragraphs>18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ЭКСКУРСИЯ  В  ШКОЛУ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школу</dc:title>
  <dc:creator>Гульнара</dc:creator>
  <cp:keywords>школа</cp:keywords>
  <cp:lastModifiedBy>user</cp:lastModifiedBy>
  <cp:revision>97</cp:revision>
  <dcterms:created xsi:type="dcterms:W3CDTF">2016-11-18T14:12:19Z</dcterms:created>
  <dcterms:modified xsi:type="dcterms:W3CDTF">2020-09-06T07:03:21Z</dcterms:modified>
</cp:coreProperties>
</file>