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sldIdLst>
    <p:sldId id="256" r:id="rId2"/>
    <p:sldId id="287" r:id="rId3"/>
    <p:sldId id="291" r:id="rId4"/>
    <p:sldId id="258" r:id="rId5"/>
    <p:sldId id="259" r:id="rId6"/>
    <p:sldId id="260" r:id="rId7"/>
    <p:sldId id="289" r:id="rId8"/>
    <p:sldId id="284" r:id="rId9"/>
    <p:sldId id="292" r:id="rId10"/>
    <p:sldId id="293" r:id="rId11"/>
    <p:sldId id="294" r:id="rId12"/>
    <p:sldId id="264" r:id="rId13"/>
    <p:sldId id="265" r:id="rId14"/>
    <p:sldId id="267" r:id="rId15"/>
    <p:sldId id="268" r:id="rId16"/>
    <p:sldId id="269" r:id="rId17"/>
    <p:sldId id="295" r:id="rId18"/>
    <p:sldId id="296" r:id="rId19"/>
    <p:sldId id="276" r:id="rId20"/>
    <p:sldId id="297" r:id="rId21"/>
  </p:sldIdLst>
  <p:sldSz cx="9144000" cy="6858000" type="screen4x3"/>
  <p:notesSz cx="6858000" cy="9144000"/>
  <p:defaultTextStyle>
    <a:defPPr>
      <a:defRPr lang="en-US"/>
    </a:defPPr>
    <a:lvl1pPr marL="0" algn="l" defTabSz="914400" rtl="0" latinLnBrk="0">
      <a:defRPr sz="1800" kern="1200">
        <a:solidFill>
          <a:schemeClr val="tx1"/>
        </a:solidFill>
        <a:latin typeface="+mn-lt"/>
        <a:ea typeface="+mn-ea"/>
        <a:cs typeface="+mn-cs"/>
      </a:defRPr>
    </a:lvl1pPr>
    <a:lvl2pPr marL="457200" algn="l" defTabSz="914400" rtl="0" latinLnBrk="0">
      <a:defRPr sz="1800" kern="1200">
        <a:solidFill>
          <a:schemeClr val="tx1"/>
        </a:solidFill>
        <a:latin typeface="+mn-lt"/>
        <a:ea typeface="+mn-ea"/>
        <a:cs typeface="+mn-cs"/>
      </a:defRPr>
    </a:lvl2pPr>
    <a:lvl3pPr marL="914400" algn="l" defTabSz="914400" rtl="0" latinLnBrk="0">
      <a:defRPr sz="1800" kern="1200">
        <a:solidFill>
          <a:schemeClr val="tx1"/>
        </a:solidFill>
        <a:latin typeface="+mn-lt"/>
        <a:ea typeface="+mn-ea"/>
        <a:cs typeface="+mn-cs"/>
      </a:defRPr>
    </a:lvl3pPr>
    <a:lvl4pPr marL="1371600" algn="l" defTabSz="914400" rtl="0" latinLnBrk="0">
      <a:defRPr sz="1800" kern="1200">
        <a:solidFill>
          <a:schemeClr val="tx1"/>
        </a:solidFill>
        <a:latin typeface="+mn-lt"/>
        <a:ea typeface="+mn-ea"/>
        <a:cs typeface="+mn-cs"/>
      </a:defRPr>
    </a:lvl4pPr>
    <a:lvl5pPr marL="1828800" algn="l" defTabSz="914400" rtl="0" latinLnBrk="0">
      <a:defRPr sz="1800" kern="1200">
        <a:solidFill>
          <a:schemeClr val="tx1"/>
        </a:solidFill>
        <a:latin typeface="+mn-lt"/>
        <a:ea typeface="+mn-ea"/>
        <a:cs typeface="+mn-cs"/>
      </a:defRPr>
    </a:lvl5pPr>
    <a:lvl6pPr marL="2286000" algn="l" defTabSz="914400" rtl="0" latinLnBrk="0">
      <a:defRPr sz="1800" kern="1200">
        <a:solidFill>
          <a:schemeClr val="tx1"/>
        </a:solidFill>
        <a:latin typeface="+mn-lt"/>
        <a:ea typeface="+mn-ea"/>
        <a:cs typeface="+mn-cs"/>
      </a:defRPr>
    </a:lvl6pPr>
    <a:lvl7pPr marL="2743200" algn="l" defTabSz="914400" rtl="0" latinLnBrk="0">
      <a:defRPr sz="1800" kern="1200">
        <a:solidFill>
          <a:schemeClr val="tx1"/>
        </a:solidFill>
        <a:latin typeface="+mn-lt"/>
        <a:ea typeface="+mn-ea"/>
        <a:cs typeface="+mn-cs"/>
      </a:defRPr>
    </a:lvl7pPr>
    <a:lvl8pPr marL="3200400" algn="l" defTabSz="914400" rtl="0" latinLnBrk="0">
      <a:defRPr sz="1800" kern="1200">
        <a:solidFill>
          <a:schemeClr val="tx1"/>
        </a:solidFill>
        <a:latin typeface="+mn-lt"/>
        <a:ea typeface="+mn-ea"/>
        <a:cs typeface="+mn-cs"/>
      </a:defRPr>
    </a:lvl8pPr>
    <a:lvl9pPr marL="3657600" algn="l" defTabSz="914400" rtl="0" latinLnBrk="0">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322" y="-67"/>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Ref idx="1002">
        <a:schemeClr val="bg2"/>
      </p:bgRef>
    </p:bg>
    <p:spTree>
      <p:nvGrpSpPr>
        <p:cNvPr id="1" name=""/>
        <p:cNvGrpSpPr/>
        <p:nvPr/>
      </p:nvGrpSpPr>
      <p:grpSpPr>
        <a:xfrm>
          <a:off x="0" y="0"/>
          <a:ext cx="0" cy="0"/>
          <a:chOff x="0" y="0"/>
          <a:chExt cx="0" cy="0"/>
        </a:xfrm>
      </p:grpSpPr>
      <p:sp>
        <p:nvSpPr>
          <p:cNvPr id="9" name="Заголовок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30" name="Дата 29"/>
          <p:cNvSpPr>
            <a:spLocks noGrp="1"/>
          </p:cNvSpPr>
          <p:nvPr>
            <p:ph type="dt" sz="half" idx="10"/>
          </p:nvPr>
        </p:nvSpPr>
        <p:spPr/>
        <p:txBody>
          <a:bodyPr/>
          <a:lstStyle/>
          <a:p>
            <a:fld id="{7EAF463A-BC7C-46EE-9F1E-7F377CCA4891}" type="datetimeFigureOut">
              <a:rPr lang="en-US" smtClean="0"/>
              <a:pPr/>
              <a:t>9/6/2020</a:t>
            </a:fld>
            <a:endParaRPr lang="en-US"/>
          </a:p>
        </p:txBody>
      </p:sp>
      <p:sp>
        <p:nvSpPr>
          <p:cNvPr id="19" name="Нижний колонтитул 18"/>
          <p:cNvSpPr>
            <a:spLocks noGrp="1"/>
          </p:cNvSpPr>
          <p:nvPr>
            <p:ph type="ftr" sz="quarter" idx="11"/>
          </p:nvPr>
        </p:nvSpPr>
        <p:spPr/>
        <p:txBody>
          <a:bodyPr/>
          <a:lstStyle/>
          <a:p>
            <a:endParaRPr lang="en-US"/>
          </a:p>
        </p:txBody>
      </p:sp>
      <p:sp>
        <p:nvSpPr>
          <p:cNvPr id="27" name="Номер слайда 26"/>
          <p:cNvSpPr>
            <a:spLocks noGrp="1"/>
          </p:cNvSpPr>
          <p:nvPr>
            <p:ph type="sldNum" sz="quarter" idx="12"/>
          </p:nvPr>
        </p:nvSpPr>
        <p:spPr/>
        <p:txBody>
          <a:bodyPr/>
          <a:lstStyle/>
          <a:p>
            <a:fld id="{A483448D-3A78-4528-A469-B745A65DA480}"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7EAF463A-BC7C-46EE-9F1E-7F377CCA4891}" type="datetimeFigureOut">
              <a:rPr lang="en-US" smtClean="0"/>
              <a:pPr/>
              <a:t>9/6/2020</a:t>
            </a:fld>
            <a:endParaRPr lang="en-US"/>
          </a:p>
        </p:txBody>
      </p:sp>
      <p:sp>
        <p:nvSpPr>
          <p:cNvPr id="5" name="Нижний колонтитул 4"/>
          <p:cNvSpPr>
            <a:spLocks noGrp="1"/>
          </p:cNvSpPr>
          <p:nvPr>
            <p:ph type="ftr" sz="quarter" idx="11"/>
          </p:nvPr>
        </p:nvSpPr>
        <p:spPr/>
        <p:txBody>
          <a:bodyPr/>
          <a:lstStyle/>
          <a:p>
            <a:endParaRPr lang="en-US"/>
          </a:p>
        </p:txBody>
      </p:sp>
      <p:sp>
        <p:nvSpPr>
          <p:cNvPr id="6" name="Номер слайда 5"/>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914401"/>
            <a:ext cx="2057400" cy="5211763"/>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914401"/>
            <a:ext cx="6019800" cy="5211763"/>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7EAF463A-BC7C-46EE-9F1E-7F377CCA4891}" type="datetimeFigureOut">
              <a:rPr lang="en-US" smtClean="0"/>
              <a:pPr/>
              <a:t>9/6/2020</a:t>
            </a:fld>
            <a:endParaRPr lang="en-US"/>
          </a:p>
        </p:txBody>
      </p:sp>
      <p:sp>
        <p:nvSpPr>
          <p:cNvPr id="5" name="Нижний колонтитул 4"/>
          <p:cNvSpPr>
            <a:spLocks noGrp="1"/>
          </p:cNvSpPr>
          <p:nvPr>
            <p:ph type="ftr" sz="quarter" idx="11"/>
          </p:nvPr>
        </p:nvSpPr>
        <p:spPr/>
        <p:txBody>
          <a:bodyPr/>
          <a:lstStyle/>
          <a:p>
            <a:endParaRPr lang="en-US"/>
          </a:p>
        </p:txBody>
      </p:sp>
      <p:sp>
        <p:nvSpPr>
          <p:cNvPr id="6" name="Номер слайда 5"/>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7EAF463A-BC7C-46EE-9F1E-7F377CCA4891}" type="datetimeFigureOut">
              <a:rPr lang="en-US" smtClean="0"/>
              <a:pPr/>
              <a:t>9/6/2020</a:t>
            </a:fld>
            <a:endParaRPr lang="en-US"/>
          </a:p>
        </p:txBody>
      </p:sp>
      <p:sp>
        <p:nvSpPr>
          <p:cNvPr id="5" name="Нижний колонтитул 4"/>
          <p:cNvSpPr>
            <a:spLocks noGrp="1"/>
          </p:cNvSpPr>
          <p:nvPr>
            <p:ph type="ftr" sz="quarter" idx="11"/>
          </p:nvPr>
        </p:nvSpPr>
        <p:spPr/>
        <p:txBody>
          <a:bodyPr/>
          <a:lstStyle/>
          <a:p>
            <a:endParaRPr lang="en-US"/>
          </a:p>
        </p:txBody>
      </p:sp>
      <p:sp>
        <p:nvSpPr>
          <p:cNvPr id="6" name="Номер слайда 5"/>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2">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7EAF463A-BC7C-46EE-9F1E-7F377CCA4891}" type="datetimeFigureOut">
              <a:rPr lang="en-US" smtClean="0"/>
              <a:pPr/>
              <a:t>9/6/2020</a:t>
            </a:fld>
            <a:endParaRPr lang="en-US"/>
          </a:p>
        </p:txBody>
      </p:sp>
      <p:sp>
        <p:nvSpPr>
          <p:cNvPr id="5" name="Нижний колонтитул 4"/>
          <p:cNvSpPr>
            <a:spLocks noGrp="1"/>
          </p:cNvSpPr>
          <p:nvPr>
            <p:ph type="ftr" sz="quarter" idx="11"/>
          </p:nvPr>
        </p:nvSpPr>
        <p:spPr/>
        <p:txBody>
          <a:bodyPr/>
          <a:lstStyle/>
          <a:p>
            <a:endParaRPr lang="en-US"/>
          </a:p>
        </p:txBody>
      </p:sp>
      <p:sp>
        <p:nvSpPr>
          <p:cNvPr id="6" name="Номер слайда 5"/>
          <p:cNvSpPr>
            <a:spLocks noGrp="1"/>
          </p:cNvSpPr>
          <p:nvPr>
            <p:ph type="sldNum" sz="quarter" idx="12"/>
          </p:nvPr>
        </p:nvSpPr>
        <p:spPr/>
        <p:txBody>
          <a:bodyPr/>
          <a:lstStyle/>
          <a:p>
            <a:fld id="{A483448D-3A78-4528-A469-B745A65DA480}"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7EAF463A-BC7C-46EE-9F1E-7F377CCA4891}" type="datetimeFigureOut">
              <a:rPr lang="en-US" smtClean="0"/>
              <a:pPr/>
              <a:t>9/6/2020</a:t>
            </a:fld>
            <a:endParaRPr lang="en-US"/>
          </a:p>
        </p:txBody>
      </p:sp>
      <p:sp>
        <p:nvSpPr>
          <p:cNvPr id="6" name="Нижний колонтитул 5"/>
          <p:cNvSpPr>
            <a:spLocks noGrp="1"/>
          </p:cNvSpPr>
          <p:nvPr>
            <p:ph type="ftr" sz="quarter" idx="11"/>
          </p:nvPr>
        </p:nvSpPr>
        <p:spPr/>
        <p:txBody>
          <a:bodyPr/>
          <a:lstStyle/>
          <a:p>
            <a:endParaRPr lang="en-US"/>
          </a:p>
        </p:txBody>
      </p:sp>
      <p:sp>
        <p:nvSpPr>
          <p:cNvPr id="7" name="Номер слайда 6"/>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tIns="45720" anchor="b"/>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7EAF463A-BC7C-46EE-9F1E-7F377CCA4891}" type="datetimeFigureOut">
              <a:rPr lang="en-US" smtClean="0"/>
              <a:pPr/>
              <a:t>9/6/2020</a:t>
            </a:fld>
            <a:endParaRPr lang="en-US"/>
          </a:p>
        </p:txBody>
      </p:sp>
      <p:sp>
        <p:nvSpPr>
          <p:cNvPr id="8" name="Нижний колонтитул 7"/>
          <p:cNvSpPr>
            <a:spLocks noGrp="1"/>
          </p:cNvSpPr>
          <p:nvPr>
            <p:ph type="ftr" sz="quarter" idx="11"/>
          </p:nvPr>
        </p:nvSpPr>
        <p:spPr/>
        <p:txBody>
          <a:bodyPr/>
          <a:lstStyle/>
          <a:p>
            <a:endParaRPr lang="en-US"/>
          </a:p>
        </p:txBody>
      </p:sp>
      <p:sp>
        <p:nvSpPr>
          <p:cNvPr id="9" name="Номер слайда 8"/>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7EAF463A-BC7C-46EE-9F1E-7F377CCA4891}" type="datetimeFigureOut">
              <a:rPr lang="en-US" smtClean="0"/>
              <a:pPr/>
              <a:t>9/6/2020</a:t>
            </a:fld>
            <a:endParaRPr lang="en-US"/>
          </a:p>
        </p:txBody>
      </p:sp>
      <p:sp>
        <p:nvSpPr>
          <p:cNvPr id="4" name="Нижний колонтитул 3"/>
          <p:cNvSpPr>
            <a:spLocks noGrp="1"/>
          </p:cNvSpPr>
          <p:nvPr>
            <p:ph type="ftr" sz="quarter" idx="11"/>
          </p:nvPr>
        </p:nvSpPr>
        <p:spPr/>
        <p:txBody>
          <a:bodyPr/>
          <a:lstStyle/>
          <a:p>
            <a:endParaRPr lang="en-US"/>
          </a:p>
        </p:txBody>
      </p:sp>
      <p:sp>
        <p:nvSpPr>
          <p:cNvPr id="5" name="Номер слайда 4"/>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7EAF463A-BC7C-46EE-9F1E-7F377CCA4891}" type="datetimeFigureOut">
              <a:rPr lang="en-US" smtClean="0"/>
              <a:pPr/>
              <a:t>9/6/2020</a:t>
            </a:fld>
            <a:endParaRPr lang="en-US"/>
          </a:p>
        </p:txBody>
      </p:sp>
      <p:sp>
        <p:nvSpPr>
          <p:cNvPr id="3" name="Нижний колонтитул 2"/>
          <p:cNvSpPr>
            <a:spLocks noGrp="1"/>
          </p:cNvSpPr>
          <p:nvPr>
            <p:ph type="ftr" sz="quarter" idx="11"/>
          </p:nvPr>
        </p:nvSpPr>
        <p:spPr/>
        <p:txBody>
          <a:bodyPr/>
          <a:lstStyle/>
          <a:p>
            <a:endParaRPr lang="en-US"/>
          </a:p>
        </p:txBody>
      </p:sp>
      <p:sp>
        <p:nvSpPr>
          <p:cNvPr id="4" name="Номер слайда 3"/>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7EAF463A-BC7C-46EE-9F1E-7F377CCA4891}" type="datetimeFigureOut">
              <a:rPr lang="en-US" smtClean="0"/>
              <a:pPr/>
              <a:t>9/6/2020</a:t>
            </a:fld>
            <a:endParaRPr lang="en-US"/>
          </a:p>
        </p:txBody>
      </p:sp>
      <p:sp>
        <p:nvSpPr>
          <p:cNvPr id="6" name="Нижний колонтитул 5"/>
          <p:cNvSpPr>
            <a:spLocks noGrp="1"/>
          </p:cNvSpPr>
          <p:nvPr>
            <p:ph type="ftr" sz="quarter" idx="11"/>
          </p:nvPr>
        </p:nvSpPr>
        <p:spPr/>
        <p:txBody>
          <a:bodyPr/>
          <a:lstStyle/>
          <a:p>
            <a:endParaRPr lang="en-US"/>
          </a:p>
        </p:txBody>
      </p:sp>
      <p:sp>
        <p:nvSpPr>
          <p:cNvPr id="7" name="Номер слайда 6"/>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9" name="Прямоугольник с одним вырезанным скругленным углом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Прямоугольный треугольник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Заголовок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ru-RU" smtClean="0"/>
              <a:t>Образец заголовка</a:t>
            </a:r>
            <a:endParaRPr kumimoji="0" lang="en-US"/>
          </a:p>
        </p:txBody>
      </p:sp>
      <p:sp>
        <p:nvSpPr>
          <p:cNvPr id="4" name="Текст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7EAF463A-BC7C-46EE-9F1E-7F377CCA4891}" type="datetimeFigureOut">
              <a:rPr lang="en-US" smtClean="0"/>
              <a:pPr/>
              <a:t>9/6/2020</a:t>
            </a:fld>
            <a:endParaRPr lang="en-US"/>
          </a:p>
        </p:txBody>
      </p:sp>
      <p:sp>
        <p:nvSpPr>
          <p:cNvPr id="6" name="Нижний колонтитул 5"/>
          <p:cNvSpPr>
            <a:spLocks noGrp="1"/>
          </p:cNvSpPr>
          <p:nvPr>
            <p:ph type="ftr" sz="quarter" idx="11"/>
          </p:nvPr>
        </p:nvSpPr>
        <p:spPr/>
        <p:txBody>
          <a:bodyPr/>
          <a:lstStyle/>
          <a:p>
            <a:endParaRPr lang="en-US"/>
          </a:p>
        </p:txBody>
      </p:sp>
      <p:sp>
        <p:nvSpPr>
          <p:cNvPr id="7" name="Номер слайда 6"/>
          <p:cNvSpPr>
            <a:spLocks noGrp="1"/>
          </p:cNvSpPr>
          <p:nvPr>
            <p:ph type="sldNum" sz="quarter" idx="12"/>
          </p:nvPr>
        </p:nvSpPr>
        <p:spPr>
          <a:xfrm>
            <a:off x="8077200" y="6356350"/>
            <a:ext cx="609600" cy="365125"/>
          </a:xfrm>
        </p:spPr>
        <p:txBody>
          <a:bodyPr/>
          <a:lstStyle/>
          <a:p>
            <a:fld id="{A483448D-3A78-4528-A469-B745A65DA480}" type="slidenum">
              <a:rPr lang="en-US" smtClean="0"/>
              <a:pPr/>
              <a:t>‹#›</a:t>
            </a:fld>
            <a:endParaRPr lang="en-US"/>
          </a:p>
        </p:txBody>
      </p:sp>
      <p:sp>
        <p:nvSpPr>
          <p:cNvPr id="3" name="Рисунок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ru-RU" smtClean="0"/>
              <a:t>Вставка рисунка</a:t>
            </a:r>
            <a:endParaRPr kumimoji="0" lang="en-US" dirty="0"/>
          </a:p>
        </p:txBody>
      </p:sp>
      <p:sp>
        <p:nvSpPr>
          <p:cNvPr id="10" name="Полилиния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Полилиния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Полилиния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Полилиния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Заголовок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ru-RU" smtClean="0"/>
              <a:t>Образец заголовка</a:t>
            </a:r>
            <a:endParaRPr kumimoji="0" lang="en-US"/>
          </a:p>
        </p:txBody>
      </p:sp>
      <p:sp>
        <p:nvSpPr>
          <p:cNvPr id="30" name="Текст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7EAF463A-BC7C-46EE-9F1E-7F377CCA4891}" type="datetimeFigureOut">
              <a:rPr lang="en-US" smtClean="0"/>
              <a:pPr/>
              <a:t>9/6/2020</a:t>
            </a:fld>
            <a:endParaRPr lang="en-US"/>
          </a:p>
        </p:txBody>
      </p:sp>
      <p:sp>
        <p:nvSpPr>
          <p:cNvPr id="22" name="Нижний колонтитул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Номер слайда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A483448D-3A78-4528-A469-B745A65DA480}" type="slidenum">
              <a:rPr lang="en-US" smtClean="0"/>
              <a:pPr/>
              <a:t>‹#›</a:t>
            </a:fld>
            <a:endParaRPr lang="en-US"/>
          </a:p>
        </p:txBody>
      </p:sp>
      <p:grpSp>
        <p:nvGrpSpPr>
          <p:cNvPr id="2" name="Группа 1"/>
          <p:cNvGrpSpPr/>
          <p:nvPr/>
        </p:nvGrpSpPr>
        <p:grpSpPr>
          <a:xfrm>
            <a:off x="-19017" y="202408"/>
            <a:ext cx="9180548" cy="649224"/>
            <a:chOff x="-19045" y="216550"/>
            <a:chExt cx="9180548" cy="649224"/>
          </a:xfrm>
        </p:grpSpPr>
        <p:sp>
          <p:nvSpPr>
            <p:cNvPr id="12" name="Полилиния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Полилиния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5.xml"/><Relationship Id="rId4" Type="http://schemas.openxmlformats.org/officeDocument/2006/relationships/image" Target="../media/image12.jpeg"/></Relationships>
</file>

<file path=ppt/slides/_rels/slide1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jpe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hyperlink" Target="http://alex60.ru/wp-content/uploads/2016/12/%D0%BF%D1%8D%D1%87%D0%B2%D0%BE%D1%80%D0%BA5.jpeg" TargetMode="Externa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5.xml"/><Relationship Id="rId5" Type="http://schemas.openxmlformats.org/officeDocument/2006/relationships/image" Target="../media/image24.jpeg"/><Relationship Id="rId4" Type="http://schemas.openxmlformats.org/officeDocument/2006/relationships/image" Target="../media/image23.jpeg"/></Relationships>
</file>

<file path=ppt/slides/_rels/slide19.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ctrTitle"/>
          </p:nvPr>
        </p:nvSpPr>
        <p:spPr>
          <a:xfrm>
            <a:off x="457200" y="1219200"/>
            <a:ext cx="7851648" cy="1828800"/>
          </a:xfrm>
        </p:spPr>
        <p:txBody>
          <a:bodyPr>
            <a:normAutofit/>
          </a:bodyPr>
          <a:lstStyle/>
          <a:p>
            <a:pPr algn="ctr"/>
            <a:r>
              <a:rPr lang="ru-RU" dirty="0" smtClean="0">
                <a:solidFill>
                  <a:schemeClr val="accent1">
                    <a:lumMod val="50000"/>
                  </a:schemeClr>
                </a:solidFill>
                <a:effectLst/>
              </a:rPr>
              <a:t>Изделия в технике </a:t>
            </a:r>
            <a:br>
              <a:rPr lang="ru-RU" dirty="0" smtClean="0">
                <a:solidFill>
                  <a:schemeClr val="accent1">
                    <a:lumMod val="50000"/>
                  </a:schemeClr>
                </a:solidFill>
                <a:effectLst/>
              </a:rPr>
            </a:br>
            <a:r>
              <a:rPr lang="ru-RU" dirty="0" smtClean="0">
                <a:solidFill>
                  <a:schemeClr val="accent1">
                    <a:lumMod val="50000"/>
                  </a:schemeClr>
                </a:solidFill>
                <a:effectLst/>
              </a:rPr>
              <a:t>лоскутного шитья</a:t>
            </a:r>
            <a:endParaRPr lang="ru-RU" dirty="0">
              <a:solidFill>
                <a:schemeClr val="accent1">
                  <a:lumMod val="50000"/>
                </a:schemeClr>
              </a:solidFill>
              <a:effectLst/>
            </a:endParaRPr>
          </a:p>
        </p:txBody>
      </p:sp>
      <p:sp>
        <p:nvSpPr>
          <p:cNvPr id="5" name="Прямоугольник 4"/>
          <p:cNvSpPr/>
          <p:nvPr/>
        </p:nvSpPr>
        <p:spPr>
          <a:xfrm>
            <a:off x="6324600" y="3429000"/>
            <a:ext cx="2429832" cy="923330"/>
          </a:xfrm>
          <a:prstGeom prst="rect">
            <a:avLst/>
          </a:prstGeom>
          <a:noFill/>
        </p:spPr>
        <p:txBody>
          <a:bodyPr wrap="none" lIns="91440" tIns="45720" rIns="91440" bIns="45720">
            <a:spAutoFit/>
          </a:bodyPr>
          <a:lstStyle/>
          <a:p>
            <a:pPr algn="ctr"/>
            <a:r>
              <a:rPr lang="ru-RU" b="1" dirty="0" smtClean="0">
                <a:ln w="12700">
                  <a:solidFill>
                    <a:schemeClr val="tx2">
                      <a:satMod val="155000"/>
                    </a:schemeClr>
                  </a:solidFill>
                  <a:prstDash val="solid"/>
                </a:ln>
              </a:rPr>
              <a:t>Выполнила:</a:t>
            </a:r>
          </a:p>
          <a:p>
            <a:pPr algn="ctr"/>
            <a:r>
              <a:rPr lang="ru-RU" b="1" cap="none" spc="0" dirty="0" smtClean="0">
                <a:ln w="12700">
                  <a:solidFill>
                    <a:schemeClr val="tx2">
                      <a:satMod val="155000"/>
                    </a:schemeClr>
                  </a:solidFill>
                  <a:prstDash val="solid"/>
                </a:ln>
              </a:rPr>
              <a:t>Ученица 4 -а класса</a:t>
            </a:r>
          </a:p>
          <a:p>
            <a:pPr algn="ctr"/>
            <a:r>
              <a:rPr lang="ru-RU" b="1" cap="none" spc="0" dirty="0" err="1" smtClean="0">
                <a:ln w="12700">
                  <a:solidFill>
                    <a:schemeClr val="tx2">
                      <a:satMod val="155000"/>
                    </a:schemeClr>
                  </a:solidFill>
                  <a:prstDash val="solid"/>
                </a:ln>
              </a:rPr>
              <a:t>Сиваева</a:t>
            </a:r>
            <a:r>
              <a:rPr lang="ru-RU" b="1" cap="none" spc="0" dirty="0" smtClean="0">
                <a:ln w="12700">
                  <a:solidFill>
                    <a:schemeClr val="tx2">
                      <a:satMod val="155000"/>
                    </a:schemeClr>
                  </a:solidFill>
                  <a:prstDash val="solid"/>
                </a:ln>
              </a:rPr>
              <a:t> Диана</a:t>
            </a:r>
            <a:endParaRPr lang="ru-RU" b="1" cap="none" spc="0" dirty="0">
              <a:ln w="12700">
                <a:solidFill>
                  <a:schemeClr val="tx2">
                    <a:satMod val="155000"/>
                  </a:schemeClr>
                </a:solidFill>
                <a:prstDash val="solid"/>
              </a:ln>
            </a:endParaRPr>
          </a:p>
        </p:txBody>
      </p:sp>
      <p:sp>
        <p:nvSpPr>
          <p:cNvPr id="6" name="Прямоугольник 5"/>
          <p:cNvSpPr/>
          <p:nvPr/>
        </p:nvSpPr>
        <p:spPr>
          <a:xfrm>
            <a:off x="6115878" y="4419600"/>
            <a:ext cx="2777876" cy="646331"/>
          </a:xfrm>
          <a:prstGeom prst="rect">
            <a:avLst/>
          </a:prstGeom>
          <a:noFill/>
        </p:spPr>
        <p:txBody>
          <a:bodyPr wrap="none" lIns="91440" tIns="45720" rIns="91440" bIns="45720">
            <a:spAutoFit/>
          </a:bodyPr>
          <a:lstStyle/>
          <a:p>
            <a:pPr algn="ctr"/>
            <a:r>
              <a:rPr lang="ru-RU" b="1" dirty="0" smtClean="0">
                <a:ln w="12700">
                  <a:solidFill>
                    <a:schemeClr val="tx2">
                      <a:satMod val="155000"/>
                    </a:schemeClr>
                  </a:solidFill>
                  <a:prstDash val="solid"/>
                </a:ln>
              </a:rPr>
              <a:t>Руководитель:</a:t>
            </a:r>
          </a:p>
          <a:p>
            <a:pPr algn="ctr"/>
            <a:r>
              <a:rPr lang="ru-RU" b="1" cap="none" spc="0" dirty="0" smtClean="0">
                <a:ln w="12700">
                  <a:solidFill>
                    <a:schemeClr val="tx2">
                      <a:satMod val="155000"/>
                    </a:schemeClr>
                  </a:solidFill>
                  <a:prstDash val="solid"/>
                </a:ln>
              </a:rPr>
              <a:t>Учитель  Игнатова А.В.</a:t>
            </a:r>
            <a:endParaRPr lang="ru-RU" b="1" cap="none" spc="0" dirty="0">
              <a:ln w="12700">
                <a:solidFill>
                  <a:schemeClr val="tx2">
                    <a:satMod val="155000"/>
                  </a:schemeClr>
                </a:solidFill>
                <a:prstDash val="solid"/>
              </a:ln>
            </a:endParaRPr>
          </a:p>
        </p:txBody>
      </p:sp>
      <p:sp>
        <p:nvSpPr>
          <p:cNvPr id="7" name="Прямоугольник 6"/>
          <p:cNvSpPr/>
          <p:nvPr/>
        </p:nvSpPr>
        <p:spPr>
          <a:xfrm>
            <a:off x="3025538" y="6172200"/>
            <a:ext cx="2505879" cy="400110"/>
          </a:xfrm>
          <a:prstGeom prst="rect">
            <a:avLst/>
          </a:prstGeom>
          <a:noFill/>
        </p:spPr>
        <p:txBody>
          <a:bodyPr wrap="none" lIns="91440" tIns="45720" rIns="91440" bIns="45720">
            <a:spAutoFit/>
          </a:bodyPr>
          <a:lstStyle/>
          <a:p>
            <a:pPr algn="ctr"/>
            <a:r>
              <a:rPr lang="ru-RU" sz="2000" b="1" dirty="0" smtClean="0">
                <a:ln w="10541" cmpd="sng">
                  <a:solidFill>
                    <a:schemeClr val="accent1">
                      <a:shade val="88000"/>
                      <a:satMod val="110000"/>
                    </a:schemeClr>
                  </a:solidFill>
                  <a:prstDash val="solid"/>
                </a:ln>
                <a:solidFill>
                  <a:schemeClr val="accent1">
                    <a:lumMod val="50000"/>
                  </a:schemeClr>
                </a:solidFill>
              </a:rPr>
              <a:t>п.Монгохто, 2020г</a:t>
            </a:r>
            <a:r>
              <a:rPr lang="ru-RU" sz="2000" b="1" dirty="0" smtClean="0">
                <a:ln w="17780" cmpd="sng">
                  <a:solidFill>
                    <a:srgbClr val="FFFFFF"/>
                  </a:solidFill>
                  <a:prstDash val="solid"/>
                  <a:miter lim="800000"/>
                </a:ln>
                <a:solidFill>
                  <a:schemeClr val="accent1">
                    <a:lumMod val="50000"/>
                  </a:schemeClr>
                </a:solidFill>
                <a:effectLst>
                  <a:outerShdw blurRad="50800" algn="tl" rotWithShape="0">
                    <a:srgbClr val="000000"/>
                  </a:outerShdw>
                </a:effectLst>
              </a:rPr>
              <a:t>.</a:t>
            </a:r>
            <a:endParaRPr lang="ru-RU" sz="2000" b="1" cap="none" spc="0" dirty="0">
              <a:ln w="17780" cmpd="sng">
                <a:solidFill>
                  <a:srgbClr val="FFFFFF"/>
                </a:solidFill>
                <a:prstDash val="solid"/>
                <a:miter lim="800000"/>
              </a:ln>
              <a:solidFill>
                <a:schemeClr val="accent1">
                  <a:lumMod val="50000"/>
                </a:schemeClr>
              </a:solidFill>
              <a:effectLst>
                <a:outerShdw blurRad="50800" algn="tl" rotWithShape="0">
                  <a:srgbClr val="000000"/>
                </a:outerShdw>
              </a:effectLst>
            </a:endParaRPr>
          </a:p>
        </p:txBody>
      </p:sp>
    </p:spTree>
  </p:cSld>
  <p:clrMapOvr>
    <a:masterClrMapping/>
  </p:clrMapOvr>
  <p:transition>
    <p:dissolv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33400"/>
            <a:ext cx="8229600" cy="704088"/>
          </a:xfrm>
        </p:spPr>
        <p:txBody>
          <a:bodyPr>
            <a:normAutofit/>
          </a:bodyPr>
          <a:lstStyle/>
          <a:p>
            <a:pPr algn="ctr"/>
            <a:r>
              <a:rPr lang="ru-RU" sz="4000" b="1" dirty="0" smtClean="0">
                <a:solidFill>
                  <a:schemeClr val="accent1">
                    <a:lumMod val="75000"/>
                  </a:schemeClr>
                </a:solidFill>
              </a:rPr>
              <a:t>Шаблоны</a:t>
            </a:r>
            <a:endParaRPr lang="ru-RU" sz="4000" b="1" dirty="0">
              <a:solidFill>
                <a:schemeClr val="accent1">
                  <a:lumMod val="75000"/>
                </a:schemeClr>
              </a:solidFill>
            </a:endParaRPr>
          </a:p>
        </p:txBody>
      </p:sp>
      <p:pic>
        <p:nvPicPr>
          <p:cNvPr id="9" name="Содержимое 8" descr="imagesCAVPGCZQ.jpg"/>
          <p:cNvPicPr>
            <a:picLocks noGrp="1" noChangeAspect="1"/>
          </p:cNvPicPr>
          <p:nvPr>
            <p:ph sz="quarter" idx="2"/>
          </p:nvPr>
        </p:nvPicPr>
        <p:blipFill>
          <a:blip r:embed="rId2" cstate="print"/>
          <a:stretch>
            <a:fillRect/>
          </a:stretch>
        </p:blipFill>
        <p:spPr>
          <a:xfrm>
            <a:off x="533400" y="1371600"/>
            <a:ext cx="2819400" cy="1828800"/>
          </a:xfrm>
        </p:spPr>
      </p:pic>
      <p:sp>
        <p:nvSpPr>
          <p:cNvPr id="6" name="Содержимое 5"/>
          <p:cNvSpPr>
            <a:spLocks noGrp="1"/>
          </p:cNvSpPr>
          <p:nvPr>
            <p:ph sz="quarter" idx="4"/>
          </p:nvPr>
        </p:nvSpPr>
        <p:spPr>
          <a:xfrm>
            <a:off x="4191000" y="1295400"/>
            <a:ext cx="4800600" cy="4836320"/>
          </a:xfrm>
        </p:spPr>
        <p:txBody>
          <a:bodyPr>
            <a:noAutofit/>
          </a:bodyPr>
          <a:lstStyle/>
          <a:p>
            <a:pPr algn="ctr">
              <a:buNone/>
            </a:pPr>
            <a:r>
              <a:rPr lang="ru-RU" sz="2400" dirty="0" smtClean="0">
                <a:latin typeface="+mj-lt"/>
              </a:rPr>
              <a:t>Шаблон - образец из картона, кальки, по которому кроят какие-либо детали.</a:t>
            </a:r>
          </a:p>
          <a:p>
            <a:pPr algn="ctr">
              <a:buNone/>
            </a:pPr>
            <a:r>
              <a:rPr lang="ru-RU" sz="2400" dirty="0" smtClean="0">
                <a:latin typeface="+mj-lt"/>
              </a:rPr>
              <a:t>Шаблоны в лоскутном шитье – это тоже самое, что выкройки для раскроя одежды.</a:t>
            </a:r>
          </a:p>
          <a:p>
            <a:pPr algn="ctr">
              <a:buNone/>
            </a:pPr>
            <a:r>
              <a:rPr lang="ru-RU" sz="2400" dirty="0" smtClean="0">
                <a:latin typeface="+mj-lt"/>
              </a:rPr>
              <a:t>Они  могут быть самых различных форм и размеров: квадратные, треугольные, в виде ромбов. Изготавливают их из прочных материалов : толстого картона, пластика, оргстекла.</a:t>
            </a:r>
            <a:endParaRPr lang="ru-RU" sz="2400" dirty="0">
              <a:latin typeface="+mj-lt"/>
            </a:endParaRPr>
          </a:p>
        </p:txBody>
      </p:sp>
      <p:pic>
        <p:nvPicPr>
          <p:cNvPr id="10" name="Содержимое 6" descr="imagesCAEEA9W9.jpg"/>
          <p:cNvPicPr>
            <a:picLocks noChangeAspect="1"/>
          </p:cNvPicPr>
          <p:nvPr/>
        </p:nvPicPr>
        <p:blipFill>
          <a:blip r:embed="rId3" cstate="print"/>
          <a:stretch>
            <a:fillRect/>
          </a:stretch>
        </p:blipFill>
        <p:spPr>
          <a:xfrm>
            <a:off x="304800" y="3352800"/>
            <a:ext cx="3886200" cy="28956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026" name="Picture 2" descr="http://wreferat.baza-referat.ru/4_1222805643-4121.wpic"/>
          <p:cNvPicPr>
            <a:picLocks noChangeAspect="1" noChangeArrowheads="1"/>
          </p:cNvPicPr>
          <p:nvPr/>
        </p:nvPicPr>
        <p:blipFill>
          <a:blip r:embed="rId4" cstate="print"/>
          <a:srcRect/>
          <a:stretch>
            <a:fillRect/>
          </a:stretch>
        </p:blipFill>
        <p:spPr bwMode="auto">
          <a:xfrm>
            <a:off x="155575" y="-509588"/>
            <a:ext cx="1428750" cy="1076326"/>
          </a:xfrm>
          <a:prstGeom prst="rect">
            <a:avLst/>
          </a:prstGeom>
          <a:noFill/>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81000"/>
            <a:ext cx="8229600" cy="1237488"/>
          </a:xfrm>
        </p:spPr>
        <p:txBody>
          <a:bodyPr>
            <a:noAutofit/>
          </a:bodyPr>
          <a:lstStyle/>
          <a:p>
            <a:pPr algn="ctr"/>
            <a:r>
              <a:rPr lang="ru-RU" sz="4000" b="1" dirty="0" smtClean="0">
                <a:ln w="10541" cmpd="sng">
                  <a:solidFill>
                    <a:schemeClr val="accent1">
                      <a:shade val="88000"/>
                      <a:satMod val="110000"/>
                    </a:schemeClr>
                  </a:solidFill>
                  <a:prstDash val="solid"/>
                </a:ln>
                <a:solidFill>
                  <a:schemeClr val="accent1">
                    <a:lumMod val="50000"/>
                  </a:schemeClr>
                </a:solidFill>
              </a:rPr>
              <a:t>Основные правила по технике безопасности</a:t>
            </a:r>
            <a:endParaRPr lang="ru-RU" sz="4000" b="1" dirty="0">
              <a:ln w="10541" cmpd="sng">
                <a:solidFill>
                  <a:schemeClr val="accent1">
                    <a:shade val="88000"/>
                    <a:satMod val="110000"/>
                  </a:schemeClr>
                </a:solidFill>
                <a:prstDash val="solid"/>
              </a:ln>
              <a:solidFill>
                <a:schemeClr val="accent1">
                  <a:lumMod val="50000"/>
                </a:schemeClr>
              </a:solidFill>
            </a:endParaRPr>
          </a:p>
        </p:txBody>
      </p:sp>
      <p:pic>
        <p:nvPicPr>
          <p:cNvPr id="10" name="Содержимое 9" descr="imagesCANCH7H7.jpg"/>
          <p:cNvPicPr>
            <a:picLocks noGrp="1" noChangeAspect="1"/>
          </p:cNvPicPr>
          <p:nvPr>
            <p:ph sz="half" idx="1"/>
          </p:nvPr>
        </p:nvPicPr>
        <p:blipFill>
          <a:blip r:embed="rId2" cstate="print"/>
          <a:stretch>
            <a:fillRect/>
          </a:stretch>
        </p:blipFill>
        <p:spPr>
          <a:xfrm>
            <a:off x="2007870" y="3772059"/>
            <a:ext cx="937260" cy="73152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4" name="Содержимое 3"/>
          <p:cNvSpPr>
            <a:spLocks noGrp="1"/>
          </p:cNvSpPr>
          <p:nvPr>
            <p:ph sz="half" idx="2"/>
          </p:nvPr>
        </p:nvSpPr>
        <p:spPr>
          <a:xfrm>
            <a:off x="4191000" y="1524000"/>
            <a:ext cx="4724400" cy="5181600"/>
          </a:xfrm>
        </p:spPr>
        <p:txBody>
          <a:bodyPr>
            <a:noAutofit/>
          </a:bodyPr>
          <a:lstStyle/>
          <a:p>
            <a:r>
              <a:rPr lang="ru-RU" sz="2000" dirty="0" smtClean="0">
                <a:solidFill>
                  <a:srgbClr val="080808"/>
                </a:solidFill>
                <a:latin typeface="+mj-lt"/>
              </a:rPr>
              <a:t>Иглы и булавки хранить в игольнице.</a:t>
            </a:r>
          </a:p>
          <a:p>
            <a:r>
              <a:rPr lang="ru-RU" sz="2000" dirty="0" smtClean="0">
                <a:solidFill>
                  <a:srgbClr val="080808"/>
                </a:solidFill>
                <a:latin typeface="+mj-lt"/>
              </a:rPr>
              <a:t>Не берите иглу в рот, не играйте с иглой.</a:t>
            </a:r>
          </a:p>
          <a:p>
            <a:r>
              <a:rPr lang="ru-RU" sz="2000" dirty="0" smtClean="0">
                <a:solidFill>
                  <a:srgbClr val="080808"/>
                </a:solidFill>
                <a:latin typeface="+mj-lt"/>
              </a:rPr>
              <a:t>Проталкивайте иглу в ткань с наперстком.</a:t>
            </a:r>
          </a:p>
          <a:p>
            <a:r>
              <a:rPr lang="ru-RU" sz="2000" dirty="0" smtClean="0">
                <a:solidFill>
                  <a:srgbClr val="080808"/>
                </a:solidFill>
                <a:latin typeface="+mj-lt"/>
              </a:rPr>
              <a:t>Не держи ножницы концами вверх.</a:t>
            </a:r>
          </a:p>
          <a:p>
            <a:r>
              <a:rPr lang="ru-RU" sz="2000" dirty="0" smtClean="0">
                <a:solidFill>
                  <a:srgbClr val="080808"/>
                </a:solidFill>
                <a:latin typeface="+mj-lt"/>
              </a:rPr>
              <a:t>Не оставляй ножницы в открытом виде. </a:t>
            </a:r>
          </a:p>
          <a:p>
            <a:r>
              <a:rPr lang="ru-RU" sz="2000" dirty="0" smtClean="0">
                <a:solidFill>
                  <a:srgbClr val="080808"/>
                </a:solidFill>
                <a:latin typeface="+mj-lt"/>
              </a:rPr>
              <a:t>При работе следи за пальцами своей руки.</a:t>
            </a:r>
          </a:p>
          <a:p>
            <a:r>
              <a:rPr lang="ru-RU" sz="2000" dirty="0" smtClean="0">
                <a:solidFill>
                  <a:srgbClr val="080808"/>
                </a:solidFill>
                <a:latin typeface="+mj-lt"/>
              </a:rPr>
              <a:t>Передавай ножницы в закрытом виде кольцами в сторону</a:t>
            </a:r>
          </a:p>
          <a:p>
            <a:r>
              <a:rPr lang="ru-RU" sz="2000" dirty="0" smtClean="0">
                <a:solidFill>
                  <a:srgbClr val="080808"/>
                </a:solidFill>
                <a:latin typeface="+mj-lt"/>
              </a:rPr>
              <a:t>Не играйте ножницами, не подносите их к лицу.</a:t>
            </a:r>
          </a:p>
          <a:p>
            <a:r>
              <a:rPr lang="ru-RU" sz="2000" dirty="0" smtClean="0">
                <a:solidFill>
                  <a:srgbClr val="080808"/>
                </a:solidFill>
                <a:latin typeface="+mj-lt"/>
              </a:rPr>
              <a:t>Используйте ножницы по назначению.</a:t>
            </a:r>
          </a:p>
          <a:p>
            <a:endParaRPr lang="ru-RU" sz="1600" b="1" dirty="0"/>
          </a:p>
        </p:txBody>
      </p:sp>
      <p:pic>
        <p:nvPicPr>
          <p:cNvPr id="11" name="Содержимое 6" descr="untitled.bmp"/>
          <p:cNvPicPr>
            <a:picLocks noChangeAspect="1"/>
          </p:cNvPicPr>
          <p:nvPr/>
        </p:nvPicPr>
        <p:blipFill>
          <a:blip r:embed="rId3" cstate="print"/>
          <a:stretch>
            <a:fillRect/>
          </a:stretch>
        </p:blipFill>
        <p:spPr>
          <a:xfrm>
            <a:off x="381000" y="2438400"/>
            <a:ext cx="3581400" cy="3142861"/>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800" y="457200"/>
            <a:ext cx="8229600" cy="627888"/>
          </a:xfrm>
        </p:spPr>
        <p:txBody>
          <a:bodyPr>
            <a:noAutofit/>
          </a:bodyPr>
          <a:lstStyle/>
          <a:p>
            <a:pPr algn="ctr"/>
            <a:r>
              <a:rPr lang="ru-RU" sz="4000" b="1" dirty="0" smtClean="0">
                <a:solidFill>
                  <a:schemeClr val="accent1">
                    <a:lumMod val="50000"/>
                  </a:schemeClr>
                </a:solidFill>
              </a:rPr>
              <a:t>Легко ли шить из лоскутков? </a:t>
            </a:r>
            <a:endParaRPr lang="ru-RU" sz="4000" b="1" dirty="0"/>
          </a:p>
        </p:txBody>
      </p:sp>
      <p:pic>
        <p:nvPicPr>
          <p:cNvPr id="11" name="Содержимое 10" descr="7736bd626f00331bed67ddc8a8ds--dlya-doma-i-interera-loskutnoe-pokryvalo-i-navolochki-komplekt.jpg"/>
          <p:cNvPicPr>
            <a:picLocks noGrp="1" noChangeAspect="1"/>
          </p:cNvPicPr>
          <p:nvPr>
            <p:ph sz="quarter" idx="2"/>
          </p:nvPr>
        </p:nvPicPr>
        <p:blipFill>
          <a:blip r:embed="rId2" cstate="print"/>
          <a:stretch>
            <a:fillRect/>
          </a:stretch>
        </p:blipFill>
        <p:spPr>
          <a:xfrm>
            <a:off x="6019800" y="1143000"/>
            <a:ext cx="2823210" cy="2895599"/>
          </a:xfrm>
        </p:spPr>
      </p:pic>
      <p:sp>
        <p:nvSpPr>
          <p:cNvPr id="8" name="Содержимое 7"/>
          <p:cNvSpPr>
            <a:spLocks noGrp="1"/>
          </p:cNvSpPr>
          <p:nvPr>
            <p:ph sz="quarter" idx="4"/>
          </p:nvPr>
        </p:nvSpPr>
        <p:spPr>
          <a:xfrm>
            <a:off x="228600" y="1295400"/>
            <a:ext cx="5715000" cy="5257800"/>
          </a:xfrm>
        </p:spPr>
        <p:txBody>
          <a:bodyPr>
            <a:normAutofit fontScale="92500"/>
          </a:bodyPr>
          <a:lstStyle/>
          <a:p>
            <a:pPr algn="ctr">
              <a:buNone/>
            </a:pPr>
            <a:r>
              <a:rPr lang="ru-RU" dirty="0" smtClean="0"/>
              <a:t>Эта техника не так проста, как может показаться на первый взгляд. От художника требуется не только владение навыками шитья, но и тонкое чувство стиля, цвета и, конечно, же, вкус. Хороший результат возможен лишь при высокой точности кроя и сшивания элементов. Разница буквально в несколько миллиметров может привести к перекосу всего изделия. Требуется в совершенстве владеть как ручной, так и машинной стежкой (термин "стегать" означает прошивать насквозь прокладку из ваты, слоя ватина или любого другого материала, помещенную между двумя слоями декоративной ткани). Стежка может иметь различные узоры, которые дополнительно украшают изделие. </a:t>
            </a:r>
            <a:endParaRPr lang="ru-RU"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Содержимое 3"/>
          <p:cNvSpPr>
            <a:spLocks noGrp="1"/>
          </p:cNvSpPr>
          <p:nvPr>
            <p:ph sz="half" idx="2"/>
          </p:nvPr>
        </p:nvSpPr>
        <p:spPr/>
        <p:txBody>
          <a:bodyPr>
            <a:normAutofit/>
          </a:bodyPr>
          <a:lstStyle/>
          <a:p>
            <a:pPr>
              <a:buNone/>
            </a:pPr>
            <a:r>
              <a:rPr lang="ru-RU" sz="3200" b="1" dirty="0" smtClean="0">
                <a:latin typeface="Times New Roman" pitchFamily="18" charset="0"/>
              </a:rPr>
              <a:t>    </a:t>
            </a:r>
          </a:p>
        </p:txBody>
      </p:sp>
      <p:sp>
        <p:nvSpPr>
          <p:cNvPr id="7" name="Прямоугольник 6"/>
          <p:cNvSpPr/>
          <p:nvPr/>
        </p:nvSpPr>
        <p:spPr>
          <a:xfrm>
            <a:off x="3581400" y="1225689"/>
            <a:ext cx="5334000" cy="5262979"/>
          </a:xfrm>
          <a:prstGeom prst="rect">
            <a:avLst/>
          </a:prstGeom>
        </p:spPr>
        <p:txBody>
          <a:bodyPr wrap="square">
            <a:spAutoFit/>
          </a:bodyPr>
          <a:lstStyle/>
          <a:p>
            <a:pPr algn="ctr"/>
            <a:r>
              <a:rPr lang="ru-RU" sz="2400" b="1" dirty="0" smtClean="0">
                <a:solidFill>
                  <a:schemeClr val="accent1">
                    <a:lumMod val="50000"/>
                  </a:schemeClr>
                </a:solidFill>
                <a:latin typeface="+mj-lt"/>
              </a:rPr>
              <a:t>Традиционный </a:t>
            </a:r>
            <a:r>
              <a:rPr lang="ru-RU" sz="2400" b="1" dirty="0" err="1" smtClean="0">
                <a:solidFill>
                  <a:schemeClr val="accent1">
                    <a:lumMod val="50000"/>
                  </a:schemeClr>
                </a:solidFill>
                <a:latin typeface="+mj-lt"/>
              </a:rPr>
              <a:t>пэчворк</a:t>
            </a:r>
            <a:r>
              <a:rPr lang="ru-RU" sz="2400" b="1" dirty="0" smtClean="0">
                <a:solidFill>
                  <a:schemeClr val="accent1">
                    <a:lumMod val="50000"/>
                  </a:schemeClr>
                </a:solidFill>
                <a:latin typeface="+mj-lt"/>
              </a:rPr>
              <a:t> </a:t>
            </a:r>
          </a:p>
          <a:p>
            <a:pPr algn="ctr"/>
            <a:r>
              <a:rPr lang="ru-RU" sz="2400" dirty="0" smtClean="0">
                <a:latin typeface="+mj-lt"/>
              </a:rPr>
              <a:t>В традиционном </a:t>
            </a:r>
            <a:r>
              <a:rPr lang="ru-RU" sz="2400" dirty="0" err="1" smtClean="0">
                <a:latin typeface="+mj-lt"/>
              </a:rPr>
              <a:t>пэчворке</a:t>
            </a:r>
            <a:r>
              <a:rPr lang="ru-RU" sz="2400" dirty="0" smtClean="0">
                <a:latin typeface="+mj-lt"/>
              </a:rPr>
              <a:t> создаются цельные полотна из отдельных лоскутов, которые складываются в разнообразные геометрические узоры. Такая техника используется и при шитье маленьких изделий, как прихватки на кухню и наволочки на подушки, и большие, как пледы и покрывала. Их отличительной особенностью является лицевая сторона, которая выполняется в технике лоскутного шитья и сделанная из целого отреза ткани подкладка.</a:t>
            </a:r>
            <a:endParaRPr lang="ru-RU" sz="2400" b="1" dirty="0">
              <a:latin typeface="+mj-lt"/>
            </a:endParaRPr>
          </a:p>
        </p:txBody>
      </p:sp>
      <p:pic>
        <p:nvPicPr>
          <p:cNvPr id="9" name="Содержимое 8" descr="пэчворк-2.jpg"/>
          <p:cNvPicPr>
            <a:picLocks noGrp="1" noChangeAspect="1"/>
          </p:cNvPicPr>
          <p:nvPr>
            <p:ph sz="half" idx="1"/>
          </p:nvPr>
        </p:nvPicPr>
        <p:blipFill>
          <a:blip r:embed="rId2" cstate="print"/>
          <a:stretch>
            <a:fillRect/>
          </a:stretch>
        </p:blipFill>
        <p:spPr>
          <a:xfrm>
            <a:off x="304800" y="2133600"/>
            <a:ext cx="3367901" cy="360612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12" name="Прямоугольник 11"/>
          <p:cNvSpPr/>
          <p:nvPr/>
        </p:nvSpPr>
        <p:spPr>
          <a:xfrm>
            <a:off x="2895600" y="533400"/>
            <a:ext cx="3589316" cy="707886"/>
          </a:xfrm>
          <a:prstGeom prst="rect">
            <a:avLst/>
          </a:prstGeom>
        </p:spPr>
        <p:txBody>
          <a:bodyPr wrap="none">
            <a:spAutoFit/>
          </a:bodyPr>
          <a:lstStyle/>
          <a:p>
            <a:pPr algn="ctr"/>
            <a:r>
              <a:rPr lang="ru-RU" sz="4000" b="1" dirty="0" smtClean="0">
                <a:solidFill>
                  <a:schemeClr val="accent1">
                    <a:lumMod val="50000"/>
                  </a:schemeClr>
                </a:solidFill>
                <a:latin typeface="+mj-lt"/>
              </a:rPr>
              <a:t>Виды </a:t>
            </a:r>
            <a:r>
              <a:rPr lang="ru-RU" sz="4000" b="1" dirty="0" err="1" smtClean="0">
                <a:solidFill>
                  <a:schemeClr val="accent1">
                    <a:lumMod val="50000"/>
                  </a:schemeClr>
                </a:solidFill>
                <a:latin typeface="+mj-lt"/>
              </a:rPr>
              <a:t>пэчворка</a:t>
            </a:r>
            <a:endParaRPr lang="ru-RU" sz="4000" b="1" dirty="0">
              <a:solidFill>
                <a:schemeClr val="accent1">
                  <a:lumMod val="50000"/>
                </a:schemeClr>
              </a:solidFill>
              <a:latin typeface="+mj-lt"/>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52400" y="1219200"/>
            <a:ext cx="4876800" cy="5181600"/>
          </a:xfrm>
        </p:spPr>
        <p:txBody>
          <a:bodyPr>
            <a:noAutofit/>
          </a:bodyPr>
          <a:lstStyle/>
          <a:p>
            <a:pPr algn="ctr">
              <a:buNone/>
            </a:pPr>
            <a:r>
              <a:rPr lang="ru-RU" sz="2000" b="1" dirty="0" err="1" smtClean="0">
                <a:solidFill>
                  <a:schemeClr val="accent1">
                    <a:lumMod val="50000"/>
                  </a:schemeClr>
                </a:solidFill>
                <a:latin typeface="+mj-lt"/>
              </a:rPr>
              <a:t>Крэйзи-пэчворк</a:t>
            </a:r>
            <a:endParaRPr lang="ru-RU" sz="2000" b="1" dirty="0" smtClean="0">
              <a:solidFill>
                <a:schemeClr val="accent1">
                  <a:lumMod val="50000"/>
                </a:schemeClr>
              </a:solidFill>
              <a:latin typeface="+mj-lt"/>
            </a:endParaRPr>
          </a:p>
          <a:p>
            <a:pPr algn="ctr">
              <a:buNone/>
            </a:pPr>
            <a:r>
              <a:rPr lang="ru-RU" sz="2000" dirty="0" smtClean="0">
                <a:latin typeface="+mj-lt"/>
              </a:rPr>
              <a:t>переводится с английского как сумасшедший лоскуток. Этот вид лоскутного шитья характеризуется использованием фигур неправильной произвольной формы, а также нестандартных аппликаций и кривых полос. Швы здесь замаскированы вышивкой, кружевом, лентами или тесьмой. Также такие изделия могут быть украшены бисером, бусинами, металлическими подвесками, пуговицами и т. д. Лоскутное шитье </a:t>
            </a:r>
            <a:r>
              <a:rPr lang="ru-RU" sz="2000" dirty="0" err="1" smtClean="0">
                <a:latin typeface="+mj-lt"/>
              </a:rPr>
              <a:t>крэйзи</a:t>
            </a:r>
            <a:r>
              <a:rPr lang="ru-RU" sz="2000" dirty="0" smtClean="0">
                <a:latin typeface="+mj-lt"/>
              </a:rPr>
              <a:t> обычно используется, когда выполняют декоративные панно, подушки и покрывала, одежду и сумочки.</a:t>
            </a:r>
            <a:endParaRPr lang="ru-RU" sz="2000" b="1" dirty="0">
              <a:solidFill>
                <a:schemeClr val="accent1">
                  <a:lumMod val="50000"/>
                </a:schemeClr>
              </a:solidFill>
              <a:latin typeface="+mj-lt"/>
            </a:endParaRPr>
          </a:p>
        </p:txBody>
      </p:sp>
      <p:pic>
        <p:nvPicPr>
          <p:cNvPr id="17" name="Рисунок 16" descr="пэчворк-21.jpg"/>
          <p:cNvPicPr>
            <a:picLocks noChangeAspect="1"/>
          </p:cNvPicPr>
          <p:nvPr/>
        </p:nvPicPr>
        <p:blipFill>
          <a:blip r:embed="rId2" cstate="print"/>
          <a:stretch>
            <a:fillRect/>
          </a:stretch>
        </p:blipFill>
        <p:spPr>
          <a:xfrm>
            <a:off x="5257800" y="1295400"/>
            <a:ext cx="3636379" cy="2755900"/>
          </a:xfrm>
          <a:prstGeom prst="rect">
            <a:avLst/>
          </a:prstGeom>
          <a:ln>
            <a:noFill/>
          </a:ln>
          <a:effectLst>
            <a:outerShdw blurRad="292100" dist="139700" dir="2700000" algn="tl" rotWithShape="0">
              <a:srgbClr val="333333">
                <a:alpha val="65000"/>
              </a:srgbClr>
            </a:outerShdw>
          </a:effectLst>
        </p:spPr>
      </p:pic>
      <p:sp>
        <p:nvSpPr>
          <p:cNvPr id="19" name="Прямоугольник 18"/>
          <p:cNvSpPr/>
          <p:nvPr/>
        </p:nvSpPr>
        <p:spPr>
          <a:xfrm>
            <a:off x="2819400" y="457200"/>
            <a:ext cx="3589316" cy="707886"/>
          </a:xfrm>
          <a:prstGeom prst="rect">
            <a:avLst/>
          </a:prstGeom>
        </p:spPr>
        <p:txBody>
          <a:bodyPr wrap="none">
            <a:spAutoFit/>
          </a:bodyPr>
          <a:lstStyle/>
          <a:p>
            <a:pPr algn="ctr"/>
            <a:r>
              <a:rPr lang="ru-RU" sz="4000" b="1" dirty="0" smtClean="0">
                <a:solidFill>
                  <a:schemeClr val="accent1">
                    <a:lumMod val="50000"/>
                  </a:schemeClr>
                </a:solidFill>
                <a:latin typeface="+mj-lt"/>
              </a:rPr>
              <a:t>Виды </a:t>
            </a:r>
            <a:r>
              <a:rPr lang="ru-RU" sz="4000" b="1" dirty="0" err="1" smtClean="0">
                <a:solidFill>
                  <a:schemeClr val="accent1">
                    <a:lumMod val="50000"/>
                  </a:schemeClr>
                </a:solidFill>
                <a:latin typeface="+mj-lt"/>
              </a:rPr>
              <a:t>пэчворка</a:t>
            </a:r>
            <a:endParaRPr lang="ru-RU" sz="4000" b="1" dirty="0">
              <a:solidFill>
                <a:schemeClr val="accent1">
                  <a:lumMod val="50000"/>
                </a:schemeClr>
              </a:solidFill>
              <a:latin typeface="+mj-lt"/>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Содержимое 5"/>
          <p:cNvSpPr>
            <a:spLocks noGrp="1"/>
          </p:cNvSpPr>
          <p:nvPr>
            <p:ph sz="quarter" idx="4"/>
          </p:nvPr>
        </p:nvSpPr>
        <p:spPr>
          <a:xfrm>
            <a:off x="3962400" y="1219200"/>
            <a:ext cx="4956175" cy="5105400"/>
          </a:xfrm>
        </p:spPr>
        <p:txBody>
          <a:bodyPr>
            <a:normAutofit/>
          </a:bodyPr>
          <a:lstStyle/>
          <a:p>
            <a:pPr algn="ctr">
              <a:buNone/>
            </a:pPr>
            <a:r>
              <a:rPr lang="ru-RU" b="1" dirty="0" smtClean="0">
                <a:solidFill>
                  <a:schemeClr val="accent1">
                    <a:lumMod val="50000"/>
                  </a:schemeClr>
                </a:solidFill>
              </a:rPr>
              <a:t>Японский </a:t>
            </a:r>
            <a:r>
              <a:rPr lang="ru-RU" b="1" dirty="0" err="1" smtClean="0">
                <a:solidFill>
                  <a:schemeClr val="accent1">
                    <a:lumMod val="50000"/>
                  </a:schemeClr>
                </a:solidFill>
              </a:rPr>
              <a:t>пэчворк</a:t>
            </a:r>
            <a:endParaRPr lang="ru-RU" b="1" dirty="0" smtClean="0">
              <a:solidFill>
                <a:schemeClr val="accent1">
                  <a:lumMod val="50000"/>
                </a:schemeClr>
              </a:solidFill>
            </a:endParaRPr>
          </a:p>
          <a:p>
            <a:pPr algn="ctr">
              <a:buNone/>
            </a:pPr>
            <a:r>
              <a:rPr lang="ru-RU" dirty="0" smtClean="0"/>
              <a:t>Этот вид лоскутного шитья объединил в себе западные и восточные традиции. При активном использовании стежки и шелковых тканей получаются шикарные декоративные панно, лоскутные покрывала и оригинальная одежда. Основу узоров такой технологии составляют преимущественно геометрические фигуры: квадраты, ромбы, треугольники, уголки.</a:t>
            </a:r>
            <a:endParaRPr lang="ru-RU" b="1" dirty="0" smtClean="0">
              <a:solidFill>
                <a:schemeClr val="accent1">
                  <a:lumMod val="50000"/>
                </a:schemeClr>
              </a:solidFill>
            </a:endParaRPr>
          </a:p>
          <a:p>
            <a:pPr>
              <a:buNone/>
            </a:pPr>
            <a:r>
              <a:rPr lang="ru-RU" b="1" dirty="0" smtClean="0">
                <a:latin typeface="Times New Roman" pitchFamily="18" charset="0"/>
              </a:rPr>
              <a:t> </a:t>
            </a:r>
          </a:p>
          <a:p>
            <a:pPr>
              <a:buNone/>
            </a:pPr>
            <a:endParaRPr lang="ru-RU" dirty="0"/>
          </a:p>
        </p:txBody>
      </p:sp>
      <p:sp>
        <p:nvSpPr>
          <p:cNvPr id="10" name="Прямоугольник 9"/>
          <p:cNvSpPr/>
          <p:nvPr/>
        </p:nvSpPr>
        <p:spPr>
          <a:xfrm>
            <a:off x="1752600" y="304800"/>
            <a:ext cx="6096000" cy="923330"/>
          </a:xfrm>
          <a:prstGeom prst="rect">
            <a:avLst/>
          </a:prstGeom>
        </p:spPr>
        <p:txBody>
          <a:bodyPr wrap="square">
            <a:spAutoFit/>
          </a:bodyPr>
          <a:lstStyle/>
          <a:p>
            <a:pPr algn="ctr"/>
            <a:endParaRPr lang="ru-RU" sz="5400" dirty="0">
              <a:latin typeface="+mj-lt"/>
            </a:endParaRPr>
          </a:p>
        </p:txBody>
      </p:sp>
      <p:pic>
        <p:nvPicPr>
          <p:cNvPr id="11" name="Рисунок 10" descr="пэчворк4.jpg"/>
          <p:cNvPicPr>
            <a:picLocks noChangeAspect="1"/>
          </p:cNvPicPr>
          <p:nvPr/>
        </p:nvPicPr>
        <p:blipFill>
          <a:blip r:embed="rId2" cstate="print"/>
          <a:stretch>
            <a:fillRect/>
          </a:stretch>
        </p:blipFill>
        <p:spPr>
          <a:xfrm>
            <a:off x="381000" y="1447800"/>
            <a:ext cx="3722914" cy="41910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14" name="Прямоугольник 13"/>
          <p:cNvSpPr/>
          <p:nvPr/>
        </p:nvSpPr>
        <p:spPr>
          <a:xfrm>
            <a:off x="2819400" y="457200"/>
            <a:ext cx="3589316" cy="707886"/>
          </a:xfrm>
          <a:prstGeom prst="rect">
            <a:avLst/>
          </a:prstGeom>
        </p:spPr>
        <p:txBody>
          <a:bodyPr wrap="none">
            <a:spAutoFit/>
          </a:bodyPr>
          <a:lstStyle/>
          <a:p>
            <a:pPr algn="ctr"/>
            <a:r>
              <a:rPr lang="ru-RU" sz="4000" b="1" dirty="0" smtClean="0">
                <a:solidFill>
                  <a:schemeClr val="accent1">
                    <a:lumMod val="50000"/>
                  </a:schemeClr>
                </a:solidFill>
                <a:latin typeface="+mj-lt"/>
              </a:rPr>
              <a:t>Виды </a:t>
            </a:r>
            <a:r>
              <a:rPr lang="ru-RU" sz="4000" b="1" dirty="0" err="1" smtClean="0">
                <a:solidFill>
                  <a:schemeClr val="accent1">
                    <a:lumMod val="50000"/>
                  </a:schemeClr>
                </a:solidFill>
                <a:latin typeface="+mj-lt"/>
              </a:rPr>
              <a:t>пэчворка</a:t>
            </a:r>
            <a:endParaRPr lang="ru-RU" sz="4000" b="1" dirty="0">
              <a:solidFill>
                <a:schemeClr val="accent1">
                  <a:lumMod val="50000"/>
                </a:schemeClr>
              </a:solidFill>
              <a:latin typeface="+mj-lt"/>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Содержимое 5"/>
          <p:cNvSpPr>
            <a:spLocks noGrp="1"/>
          </p:cNvSpPr>
          <p:nvPr>
            <p:ph sz="quarter" idx="4"/>
          </p:nvPr>
        </p:nvSpPr>
        <p:spPr>
          <a:xfrm>
            <a:off x="2743200" y="914400"/>
            <a:ext cx="6400800" cy="5791200"/>
          </a:xfrm>
        </p:spPr>
        <p:txBody>
          <a:bodyPr>
            <a:noAutofit/>
          </a:bodyPr>
          <a:lstStyle/>
          <a:p>
            <a:pPr algn="ctr">
              <a:buNone/>
            </a:pPr>
            <a:r>
              <a:rPr lang="ru-RU" sz="2400" b="1" dirty="0" err="1" smtClean="0">
                <a:solidFill>
                  <a:schemeClr val="accent1">
                    <a:lumMod val="50000"/>
                  </a:schemeClr>
                </a:solidFill>
                <a:latin typeface="+mj-lt"/>
              </a:rPr>
              <a:t>Квилтинг</a:t>
            </a:r>
            <a:endParaRPr lang="ru-RU" sz="2400" b="1" dirty="0" smtClean="0">
              <a:solidFill>
                <a:schemeClr val="accent1">
                  <a:lumMod val="50000"/>
                </a:schemeClr>
              </a:solidFill>
              <a:latin typeface="+mj-lt"/>
            </a:endParaRPr>
          </a:p>
          <a:p>
            <a:pPr algn="ctr">
              <a:buNone/>
            </a:pPr>
            <a:r>
              <a:rPr lang="ru-RU" sz="2400" dirty="0" smtClean="0">
                <a:latin typeface="+mj-lt"/>
              </a:rPr>
              <a:t>С английского языка переводится как стеганое полотно. Смысл этого рукоделия состоит в том, что два одинаковых полотна между собой соединяются машинной строчкой, которая имитирует разнообразные узоры. Причем между полотнами делается мягкая прокладка с использованием ватина или </a:t>
            </a:r>
            <a:r>
              <a:rPr lang="ru-RU" sz="2400" dirty="0" err="1" smtClean="0">
                <a:latin typeface="+mj-lt"/>
              </a:rPr>
              <a:t>синтепона</a:t>
            </a:r>
            <a:r>
              <a:rPr lang="ru-RU" sz="2400" dirty="0" smtClean="0">
                <a:latin typeface="+mj-lt"/>
              </a:rPr>
              <a:t>. Такие изделия более элегантны, чем те, которые собираются из отдельных лоскутков ткани. </a:t>
            </a:r>
            <a:r>
              <a:rPr lang="ru-RU" sz="2400" dirty="0" err="1" smtClean="0">
                <a:latin typeface="+mj-lt"/>
              </a:rPr>
              <a:t>Квилтинг</a:t>
            </a:r>
            <a:r>
              <a:rPr lang="ru-RU" sz="2400" dirty="0" smtClean="0">
                <a:latin typeface="+mj-lt"/>
              </a:rPr>
              <a:t> может быть использован при изготовлении диванных подушек, кухонных прихваток, детской одежды и даже при оформлении целой комнаты.</a:t>
            </a:r>
          </a:p>
          <a:p>
            <a:pPr algn="ctr">
              <a:buNone/>
            </a:pPr>
            <a:r>
              <a:rPr lang="ru-RU" sz="3100" b="1" u="sng" dirty="0" smtClean="0">
                <a:latin typeface="+mj-lt"/>
                <a:hlinkClick r:id="rId2"/>
              </a:rPr>
              <a:t/>
            </a:r>
            <a:br>
              <a:rPr lang="ru-RU" sz="3100" b="1" u="sng" dirty="0" smtClean="0">
                <a:latin typeface="+mj-lt"/>
                <a:hlinkClick r:id="rId2"/>
              </a:rPr>
            </a:br>
            <a:endParaRPr lang="ru-RU" sz="3100" b="1" dirty="0" smtClean="0">
              <a:solidFill>
                <a:schemeClr val="accent1">
                  <a:lumMod val="50000"/>
                </a:schemeClr>
              </a:solidFill>
              <a:latin typeface="+mj-lt"/>
            </a:endParaRPr>
          </a:p>
          <a:p>
            <a:endParaRPr lang="ru-RU" sz="3100" dirty="0">
              <a:solidFill>
                <a:schemeClr val="accent1">
                  <a:lumMod val="50000"/>
                </a:schemeClr>
              </a:solidFill>
            </a:endParaRPr>
          </a:p>
        </p:txBody>
      </p:sp>
      <p:pic>
        <p:nvPicPr>
          <p:cNvPr id="10" name="Содержимое 9" descr="пэчворк5.jpeg"/>
          <p:cNvPicPr>
            <a:picLocks noGrp="1" noChangeAspect="1"/>
          </p:cNvPicPr>
          <p:nvPr>
            <p:ph sz="quarter" idx="2"/>
          </p:nvPr>
        </p:nvPicPr>
        <p:blipFill>
          <a:blip r:embed="rId3" cstate="print"/>
          <a:stretch>
            <a:fillRect/>
          </a:stretch>
        </p:blipFill>
        <p:spPr>
          <a:xfrm>
            <a:off x="304800" y="1752600"/>
            <a:ext cx="2971800" cy="4375149"/>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9" name="Прямоугольник 8"/>
          <p:cNvSpPr/>
          <p:nvPr/>
        </p:nvSpPr>
        <p:spPr>
          <a:xfrm>
            <a:off x="2871914" y="152400"/>
            <a:ext cx="3589316" cy="707886"/>
          </a:xfrm>
          <a:prstGeom prst="rect">
            <a:avLst/>
          </a:prstGeom>
        </p:spPr>
        <p:txBody>
          <a:bodyPr wrap="none">
            <a:spAutoFit/>
          </a:bodyPr>
          <a:lstStyle/>
          <a:p>
            <a:pPr algn="ctr"/>
            <a:r>
              <a:rPr lang="ru-RU" sz="4000" b="1" dirty="0" smtClean="0">
                <a:solidFill>
                  <a:schemeClr val="accent1">
                    <a:lumMod val="50000"/>
                  </a:schemeClr>
                </a:solidFill>
                <a:latin typeface="+mj-lt"/>
              </a:rPr>
              <a:t>Виды </a:t>
            </a:r>
            <a:r>
              <a:rPr lang="ru-RU" sz="4000" b="1" dirty="0" err="1" smtClean="0">
                <a:solidFill>
                  <a:schemeClr val="accent1">
                    <a:lumMod val="50000"/>
                  </a:schemeClr>
                </a:solidFill>
                <a:latin typeface="+mj-lt"/>
              </a:rPr>
              <a:t>пэчворка</a:t>
            </a:r>
            <a:endParaRPr lang="ru-RU" sz="4000" b="1" dirty="0">
              <a:solidFill>
                <a:schemeClr val="accent1">
                  <a:lumMod val="50000"/>
                </a:schemeClr>
              </a:solidFill>
              <a:latin typeface="+mj-lt"/>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457200"/>
            <a:ext cx="8229600" cy="438912"/>
          </a:xfrm>
        </p:spPr>
        <p:txBody>
          <a:bodyPr>
            <a:normAutofit fontScale="90000"/>
          </a:bodyPr>
          <a:lstStyle/>
          <a:p>
            <a:endParaRPr lang="ru-RU" dirty="0"/>
          </a:p>
        </p:txBody>
      </p:sp>
      <p:pic>
        <p:nvPicPr>
          <p:cNvPr id="8" name="Содержимое 7" descr="пэчворк3.jpg"/>
          <p:cNvPicPr>
            <a:picLocks noGrp="1" noChangeAspect="1"/>
          </p:cNvPicPr>
          <p:nvPr>
            <p:ph sz="quarter" idx="2"/>
          </p:nvPr>
        </p:nvPicPr>
        <p:blipFill>
          <a:blip r:embed="rId2" cstate="print"/>
          <a:stretch>
            <a:fillRect/>
          </a:stretch>
        </p:blipFill>
        <p:spPr>
          <a:xfrm>
            <a:off x="457200" y="1447800"/>
            <a:ext cx="3810000" cy="47244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7" name="Текст 3"/>
          <p:cNvSpPr>
            <a:spLocks noGrp="1"/>
          </p:cNvSpPr>
          <p:nvPr>
            <p:ph sz="quarter" idx="4"/>
          </p:nvPr>
        </p:nvSpPr>
        <p:spPr>
          <a:xfrm>
            <a:off x="4038600" y="1219200"/>
            <a:ext cx="4727575" cy="5334000"/>
          </a:xfrm>
        </p:spPr>
        <p:txBody>
          <a:bodyPr/>
          <a:lstStyle/>
          <a:p>
            <a:pPr algn="ctr">
              <a:buNone/>
            </a:pPr>
            <a:r>
              <a:rPr lang="ru-RU" b="1" dirty="0" smtClean="0">
                <a:solidFill>
                  <a:schemeClr val="accent1">
                    <a:lumMod val="50000"/>
                  </a:schemeClr>
                </a:solidFill>
              </a:rPr>
              <a:t>Вязаный </a:t>
            </a:r>
            <a:r>
              <a:rPr lang="ru-RU" b="1" dirty="0" err="1" smtClean="0">
                <a:solidFill>
                  <a:schemeClr val="accent1">
                    <a:lumMod val="50000"/>
                  </a:schemeClr>
                </a:solidFill>
              </a:rPr>
              <a:t>пэчворк</a:t>
            </a:r>
            <a:endParaRPr lang="ru-RU" b="1" dirty="0" smtClean="0">
              <a:solidFill>
                <a:schemeClr val="accent1">
                  <a:lumMod val="50000"/>
                </a:schemeClr>
              </a:solidFill>
            </a:endParaRPr>
          </a:p>
          <a:p>
            <a:pPr algn="ctr">
              <a:buNone/>
            </a:pPr>
            <a:r>
              <a:rPr lang="ru-RU" dirty="0" smtClean="0"/>
              <a:t>Многие рукодельницы предпочитают именно этот вид </a:t>
            </a:r>
            <a:r>
              <a:rPr lang="ru-RU" dirty="0" err="1" smtClean="0"/>
              <a:t>пэчворка</a:t>
            </a:r>
            <a:r>
              <a:rPr lang="ru-RU" dirty="0" smtClean="0"/>
              <a:t>. Его отличие от традиционного </a:t>
            </a:r>
            <a:r>
              <a:rPr lang="ru-RU" dirty="0" err="1" smtClean="0"/>
              <a:t>пэчворка</a:t>
            </a:r>
            <a:r>
              <a:rPr lang="ru-RU" dirty="0" smtClean="0"/>
              <a:t> незначительно: лоскутки не сшиваются, а крючком привязываются один к одному подходящими по цвету нитками. Лоскутки здесь могут быть как тканевые, так и вязаные. Наиболее популярными изделиями в этой технике являются женские сумки и большие покрывала на кровать.</a:t>
            </a:r>
            <a:endParaRPr lang="ru-RU" b="1" dirty="0" smtClean="0">
              <a:solidFill>
                <a:schemeClr val="accent1">
                  <a:lumMod val="50000"/>
                </a:schemeClr>
              </a:solidFill>
            </a:endParaRPr>
          </a:p>
          <a:p>
            <a:endParaRPr lang="ru-RU"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1"/>
          </p:nvPr>
        </p:nvSpPr>
        <p:spPr>
          <a:xfrm>
            <a:off x="533400" y="609600"/>
            <a:ext cx="8305800" cy="1524000"/>
          </a:xfrm>
        </p:spPr>
        <p:txBody>
          <a:bodyPr/>
          <a:lstStyle/>
          <a:p>
            <a:pPr algn="ctr"/>
            <a:r>
              <a:rPr lang="ru-RU" sz="2800" dirty="0" smtClean="0">
                <a:solidFill>
                  <a:schemeClr val="accent1">
                    <a:lumMod val="50000"/>
                  </a:schemeClr>
                </a:solidFill>
                <a:latin typeface="+mj-lt"/>
              </a:rPr>
              <a:t>Кроме рассмотренных нами видов </a:t>
            </a:r>
            <a:r>
              <a:rPr lang="ru-RU" sz="2800" dirty="0" err="1" smtClean="0">
                <a:solidFill>
                  <a:schemeClr val="accent1">
                    <a:lumMod val="50000"/>
                  </a:schemeClr>
                </a:solidFill>
                <a:latin typeface="+mj-lt"/>
              </a:rPr>
              <a:t>пэчворка</a:t>
            </a:r>
            <a:r>
              <a:rPr lang="ru-RU" sz="2800" dirty="0" smtClean="0">
                <a:solidFill>
                  <a:schemeClr val="accent1">
                    <a:lumMod val="50000"/>
                  </a:schemeClr>
                </a:solidFill>
                <a:latin typeface="+mj-lt"/>
              </a:rPr>
              <a:t> существуют и самые различные техники лоскутного шитья</a:t>
            </a:r>
            <a:endParaRPr lang="ru-RU" sz="2800" dirty="0">
              <a:solidFill>
                <a:schemeClr val="accent1">
                  <a:lumMod val="50000"/>
                </a:schemeClr>
              </a:solidFill>
              <a:latin typeface="+mj-lt"/>
            </a:endParaRPr>
          </a:p>
        </p:txBody>
      </p:sp>
      <p:sp>
        <p:nvSpPr>
          <p:cNvPr id="5" name="Содержимое 4"/>
          <p:cNvSpPr>
            <a:spLocks noGrp="1"/>
          </p:cNvSpPr>
          <p:nvPr>
            <p:ph sz="quarter" idx="2"/>
          </p:nvPr>
        </p:nvSpPr>
        <p:spPr>
          <a:xfrm>
            <a:off x="762000" y="2133600"/>
            <a:ext cx="3657600" cy="4495800"/>
          </a:xfrm>
        </p:spPr>
        <p:txBody>
          <a:bodyPr>
            <a:normAutofit lnSpcReduction="10000"/>
          </a:bodyPr>
          <a:lstStyle/>
          <a:p>
            <a:r>
              <a:rPr lang="ru-RU" sz="2400" dirty="0" smtClean="0">
                <a:latin typeface="+mj-lt"/>
              </a:rPr>
              <a:t>Акварель</a:t>
            </a:r>
          </a:p>
          <a:p>
            <a:r>
              <a:rPr lang="ru-RU" sz="2400" dirty="0" smtClean="0">
                <a:latin typeface="+mj-lt"/>
              </a:rPr>
              <a:t>Бревенчатая изба</a:t>
            </a:r>
          </a:p>
          <a:p>
            <a:r>
              <a:rPr lang="ru-RU" sz="2400" dirty="0" smtClean="0">
                <a:latin typeface="+mj-lt"/>
              </a:rPr>
              <a:t>Быстрые квадраты</a:t>
            </a:r>
          </a:p>
          <a:p>
            <a:r>
              <a:rPr lang="ru-RU" sz="2400" dirty="0" smtClean="0">
                <a:latin typeface="+mj-lt"/>
              </a:rPr>
              <a:t>Волшебные треугольники</a:t>
            </a:r>
          </a:p>
          <a:p>
            <a:r>
              <a:rPr lang="ru-RU" sz="2400" dirty="0" smtClean="0">
                <a:latin typeface="+mj-lt"/>
              </a:rPr>
              <a:t>Лоскутные уголки</a:t>
            </a:r>
          </a:p>
          <a:p>
            <a:r>
              <a:rPr lang="ru-RU" sz="2400" dirty="0" err="1" smtClean="0">
                <a:latin typeface="+mj-lt"/>
              </a:rPr>
              <a:t>Ляпочиха</a:t>
            </a:r>
            <a:endParaRPr lang="ru-RU" sz="2400" dirty="0" smtClean="0">
              <a:latin typeface="+mj-lt"/>
            </a:endParaRPr>
          </a:p>
          <a:p>
            <a:r>
              <a:rPr lang="ru-RU" sz="2400" dirty="0" smtClean="0">
                <a:latin typeface="+mj-lt"/>
              </a:rPr>
              <a:t>Полоска к полоске</a:t>
            </a:r>
          </a:p>
          <a:p>
            <a:r>
              <a:rPr lang="ru-RU" sz="2400" dirty="0" smtClean="0">
                <a:latin typeface="+mj-lt"/>
              </a:rPr>
              <a:t>Русский квадрат</a:t>
            </a:r>
          </a:p>
          <a:p>
            <a:r>
              <a:rPr lang="ru-RU" sz="2400" dirty="0" smtClean="0">
                <a:latin typeface="+mj-lt"/>
              </a:rPr>
              <a:t>Соты</a:t>
            </a:r>
          </a:p>
          <a:p>
            <a:r>
              <a:rPr lang="ru-RU" sz="2400" dirty="0" err="1" smtClean="0">
                <a:latin typeface="+mj-lt"/>
              </a:rPr>
              <a:t>Шахматка</a:t>
            </a:r>
            <a:r>
              <a:rPr lang="ru-RU" sz="2400" dirty="0" smtClean="0">
                <a:latin typeface="+mj-lt"/>
              </a:rPr>
              <a:t> и другие</a:t>
            </a:r>
          </a:p>
          <a:p>
            <a:endParaRPr lang="ru-RU" dirty="0"/>
          </a:p>
        </p:txBody>
      </p:sp>
      <p:pic>
        <p:nvPicPr>
          <p:cNvPr id="8" name="Рисунок 7" descr="s1200 (5).jpg"/>
          <p:cNvPicPr>
            <a:picLocks noChangeAspect="1"/>
          </p:cNvPicPr>
          <p:nvPr/>
        </p:nvPicPr>
        <p:blipFill>
          <a:blip r:embed="rId2" cstate="print"/>
          <a:stretch>
            <a:fillRect/>
          </a:stretch>
        </p:blipFill>
        <p:spPr>
          <a:xfrm>
            <a:off x="4038600" y="4191000"/>
            <a:ext cx="2443509" cy="2514600"/>
          </a:xfrm>
          <a:prstGeom prst="rect">
            <a:avLst/>
          </a:prstGeom>
        </p:spPr>
      </p:pic>
      <p:pic>
        <p:nvPicPr>
          <p:cNvPr id="7" name="Содержимое 6" descr="d1af6187d0db7ddb39af3824b82b336b.jpg"/>
          <p:cNvPicPr>
            <a:picLocks noGrp="1" noChangeAspect="1"/>
          </p:cNvPicPr>
          <p:nvPr>
            <p:ph sz="quarter" idx="4"/>
          </p:nvPr>
        </p:nvPicPr>
        <p:blipFill>
          <a:blip r:embed="rId3" cstate="print"/>
          <a:stretch>
            <a:fillRect/>
          </a:stretch>
        </p:blipFill>
        <p:spPr>
          <a:xfrm>
            <a:off x="3733800" y="2057400"/>
            <a:ext cx="2426823" cy="2398713"/>
          </a:xfrm>
        </p:spPr>
      </p:pic>
      <p:pic>
        <p:nvPicPr>
          <p:cNvPr id="9" name="Рисунок 8" descr="s1200 (6).jpg"/>
          <p:cNvPicPr>
            <a:picLocks noChangeAspect="1"/>
          </p:cNvPicPr>
          <p:nvPr/>
        </p:nvPicPr>
        <p:blipFill>
          <a:blip r:embed="rId4" cstate="print"/>
          <a:stretch>
            <a:fillRect/>
          </a:stretch>
        </p:blipFill>
        <p:spPr>
          <a:xfrm>
            <a:off x="6248400" y="1676400"/>
            <a:ext cx="2667000" cy="2579489"/>
          </a:xfrm>
          <a:prstGeom prst="rect">
            <a:avLst/>
          </a:prstGeom>
        </p:spPr>
      </p:pic>
      <p:pic>
        <p:nvPicPr>
          <p:cNvPr id="10" name="Рисунок 9" descr="ba12d1b65d8a38297500e0fc570975ac.jpg"/>
          <p:cNvPicPr>
            <a:picLocks noChangeAspect="1"/>
          </p:cNvPicPr>
          <p:nvPr/>
        </p:nvPicPr>
        <p:blipFill>
          <a:blip r:embed="rId5" cstate="print"/>
          <a:srcRect/>
          <a:stretch>
            <a:fillRect/>
          </a:stretch>
        </p:blipFill>
        <p:spPr>
          <a:xfrm>
            <a:off x="6553200" y="4343400"/>
            <a:ext cx="2286000" cy="2296160"/>
          </a:xfrm>
          <a:prstGeom prst="rect">
            <a:avLst/>
          </a:prstGeom>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533400" y="3962400"/>
            <a:ext cx="4267200" cy="2514600"/>
          </a:xfrm>
        </p:spPr>
        <p:txBody>
          <a:bodyPr>
            <a:normAutofit fontScale="92500" lnSpcReduction="10000"/>
          </a:bodyPr>
          <a:lstStyle/>
          <a:p>
            <a:pPr algn="ctr">
              <a:buNone/>
            </a:pPr>
            <a:r>
              <a:rPr lang="ru-RU" sz="1900" b="1" i="1" dirty="0" smtClean="0">
                <a:solidFill>
                  <a:schemeClr val="accent1">
                    <a:lumMod val="50000"/>
                  </a:schemeClr>
                </a:solidFill>
                <a:latin typeface="Times New Roman" pitchFamily="18" charset="0"/>
              </a:rPr>
              <a:t>Лоскутный ворох, разноцветный край</a:t>
            </a:r>
          </a:p>
          <a:p>
            <a:pPr algn="ctr">
              <a:buNone/>
            </a:pPr>
            <a:r>
              <a:rPr lang="ru-RU" sz="1900" b="1" i="1" dirty="0" smtClean="0">
                <a:solidFill>
                  <a:schemeClr val="accent1">
                    <a:lumMod val="50000"/>
                  </a:schemeClr>
                </a:solidFill>
                <a:latin typeface="Times New Roman" pitchFamily="18" charset="0"/>
              </a:rPr>
              <a:t>С моей фантазией ты снова поиграй.</a:t>
            </a:r>
          </a:p>
          <a:p>
            <a:pPr algn="ctr">
              <a:buNone/>
            </a:pPr>
            <a:r>
              <a:rPr lang="ru-RU" sz="1900" b="1" i="1" dirty="0" smtClean="0">
                <a:solidFill>
                  <a:schemeClr val="accent1">
                    <a:lumMod val="50000"/>
                  </a:schemeClr>
                </a:solidFill>
                <a:latin typeface="Times New Roman" pitchFamily="18" charset="0"/>
              </a:rPr>
              <a:t>И пусть она порхает так легко </a:t>
            </a:r>
          </a:p>
          <a:p>
            <a:pPr algn="ctr">
              <a:buNone/>
            </a:pPr>
            <a:r>
              <a:rPr lang="ru-RU" sz="1900" b="1" i="1" dirty="0" smtClean="0">
                <a:solidFill>
                  <a:schemeClr val="accent1">
                    <a:lumMod val="50000"/>
                  </a:schemeClr>
                </a:solidFill>
                <a:latin typeface="Times New Roman" pitchFamily="18" charset="0"/>
              </a:rPr>
              <a:t>В волшебном мире пестрых лоскутков.</a:t>
            </a:r>
          </a:p>
          <a:p>
            <a:pPr algn="ctr">
              <a:buNone/>
            </a:pPr>
            <a:r>
              <a:rPr lang="ru-RU" sz="1900" b="1" i="1" dirty="0" smtClean="0">
                <a:solidFill>
                  <a:schemeClr val="accent1">
                    <a:lumMod val="50000"/>
                  </a:schemeClr>
                </a:solidFill>
                <a:latin typeface="Times New Roman" pitchFamily="18" charset="0"/>
              </a:rPr>
              <a:t>Раскрою веер, сказочный ковер,</a:t>
            </a:r>
          </a:p>
          <a:p>
            <a:pPr algn="ctr">
              <a:buNone/>
            </a:pPr>
            <a:r>
              <a:rPr lang="ru-RU" sz="1900" b="1" i="1" dirty="0" smtClean="0">
                <a:solidFill>
                  <a:schemeClr val="accent1">
                    <a:lumMod val="50000"/>
                  </a:schemeClr>
                </a:solidFill>
                <a:latin typeface="Times New Roman" pitchFamily="18" charset="0"/>
              </a:rPr>
              <a:t>Сошью, сумею, выстелю узор,</a:t>
            </a:r>
          </a:p>
          <a:p>
            <a:pPr algn="ctr">
              <a:buNone/>
            </a:pPr>
            <a:r>
              <a:rPr lang="ru-RU" sz="1900" b="1" i="1" dirty="0" smtClean="0">
                <a:solidFill>
                  <a:schemeClr val="accent1">
                    <a:lumMod val="50000"/>
                  </a:schemeClr>
                </a:solidFill>
                <a:latin typeface="Times New Roman" pitchFamily="18" charset="0"/>
              </a:rPr>
              <a:t>Поймав рукой перо из лоскутка,</a:t>
            </a:r>
          </a:p>
          <a:p>
            <a:pPr algn="ctr">
              <a:buNone/>
            </a:pPr>
            <a:r>
              <a:rPr lang="ru-RU" sz="1900" b="1" i="1" dirty="0" smtClean="0">
                <a:solidFill>
                  <a:schemeClr val="accent1">
                    <a:lumMod val="50000"/>
                  </a:schemeClr>
                </a:solidFill>
                <a:latin typeface="Times New Roman" pitchFamily="18" charset="0"/>
              </a:rPr>
              <a:t>Жар-птицей унесусь под облака…</a:t>
            </a:r>
            <a:r>
              <a:rPr lang="ru-RU" sz="1900" b="1" i="1" dirty="0" smtClean="0">
                <a:solidFill>
                  <a:schemeClr val="accent1">
                    <a:lumMod val="50000"/>
                  </a:schemeClr>
                </a:solidFill>
                <a:latin typeface="Monotype Corsiva" pitchFamily="66" charset="0"/>
                <a:cs typeface="Times New Roman" pitchFamily="18" charset="0"/>
              </a:rPr>
              <a:t>  </a:t>
            </a:r>
            <a:r>
              <a:rPr lang="ru-RU" sz="1900" b="1" i="1" dirty="0" smtClean="0">
                <a:latin typeface="Monotype Corsiva" pitchFamily="66" charset="0"/>
                <a:cs typeface="Times New Roman" pitchFamily="18" charset="0"/>
              </a:rPr>
              <a:t>                                          </a:t>
            </a:r>
          </a:p>
          <a:p>
            <a:endParaRPr lang="ru-RU" dirty="0"/>
          </a:p>
        </p:txBody>
      </p:sp>
      <p:sp>
        <p:nvSpPr>
          <p:cNvPr id="6" name="Содержимое 2"/>
          <p:cNvSpPr txBox="1">
            <a:spLocks/>
          </p:cNvSpPr>
          <p:nvPr/>
        </p:nvSpPr>
        <p:spPr>
          <a:xfrm>
            <a:off x="4800600" y="914400"/>
            <a:ext cx="3962400" cy="4389120"/>
          </a:xfrm>
          <a:prstGeom prst="rect">
            <a:avLst/>
          </a:prstGeom>
        </p:spPr>
        <p:txBody>
          <a:bodyPr vert="horz">
            <a:normAutofit/>
          </a:bodyPr>
          <a:lstStyle/>
          <a:p>
            <a:pPr marL="274320" marR="0" lvl="0" indent="-274320" algn="l" defTabSz="914400" rtl="0" eaLnBrk="1" fontAlgn="auto" latinLnBrk="0" hangingPunct="1">
              <a:lnSpc>
                <a:spcPct val="100000"/>
              </a:lnSpc>
              <a:spcBef>
                <a:spcPct val="20000"/>
              </a:spcBef>
              <a:spcAft>
                <a:spcPts val="0"/>
              </a:spcAft>
              <a:buClr>
                <a:schemeClr val="accent3"/>
              </a:buClr>
              <a:buSzPct val="95000"/>
              <a:buFont typeface="Wingdings 2"/>
              <a:buChar char=""/>
              <a:tabLst/>
              <a:defRPr/>
            </a:pPr>
            <a:endParaRPr kumimoji="0" lang="ru-RU" sz="2600" b="0" i="0" u="none" strike="noStrike" kern="1200" cap="none" spc="0" normalizeH="0" baseline="0" noProof="0" dirty="0">
              <a:ln>
                <a:noFill/>
              </a:ln>
              <a:solidFill>
                <a:schemeClr val="tx1"/>
              </a:solidFill>
              <a:effectLst/>
              <a:uLnTx/>
              <a:uFillTx/>
              <a:latin typeface="+mn-lt"/>
              <a:ea typeface="+mn-ea"/>
              <a:cs typeface="+mn-cs"/>
            </a:endParaRPr>
          </a:p>
        </p:txBody>
      </p:sp>
      <p:sp>
        <p:nvSpPr>
          <p:cNvPr id="7" name="Прямоугольник 6"/>
          <p:cNvSpPr/>
          <p:nvPr/>
        </p:nvSpPr>
        <p:spPr>
          <a:xfrm>
            <a:off x="685800" y="1295400"/>
            <a:ext cx="8153400" cy="2246769"/>
          </a:xfrm>
          <a:prstGeom prst="rect">
            <a:avLst/>
          </a:prstGeom>
        </p:spPr>
        <p:txBody>
          <a:bodyPr wrap="square">
            <a:spAutoFit/>
          </a:bodyPr>
          <a:lstStyle/>
          <a:p>
            <a:pPr algn="ctr"/>
            <a:r>
              <a:rPr lang="ru-RU" sz="2000" b="1" dirty="0" smtClean="0">
                <a:latin typeface="+mj-lt"/>
              </a:rPr>
              <a:t>Искусство лоскутного шитья можно сравнить с живописью. Только краски нам заменяет ткань, а кисть – иголка с ниткой. И как по волшебству из-под легкой руки мастера выходит шедевр</a:t>
            </a:r>
            <a:r>
              <a:rPr lang="ru-RU" sz="2000" dirty="0" smtClean="0">
                <a:latin typeface="+mj-lt"/>
              </a:rPr>
              <a:t>.</a:t>
            </a:r>
          </a:p>
          <a:p>
            <a:pPr algn="ctr"/>
            <a:r>
              <a:rPr lang="ru-RU" sz="2000" b="1" dirty="0" smtClean="0">
                <a:latin typeface="+mj-lt"/>
              </a:rPr>
              <a:t>Для развития любого творчества важны общение и обмен опытом между представителями разных школ и направлений. Продолжая и развивая традиции, современные мастера разрабатывают новые, удивительные узоры и находят необычные цветовые сочетания.</a:t>
            </a:r>
            <a:endParaRPr lang="ru-RU" sz="2000" b="1" dirty="0">
              <a:latin typeface="+mj-lt"/>
            </a:endParaRPr>
          </a:p>
        </p:txBody>
      </p:sp>
      <p:sp>
        <p:nvSpPr>
          <p:cNvPr id="8" name="Прямоугольник 7"/>
          <p:cNvSpPr/>
          <p:nvPr/>
        </p:nvSpPr>
        <p:spPr>
          <a:xfrm>
            <a:off x="3048000" y="533400"/>
            <a:ext cx="2925801" cy="707886"/>
          </a:xfrm>
          <a:prstGeom prst="rect">
            <a:avLst/>
          </a:prstGeom>
        </p:spPr>
        <p:txBody>
          <a:bodyPr wrap="none">
            <a:spAutoFit/>
          </a:bodyPr>
          <a:lstStyle/>
          <a:p>
            <a:pPr algn="ctr"/>
            <a:r>
              <a:rPr lang="ru-RU" sz="4000" b="1" dirty="0" smtClean="0">
                <a:solidFill>
                  <a:schemeClr val="accent1">
                    <a:lumMod val="50000"/>
                  </a:schemeClr>
                </a:solidFill>
                <a:latin typeface="+mj-lt"/>
              </a:rPr>
              <a:t>Заключение</a:t>
            </a:r>
            <a:endParaRPr lang="ru-RU" sz="4000" b="1" dirty="0">
              <a:solidFill>
                <a:schemeClr val="accent1">
                  <a:lumMod val="50000"/>
                </a:schemeClr>
              </a:solidFill>
              <a:latin typeface="+mj-lt"/>
            </a:endParaRPr>
          </a:p>
        </p:txBody>
      </p:sp>
      <p:pic>
        <p:nvPicPr>
          <p:cNvPr id="9" name="Рисунок 8" descr="s1200 (8).jpg"/>
          <p:cNvPicPr>
            <a:picLocks noChangeAspect="1"/>
          </p:cNvPicPr>
          <p:nvPr/>
        </p:nvPicPr>
        <p:blipFill>
          <a:blip r:embed="rId2" cstate="print"/>
          <a:stretch>
            <a:fillRect/>
          </a:stretch>
        </p:blipFill>
        <p:spPr>
          <a:xfrm>
            <a:off x="5105400" y="3581400"/>
            <a:ext cx="3578865" cy="30480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457200"/>
            <a:ext cx="8229600" cy="780288"/>
          </a:xfrm>
        </p:spPr>
        <p:txBody>
          <a:bodyPr>
            <a:normAutofit fontScale="90000"/>
          </a:bodyPr>
          <a:lstStyle/>
          <a:p>
            <a:pPr algn="ctr"/>
            <a:r>
              <a:rPr lang="ru-RU" b="1" dirty="0" smtClean="0">
                <a:solidFill>
                  <a:schemeClr val="accent1">
                    <a:lumMod val="50000"/>
                  </a:schemeClr>
                </a:solidFill>
              </a:rPr>
              <a:t>ВВЕДЕНИЕ</a:t>
            </a:r>
            <a:endParaRPr lang="ru-RU" dirty="0">
              <a:solidFill>
                <a:schemeClr val="accent1">
                  <a:lumMod val="50000"/>
                </a:schemeClr>
              </a:solidFill>
            </a:endParaRPr>
          </a:p>
        </p:txBody>
      </p:sp>
      <p:pic>
        <p:nvPicPr>
          <p:cNvPr id="7" name="Содержимое 6" descr="imagesCA2H0JVT.jpg"/>
          <p:cNvPicPr>
            <a:picLocks noGrp="1" noChangeAspect="1"/>
          </p:cNvPicPr>
          <p:nvPr>
            <p:ph sz="half" idx="1"/>
          </p:nvPr>
        </p:nvPicPr>
        <p:blipFill>
          <a:blip r:embed="rId2" cstate="print"/>
          <a:srcRect/>
          <a:stretch>
            <a:fillRect/>
          </a:stretch>
        </p:blipFill>
        <p:spPr>
          <a:xfrm>
            <a:off x="1905000" y="4495800"/>
            <a:ext cx="5486400" cy="22098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4" name="Содержимое 3"/>
          <p:cNvSpPr>
            <a:spLocks noGrp="1"/>
          </p:cNvSpPr>
          <p:nvPr>
            <p:ph sz="half" idx="2"/>
          </p:nvPr>
        </p:nvSpPr>
        <p:spPr>
          <a:xfrm>
            <a:off x="533400" y="1143001"/>
            <a:ext cx="8153400" cy="3505200"/>
          </a:xfrm>
        </p:spPr>
        <p:txBody>
          <a:bodyPr>
            <a:noAutofit/>
          </a:bodyPr>
          <a:lstStyle/>
          <a:p>
            <a:pPr algn="ctr">
              <a:buNone/>
            </a:pPr>
            <a:r>
              <a:rPr lang="ru-RU" sz="2400" dirty="0" smtClean="0"/>
              <a:t>Рукоделие, развивающее художественный вкус и умение, воспитывающее терпение, приучающее к аккуратности, обогащает нашу внутреннюю жизнь и приносит истинное удовольствие от выполненной работы. Незаслуженно забытые изделия ручного труда в нашей стране вновь обретают свою ценность и превосходство над серийными промышленными образцами. Недаром в народе всегда ценили ручную работу как источник эмоциональной духовности. </a:t>
            </a:r>
            <a:endParaRPr lang="ru-RU" sz="2400" b="1" dirty="0"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905000"/>
            <a:ext cx="8229600" cy="1143000"/>
          </a:xfrm>
        </p:spPr>
        <p:txBody>
          <a:bodyPr/>
          <a:lstStyle/>
          <a:p>
            <a:pPr algn="ctr"/>
            <a:r>
              <a:rPr lang="ru-RU" b="1" dirty="0" smtClean="0">
                <a:solidFill>
                  <a:schemeClr val="accent1">
                    <a:lumMod val="50000"/>
                  </a:schemeClr>
                </a:solidFill>
              </a:rPr>
              <a:t>СПАСИБО ЗА ВНИМАНИЕ!</a:t>
            </a:r>
            <a:endParaRPr lang="ru-RU" b="1" dirty="0">
              <a:solidFill>
                <a:schemeClr val="accent1">
                  <a:lumMod val="50000"/>
                </a:schemeClr>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Содержимое 4" descr="429cc3d9020562582baf37f8dcd58ccb.jpg"/>
          <p:cNvPicPr>
            <a:picLocks noGrp="1" noChangeAspect="1"/>
          </p:cNvPicPr>
          <p:nvPr>
            <p:ph sz="half" idx="1"/>
          </p:nvPr>
        </p:nvPicPr>
        <p:blipFill>
          <a:blip r:embed="rId2" cstate="print"/>
          <a:stretch>
            <a:fillRect/>
          </a:stretch>
        </p:blipFill>
        <p:spPr>
          <a:xfrm>
            <a:off x="152400" y="1676400"/>
            <a:ext cx="3200400" cy="38100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4" name="Содержимое 3"/>
          <p:cNvSpPr>
            <a:spLocks noGrp="1"/>
          </p:cNvSpPr>
          <p:nvPr>
            <p:ph sz="half" idx="2"/>
          </p:nvPr>
        </p:nvSpPr>
        <p:spPr>
          <a:xfrm>
            <a:off x="3124200" y="762000"/>
            <a:ext cx="5562600" cy="5592925"/>
          </a:xfrm>
        </p:spPr>
        <p:txBody>
          <a:bodyPr>
            <a:normAutofit fontScale="92500"/>
          </a:bodyPr>
          <a:lstStyle/>
          <a:p>
            <a:pPr algn="ctr">
              <a:buNone/>
            </a:pPr>
            <a:r>
              <a:rPr lang="ru-RU" b="1" dirty="0" smtClean="0"/>
              <a:t>Лоскутное шитьё</a:t>
            </a:r>
            <a:r>
              <a:rPr lang="ru-RU" dirty="0" smtClean="0"/>
              <a:t> (также </a:t>
            </a:r>
            <a:r>
              <a:rPr lang="ru-RU" b="1" dirty="0" err="1" smtClean="0"/>
              <a:t>пэчворк</a:t>
            </a:r>
            <a:r>
              <a:rPr lang="ru-RU" dirty="0" smtClean="0"/>
              <a:t>, от англ. </a:t>
            </a:r>
            <a:r>
              <a:rPr lang="ru-RU" i="1" dirty="0" err="1" smtClean="0"/>
              <a:t>patchwork</a:t>
            </a:r>
            <a:r>
              <a:rPr lang="ru-RU" dirty="0" smtClean="0"/>
              <a:t>) — вид рукоделия, при котором по принципу мозаики сшивается цельное изделие из разноцветных и пёстрых кусочков ткани (лоскутков) с определённым рисунком. В процессе работы создаётся полотно с новым цветовым решением, узором, иногда фактурой.  В России давно используется лоскутная техника, в частности для изготовления стёганых изделий (лоскутных одеял) и других изделий.</a:t>
            </a:r>
            <a:endParaRPr lang="ru-RU" dirty="0"/>
          </a:p>
        </p:txBody>
      </p:sp>
      <p:sp>
        <p:nvSpPr>
          <p:cNvPr id="6" name="Прямоугольник 5"/>
          <p:cNvSpPr/>
          <p:nvPr/>
        </p:nvSpPr>
        <p:spPr>
          <a:xfrm>
            <a:off x="1066800" y="6096000"/>
            <a:ext cx="5638800" cy="523220"/>
          </a:xfrm>
          <a:prstGeom prst="rect">
            <a:avLst/>
          </a:prstGeom>
        </p:spPr>
        <p:txBody>
          <a:bodyPr wrap="square">
            <a:spAutoFit/>
          </a:bodyPr>
          <a:lstStyle/>
          <a:p>
            <a:pPr algn="ctr"/>
            <a:r>
              <a:rPr lang="ru-RU" sz="2800" b="1" dirty="0" smtClean="0">
                <a:ln w="10541" cmpd="sng">
                  <a:solidFill>
                    <a:schemeClr val="accent1">
                      <a:shade val="88000"/>
                      <a:satMod val="110000"/>
                    </a:schemeClr>
                  </a:solidFill>
                  <a:prstDash val="solid"/>
                </a:ln>
                <a:solidFill>
                  <a:sysClr val="windowText" lastClr="000000"/>
                </a:solidFill>
              </a:rPr>
              <a:t>Мал лоскуток, а нужен!</a:t>
            </a:r>
            <a:endParaRPr lang="ru-RU" sz="2800" b="1" dirty="0">
              <a:ln w="10541" cmpd="sng">
                <a:solidFill>
                  <a:schemeClr val="accent1">
                    <a:shade val="88000"/>
                    <a:satMod val="110000"/>
                  </a:schemeClr>
                </a:solidFill>
                <a:prstDash val="solid"/>
              </a:ln>
              <a:solidFill>
                <a:sysClr val="windowText" lastClr="000000"/>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62000" y="685800"/>
            <a:ext cx="8229600" cy="704088"/>
          </a:xfrm>
        </p:spPr>
        <p:txBody>
          <a:bodyPr>
            <a:normAutofit fontScale="90000"/>
          </a:bodyPr>
          <a:lstStyle/>
          <a:p>
            <a:pPr algn="ctr"/>
            <a:r>
              <a:rPr lang="ru-RU" sz="4400" b="1" dirty="0" smtClean="0">
                <a:ln w="10541" cmpd="sng">
                  <a:solidFill>
                    <a:schemeClr val="accent1">
                      <a:shade val="88000"/>
                      <a:satMod val="110000"/>
                    </a:schemeClr>
                  </a:solidFill>
                  <a:prstDash val="solid"/>
                </a:ln>
                <a:solidFill>
                  <a:schemeClr val="accent1">
                    <a:lumMod val="50000"/>
                  </a:schemeClr>
                </a:solidFill>
              </a:rPr>
              <a:t>Из истории лоскутного шитья</a:t>
            </a:r>
            <a:endParaRPr lang="ru-RU" sz="4400" b="1" dirty="0">
              <a:ln w="10541" cmpd="sng">
                <a:solidFill>
                  <a:schemeClr val="accent1">
                    <a:shade val="88000"/>
                    <a:satMod val="110000"/>
                  </a:schemeClr>
                </a:solidFill>
                <a:prstDash val="solid"/>
              </a:ln>
              <a:solidFill>
                <a:schemeClr val="accent1">
                  <a:lumMod val="50000"/>
                </a:schemeClr>
              </a:solidFill>
            </a:endParaRPr>
          </a:p>
        </p:txBody>
      </p:sp>
      <p:pic>
        <p:nvPicPr>
          <p:cNvPr id="6" name="Содержимое 5" descr="154410def901ac8ed4d390f73ae6ad7a.jpg"/>
          <p:cNvPicPr>
            <a:picLocks noGrp="1" noChangeAspect="1"/>
          </p:cNvPicPr>
          <p:nvPr>
            <p:ph sz="half" idx="1"/>
          </p:nvPr>
        </p:nvPicPr>
        <p:blipFill>
          <a:blip r:embed="rId2" cstate="print"/>
          <a:stretch>
            <a:fillRect/>
          </a:stretch>
        </p:blipFill>
        <p:spPr>
          <a:xfrm>
            <a:off x="457200" y="1905000"/>
            <a:ext cx="4038600" cy="41148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4" name="Содержимое 3"/>
          <p:cNvSpPr>
            <a:spLocks noGrp="1"/>
          </p:cNvSpPr>
          <p:nvPr>
            <p:ph sz="half" idx="2"/>
          </p:nvPr>
        </p:nvSpPr>
        <p:spPr/>
        <p:txBody>
          <a:bodyPr>
            <a:normAutofit fontScale="85000" lnSpcReduction="20000"/>
          </a:bodyPr>
          <a:lstStyle/>
          <a:p>
            <a:pPr algn="ctr">
              <a:buNone/>
            </a:pPr>
            <a:r>
              <a:rPr lang="ru-RU" dirty="0" smtClean="0"/>
              <a:t>Удивительное рукоделие – лоскутная техника – своими корнями уходит глубоко в древность. Толчком для её создания послужили обыкновенные заплаты, которые ставились на ещё крепкие, но слегка потёртые вещи. Заплаты имели разнообразные формы и расцветки. Это навело мастериц на мысль о возможности создания изделий из лоскутов.</a:t>
            </a:r>
          </a:p>
          <a:p>
            <a:endParaRPr lang="ru-RU"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Содержимое 5"/>
          <p:cNvSpPr>
            <a:spLocks noGrp="1"/>
          </p:cNvSpPr>
          <p:nvPr>
            <p:ph sz="half" idx="2"/>
          </p:nvPr>
        </p:nvSpPr>
        <p:spPr>
          <a:xfrm>
            <a:off x="4724400" y="1265075"/>
            <a:ext cx="4038600" cy="5592925"/>
          </a:xfrm>
        </p:spPr>
        <p:txBody>
          <a:bodyPr>
            <a:normAutofit lnSpcReduction="10000"/>
          </a:bodyPr>
          <a:lstStyle/>
          <a:p>
            <a:pPr algn="ctr">
              <a:buNone/>
            </a:pPr>
            <a:r>
              <a:rPr lang="ru-RU" sz="2400" dirty="0" smtClean="0">
                <a:latin typeface="Times New Roman" pitchFamily="18" charset="0"/>
              </a:rPr>
              <a:t>Лоскутное шитье зародилось и развивалось в крестьянской среде. Предметы деревенского быта были и полезны, и красивы: лоскутные одеяла, коврики-кругляши, дорожки.</a:t>
            </a:r>
          </a:p>
          <a:p>
            <a:pPr algn="ctr">
              <a:buNone/>
            </a:pPr>
            <a:r>
              <a:rPr lang="ru-RU" sz="2400" dirty="0" smtClean="0">
                <a:latin typeface="Times New Roman" pitchFamily="18" charset="0"/>
              </a:rPr>
              <a:t> Имеются свидетельства, что еще в</a:t>
            </a:r>
            <a:r>
              <a:rPr lang="en-US" sz="2400" dirty="0" smtClean="0">
                <a:latin typeface="Times New Roman" pitchFamily="18" charset="0"/>
              </a:rPr>
              <a:t> </a:t>
            </a:r>
            <a:r>
              <a:rPr lang="ru-RU" sz="2400" dirty="0" smtClean="0">
                <a:latin typeface="Times New Roman" pitchFamily="18" charset="0"/>
              </a:rPr>
              <a:t>17</a:t>
            </a:r>
            <a:r>
              <a:rPr lang="en-US" sz="2400" dirty="0" smtClean="0">
                <a:latin typeface="Times New Roman" pitchFamily="18" charset="0"/>
              </a:rPr>
              <a:t> </a:t>
            </a:r>
            <a:r>
              <a:rPr lang="ru-RU" sz="2400" dirty="0" smtClean="0">
                <a:latin typeface="Times New Roman" pitchFamily="18" charset="0"/>
              </a:rPr>
              <a:t>веке старообрядцы использовали подручники – молитвенные коврики, рисунок которых состоял из лоскутов.</a:t>
            </a:r>
          </a:p>
          <a:p>
            <a:endParaRPr lang="ru-RU" dirty="0"/>
          </a:p>
        </p:txBody>
      </p:sp>
      <p:pic>
        <p:nvPicPr>
          <p:cNvPr id="4" name="Рисунок 3" descr="6e3c0f684075.jpg"/>
          <p:cNvPicPr>
            <a:picLocks noChangeAspect="1"/>
          </p:cNvPicPr>
          <p:nvPr/>
        </p:nvPicPr>
        <p:blipFill>
          <a:blip r:embed="rId2" cstate="print"/>
          <a:stretch>
            <a:fillRect/>
          </a:stretch>
        </p:blipFill>
        <p:spPr>
          <a:xfrm>
            <a:off x="533400" y="2438400"/>
            <a:ext cx="4375864" cy="2514600"/>
          </a:xfrm>
          <a:prstGeom prst="rect">
            <a:avLst/>
          </a:prstGeom>
        </p:spPr>
      </p:pic>
      <p:sp>
        <p:nvSpPr>
          <p:cNvPr id="7" name="Заголовок 1"/>
          <p:cNvSpPr>
            <a:spLocks noGrp="1"/>
          </p:cNvSpPr>
          <p:nvPr>
            <p:ph type="title"/>
          </p:nvPr>
        </p:nvSpPr>
        <p:spPr>
          <a:xfrm>
            <a:off x="533400" y="381000"/>
            <a:ext cx="8229600" cy="704088"/>
          </a:xfrm>
        </p:spPr>
        <p:txBody>
          <a:bodyPr>
            <a:normAutofit fontScale="90000"/>
          </a:bodyPr>
          <a:lstStyle/>
          <a:p>
            <a:pPr algn="ctr"/>
            <a:r>
              <a:rPr lang="ru-RU" sz="4400" b="1" dirty="0" smtClean="0">
                <a:ln w="10541" cmpd="sng">
                  <a:solidFill>
                    <a:schemeClr val="accent1">
                      <a:shade val="88000"/>
                      <a:satMod val="110000"/>
                    </a:schemeClr>
                  </a:solidFill>
                  <a:prstDash val="solid"/>
                </a:ln>
                <a:solidFill>
                  <a:schemeClr val="accent1">
                    <a:lumMod val="50000"/>
                  </a:schemeClr>
                </a:solidFill>
              </a:rPr>
              <a:t>Из истории лоскутного шитья</a:t>
            </a:r>
            <a:endParaRPr lang="ru-RU" sz="4400" b="1" dirty="0">
              <a:ln w="10541" cmpd="sng">
                <a:solidFill>
                  <a:schemeClr val="accent1">
                    <a:shade val="88000"/>
                    <a:satMod val="110000"/>
                  </a:schemeClr>
                </a:solidFill>
                <a:prstDash val="solid"/>
              </a:ln>
              <a:solidFill>
                <a:schemeClr val="accent1">
                  <a:lumMod val="50000"/>
                </a:schemeClr>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descr="Одеяло"/>
          <p:cNvPicPr>
            <a:picLocks noGrp="1" noChangeAspect="1" noChangeArrowheads="1"/>
          </p:cNvPicPr>
          <p:nvPr>
            <p:ph sz="half" idx="1"/>
          </p:nvPr>
        </p:nvPicPr>
        <p:blipFill>
          <a:blip r:embed="rId2" cstate="print"/>
          <a:stretch>
            <a:fillRect/>
          </a:stretch>
        </p:blipFill>
        <p:spPr bwMode="auto">
          <a:xfrm>
            <a:off x="609600" y="914400"/>
            <a:ext cx="2806485" cy="2788021"/>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4" name="Содержимое 3"/>
          <p:cNvSpPr>
            <a:spLocks noGrp="1"/>
          </p:cNvSpPr>
          <p:nvPr>
            <p:ph sz="half" idx="2"/>
          </p:nvPr>
        </p:nvSpPr>
        <p:spPr>
          <a:xfrm>
            <a:off x="3733800" y="609600"/>
            <a:ext cx="5029200" cy="5791200"/>
          </a:xfrm>
        </p:spPr>
        <p:txBody>
          <a:bodyPr>
            <a:normAutofit fontScale="92500"/>
          </a:bodyPr>
          <a:lstStyle/>
          <a:p>
            <a:r>
              <a:rPr lang="ru-RU" sz="2400" dirty="0" smtClean="0"/>
              <a:t>Лоскутная мозаика, аппликация и стежка независимо друг от друга существовали почти у всех народов. Самая древняя аппликация, датируемая 980 годом до н. э., была найдена в Египте. Фрагменты стеганых изделий обнаружили при раскопках скифских курганов.</a:t>
            </a:r>
          </a:p>
          <a:p>
            <a:r>
              <a:rPr lang="ru-RU" sz="2400" dirty="0" smtClean="0"/>
              <a:t>Из лоскутков мастерицы шьют самые разные вещи: тряпичных кукол, картины, панно, одеяла, покрывала, подушки, скатерти, прихватки, занавески, коврики, сумки, жакеты, жилеты. Полагаясь на собственный вкус, можно дать полную свободу в выборе тканей.</a:t>
            </a:r>
          </a:p>
          <a:p>
            <a:pPr>
              <a:buNone/>
            </a:pPr>
            <a:endParaRPr lang="ru-RU" sz="2400" b="1" dirty="0" smtClean="0">
              <a:latin typeface="Times New Roman" pitchFamily="18" charset="0"/>
            </a:endParaRPr>
          </a:p>
          <a:p>
            <a:pPr>
              <a:buNone/>
            </a:pPr>
            <a:endParaRPr lang="ru-RU" sz="2400" b="1" dirty="0" smtClean="0">
              <a:latin typeface="Times New Roman" pitchFamily="18" charset="0"/>
            </a:endParaRPr>
          </a:p>
          <a:p>
            <a:endParaRPr lang="ru-R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1000"/>
                                  </p:stCondLst>
                                  <p:childTnLst>
                                    <p:set>
                                      <p:cBhvr>
                                        <p:cTn id="6" dur="1" fill="hold">
                                          <p:stCondLst>
                                            <p:cond delay="0"/>
                                          </p:stCondLst>
                                        </p:cTn>
                                        <p:tgtEl>
                                          <p:spTgt spid="7"/>
                                        </p:tgtEl>
                                        <p:attrNameLst>
                                          <p:attrName>style.visibility</p:attrName>
                                        </p:attrNameLst>
                                      </p:cBhvr>
                                      <p:to>
                                        <p:strVal val="visible"/>
                                      </p:to>
                                    </p:set>
                                    <p:animEffect transition="in" filter="strips(downRight)">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457200"/>
            <a:ext cx="8229600" cy="704088"/>
          </a:xfrm>
        </p:spPr>
        <p:txBody>
          <a:bodyPr>
            <a:normAutofit fontScale="90000"/>
          </a:bodyPr>
          <a:lstStyle/>
          <a:p>
            <a:pPr algn="ctr"/>
            <a:r>
              <a:rPr lang="ru-RU" b="1" dirty="0" smtClean="0">
                <a:solidFill>
                  <a:schemeClr val="accent1">
                    <a:lumMod val="50000"/>
                  </a:schemeClr>
                </a:solidFill>
              </a:rPr>
              <a:t>Материалы лоскутной техники</a:t>
            </a:r>
            <a:endParaRPr lang="ru-RU" b="1" dirty="0">
              <a:solidFill>
                <a:schemeClr val="accent1">
                  <a:lumMod val="50000"/>
                </a:schemeClr>
              </a:solidFill>
              <a:latin typeface="+mn-lt"/>
            </a:endParaRPr>
          </a:p>
        </p:txBody>
      </p:sp>
      <p:sp>
        <p:nvSpPr>
          <p:cNvPr id="6" name="Содержимое 5"/>
          <p:cNvSpPr>
            <a:spLocks noGrp="1"/>
          </p:cNvSpPr>
          <p:nvPr>
            <p:ph sz="quarter" idx="4"/>
          </p:nvPr>
        </p:nvSpPr>
        <p:spPr>
          <a:xfrm>
            <a:off x="1371600" y="1371600"/>
            <a:ext cx="7543801" cy="4419600"/>
          </a:xfrm>
        </p:spPr>
        <p:txBody>
          <a:bodyPr>
            <a:noAutofit/>
          </a:bodyPr>
          <a:lstStyle/>
          <a:p>
            <a:pPr algn="r">
              <a:buNone/>
            </a:pPr>
            <a:r>
              <a:rPr lang="ru-RU" sz="2400" dirty="0" smtClean="0"/>
              <a:t>Почти все ткани можно использовать для лоскутного шитья. В изделиях умелых мастериц рядом уживаются ситец и тюль, шерсть и батист, крепдешин и мешковина. Но начинающим рукодельницам проще работать с </a:t>
            </a:r>
            <a:r>
              <a:rPr lang="ru-RU" sz="2400" dirty="0" err="1" smtClean="0"/>
              <a:t>х</a:t>
            </a:r>
            <a:r>
              <a:rPr lang="ru-RU" sz="2400" dirty="0" smtClean="0"/>
              <a:t>/б тканями, они хорошо стираются и прекрасно утюжатся. Это ситец, сатин, лен. Шьют также из шелка, атласа, сукна, драпа, шерсти, тканей других видов,</a:t>
            </a:r>
          </a:p>
          <a:p>
            <a:pPr algn="r">
              <a:buNone/>
            </a:pPr>
            <a:r>
              <a:rPr lang="ru-RU" sz="2400" dirty="0" smtClean="0"/>
              <a:t> лишь бы они не плавились под утюгом,</a:t>
            </a:r>
          </a:p>
          <a:p>
            <a:pPr algn="r">
              <a:buNone/>
            </a:pPr>
            <a:r>
              <a:rPr lang="ru-RU" sz="2400" dirty="0" smtClean="0"/>
              <a:t>так как работа с лоскутками – </a:t>
            </a:r>
          </a:p>
          <a:p>
            <a:pPr algn="r">
              <a:buNone/>
            </a:pPr>
            <a:r>
              <a:rPr lang="ru-RU" sz="2400" dirty="0" smtClean="0"/>
              <a:t>это одновременно и работа с утюгом.</a:t>
            </a:r>
            <a:br>
              <a:rPr lang="ru-RU" sz="2400" dirty="0" smtClean="0"/>
            </a:br>
            <a:r>
              <a:rPr lang="ru-RU" sz="2400" dirty="0" smtClean="0"/>
              <a:t/>
            </a:r>
            <a:br>
              <a:rPr lang="ru-RU" sz="2400" dirty="0" smtClean="0"/>
            </a:br>
            <a:endParaRPr lang="ru-RU" sz="2400" dirty="0"/>
          </a:p>
        </p:txBody>
      </p:sp>
      <p:pic>
        <p:nvPicPr>
          <p:cNvPr id="8" name="Содержимое 7" descr="s1200 (2).jpg"/>
          <p:cNvPicPr>
            <a:picLocks noGrp="1" noChangeAspect="1"/>
          </p:cNvPicPr>
          <p:nvPr>
            <p:ph sz="quarter" idx="2"/>
          </p:nvPr>
        </p:nvPicPr>
        <p:blipFill>
          <a:blip r:embed="rId2" cstate="print"/>
          <a:stretch>
            <a:fillRect/>
          </a:stretch>
        </p:blipFill>
        <p:spPr>
          <a:xfrm>
            <a:off x="228600" y="4419600"/>
            <a:ext cx="2514600" cy="2235200"/>
          </a:xfr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3400" y="304800"/>
            <a:ext cx="8001000" cy="1295400"/>
          </a:xfrm>
        </p:spPr>
        <p:txBody>
          <a:bodyPr>
            <a:normAutofit/>
          </a:bodyPr>
          <a:lstStyle/>
          <a:p>
            <a:pPr algn="ctr"/>
            <a:r>
              <a:rPr lang="ru-RU" sz="4000" b="1" dirty="0" smtClean="0">
                <a:ln w="10541" cmpd="sng">
                  <a:solidFill>
                    <a:schemeClr val="accent1">
                      <a:shade val="88000"/>
                      <a:satMod val="110000"/>
                    </a:schemeClr>
                  </a:solidFill>
                  <a:prstDash val="solid"/>
                </a:ln>
                <a:solidFill>
                  <a:schemeClr val="accent1">
                    <a:lumMod val="50000"/>
                  </a:schemeClr>
                </a:solidFill>
              </a:rPr>
              <a:t>Подбор тканей по цвету, фактуре и рисунку</a:t>
            </a:r>
            <a:endParaRPr lang="ru-RU" sz="4000" b="1" dirty="0">
              <a:ln w="10541" cmpd="sng">
                <a:solidFill>
                  <a:schemeClr val="accent1">
                    <a:shade val="88000"/>
                    <a:satMod val="110000"/>
                  </a:schemeClr>
                </a:solidFill>
                <a:prstDash val="solid"/>
              </a:ln>
              <a:solidFill>
                <a:schemeClr val="accent1">
                  <a:lumMod val="50000"/>
                </a:schemeClr>
              </a:solidFill>
            </a:endParaRPr>
          </a:p>
        </p:txBody>
      </p:sp>
      <p:pic>
        <p:nvPicPr>
          <p:cNvPr id="5" name="Содержимое 4" descr="imagesCAAU337F.jpg"/>
          <p:cNvPicPr>
            <a:picLocks noGrp="1" noChangeAspect="1"/>
          </p:cNvPicPr>
          <p:nvPr>
            <p:ph sz="half" idx="1"/>
          </p:nvPr>
        </p:nvPicPr>
        <p:blipFill>
          <a:blip r:embed="rId2" cstate="print"/>
          <a:stretch>
            <a:fillRect/>
          </a:stretch>
        </p:blipFill>
        <p:spPr>
          <a:xfrm>
            <a:off x="533400" y="1981200"/>
            <a:ext cx="3446253" cy="38862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4" name="Содержимое 3"/>
          <p:cNvSpPr>
            <a:spLocks noGrp="1"/>
          </p:cNvSpPr>
          <p:nvPr>
            <p:ph sz="half" idx="2"/>
          </p:nvPr>
        </p:nvSpPr>
        <p:spPr>
          <a:xfrm>
            <a:off x="4419600" y="1600200"/>
            <a:ext cx="4572000" cy="4572000"/>
          </a:xfrm>
        </p:spPr>
        <p:txBody>
          <a:bodyPr>
            <a:noAutofit/>
          </a:bodyPr>
          <a:lstStyle/>
          <a:p>
            <a:pPr marL="0">
              <a:buNone/>
            </a:pPr>
            <a:r>
              <a:rPr lang="ru-RU" sz="2400" dirty="0" smtClean="0">
                <a:latin typeface="+mj-lt"/>
              </a:rPr>
              <a:t>Особое внимание в лоскутной технике уделят цвету и его сочетаниям. Все цвета условно делятся на:  </a:t>
            </a:r>
          </a:p>
          <a:p>
            <a:pPr marL="0">
              <a:buNone/>
            </a:pPr>
            <a:r>
              <a:rPr lang="ru-RU" sz="2400" dirty="0" smtClean="0">
                <a:solidFill>
                  <a:schemeClr val="accent1">
                    <a:lumMod val="50000"/>
                  </a:schemeClr>
                </a:solidFill>
                <a:latin typeface="+mj-lt"/>
              </a:rPr>
              <a:t>Тёплые</a:t>
            </a:r>
            <a:r>
              <a:rPr lang="ru-RU" sz="2400" dirty="0" smtClean="0">
                <a:solidFill>
                  <a:srgbClr val="FF0000"/>
                </a:solidFill>
                <a:latin typeface="+mj-lt"/>
              </a:rPr>
              <a:t> </a:t>
            </a:r>
            <a:r>
              <a:rPr lang="ru-RU" sz="2400" dirty="0" smtClean="0">
                <a:latin typeface="+mj-lt"/>
              </a:rPr>
              <a:t>-</a:t>
            </a:r>
            <a:r>
              <a:rPr lang="ru-RU" sz="2400" dirty="0" smtClean="0">
                <a:solidFill>
                  <a:srgbClr val="FF0000"/>
                </a:solidFill>
                <a:latin typeface="+mj-lt"/>
              </a:rPr>
              <a:t> </a:t>
            </a:r>
            <a:r>
              <a:rPr lang="ru-RU" sz="2400" dirty="0" smtClean="0">
                <a:latin typeface="+mj-lt"/>
              </a:rPr>
              <a:t>красный, оранжевый, оттенки жёлтого;</a:t>
            </a:r>
          </a:p>
          <a:p>
            <a:pPr marL="0">
              <a:buNone/>
            </a:pPr>
            <a:r>
              <a:rPr lang="ru-RU" sz="2400" dirty="0" smtClean="0">
                <a:solidFill>
                  <a:schemeClr val="accent1">
                    <a:lumMod val="50000"/>
                  </a:schemeClr>
                </a:solidFill>
                <a:latin typeface="+mj-lt"/>
              </a:rPr>
              <a:t>Холодные </a:t>
            </a:r>
            <a:r>
              <a:rPr lang="ru-RU" sz="2400" dirty="0" smtClean="0">
                <a:latin typeface="+mj-lt"/>
              </a:rPr>
              <a:t>- голубой, зелёный, синий, фиолетовый;</a:t>
            </a:r>
          </a:p>
          <a:p>
            <a:pPr marL="0">
              <a:buNone/>
            </a:pPr>
            <a:r>
              <a:rPr lang="ru-RU" sz="2400" dirty="0" smtClean="0">
                <a:solidFill>
                  <a:schemeClr val="accent1">
                    <a:lumMod val="50000"/>
                  </a:schemeClr>
                </a:solidFill>
                <a:latin typeface="+mj-lt"/>
              </a:rPr>
              <a:t>Нейтральные  (ахроматические)</a:t>
            </a:r>
          </a:p>
          <a:p>
            <a:pPr marL="0">
              <a:buNone/>
            </a:pPr>
            <a:r>
              <a:rPr lang="ru-RU" sz="2400" dirty="0" smtClean="0">
                <a:latin typeface="+mj-lt"/>
              </a:rPr>
              <a:t>белый, чёрный, и все оттенки серого.</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81000" y="457200"/>
            <a:ext cx="8229600" cy="1505712"/>
          </a:xfrm>
        </p:spPr>
        <p:txBody>
          <a:bodyPr>
            <a:normAutofit/>
          </a:bodyPr>
          <a:lstStyle/>
          <a:p>
            <a:pPr algn="ctr"/>
            <a:r>
              <a:rPr lang="ru-RU" sz="4000" b="1" dirty="0" smtClean="0">
                <a:solidFill>
                  <a:schemeClr val="accent1">
                    <a:lumMod val="50000"/>
                  </a:schemeClr>
                </a:solidFill>
              </a:rPr>
              <a:t>Инструменты, материалы и оборудование</a:t>
            </a:r>
            <a:endParaRPr lang="ru-RU" sz="4000" b="1" dirty="0">
              <a:solidFill>
                <a:schemeClr val="accent1">
                  <a:lumMod val="50000"/>
                </a:schemeClr>
              </a:solidFill>
            </a:endParaRPr>
          </a:p>
        </p:txBody>
      </p:sp>
      <p:pic>
        <p:nvPicPr>
          <p:cNvPr id="9" name="Содержимое 8" descr="imagesCASUA0KY.jpg"/>
          <p:cNvPicPr>
            <a:picLocks noGrp="1" noChangeAspect="1"/>
          </p:cNvPicPr>
          <p:nvPr>
            <p:ph sz="quarter" idx="2"/>
          </p:nvPr>
        </p:nvPicPr>
        <p:blipFill>
          <a:blip r:embed="rId2" cstate="print"/>
          <a:stretch>
            <a:fillRect/>
          </a:stretch>
        </p:blipFill>
        <p:spPr>
          <a:xfrm>
            <a:off x="533400" y="2438400"/>
            <a:ext cx="3733800" cy="3352799"/>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6" name="Содержимое 5"/>
          <p:cNvSpPr>
            <a:spLocks noGrp="1"/>
          </p:cNvSpPr>
          <p:nvPr>
            <p:ph sz="quarter" idx="4"/>
          </p:nvPr>
        </p:nvSpPr>
        <p:spPr>
          <a:xfrm>
            <a:off x="4645025" y="1981200"/>
            <a:ext cx="4041775" cy="4379120"/>
          </a:xfrm>
        </p:spPr>
        <p:txBody>
          <a:bodyPr>
            <a:normAutofit lnSpcReduction="10000"/>
          </a:bodyPr>
          <a:lstStyle/>
          <a:p>
            <a:pPr algn="ctr">
              <a:spcBef>
                <a:spcPct val="50000"/>
              </a:spcBef>
              <a:buFont typeface="Wingdings" pitchFamily="2" charset="2"/>
              <a:buNone/>
            </a:pPr>
            <a:endParaRPr lang="ru-RU" b="1" dirty="0" smtClean="0">
              <a:latin typeface="Georgia" pitchFamily="18" charset="0"/>
            </a:endParaRPr>
          </a:p>
          <a:p>
            <a:pPr>
              <a:spcBef>
                <a:spcPct val="50000"/>
              </a:spcBef>
              <a:buFont typeface="Wingdings" pitchFamily="2" charset="2"/>
              <a:buChar char="v"/>
            </a:pPr>
            <a:r>
              <a:rPr lang="ru-RU" dirty="0" smtClean="0">
                <a:latin typeface="+mj-lt"/>
              </a:rPr>
              <a:t>Карандаш простой</a:t>
            </a:r>
          </a:p>
          <a:p>
            <a:pPr>
              <a:spcBef>
                <a:spcPct val="50000"/>
              </a:spcBef>
              <a:buFont typeface="Wingdings" pitchFamily="2" charset="2"/>
              <a:buChar char="v"/>
            </a:pPr>
            <a:r>
              <a:rPr lang="ru-RU" dirty="0" smtClean="0">
                <a:latin typeface="+mj-lt"/>
              </a:rPr>
              <a:t>Линейка</a:t>
            </a:r>
          </a:p>
          <a:p>
            <a:pPr>
              <a:spcBef>
                <a:spcPct val="50000"/>
              </a:spcBef>
              <a:buFont typeface="Wingdings" pitchFamily="2" charset="2"/>
              <a:buChar char="v"/>
            </a:pPr>
            <a:r>
              <a:rPr lang="ru-RU" dirty="0" smtClean="0">
                <a:latin typeface="+mj-lt"/>
              </a:rPr>
              <a:t>Ножницы </a:t>
            </a:r>
          </a:p>
          <a:p>
            <a:pPr>
              <a:spcBef>
                <a:spcPct val="50000"/>
              </a:spcBef>
              <a:buFont typeface="Wingdings" pitchFamily="2" charset="2"/>
              <a:buChar char="v"/>
            </a:pPr>
            <a:r>
              <a:rPr lang="ru-RU" dirty="0" smtClean="0">
                <a:latin typeface="+mj-lt"/>
              </a:rPr>
              <a:t>Иглы ручные швейные</a:t>
            </a:r>
          </a:p>
          <a:p>
            <a:pPr>
              <a:spcBef>
                <a:spcPct val="50000"/>
              </a:spcBef>
              <a:buFont typeface="Wingdings" pitchFamily="2" charset="2"/>
              <a:buChar char="v"/>
            </a:pPr>
            <a:r>
              <a:rPr lang="ru-RU" dirty="0" smtClean="0">
                <a:latin typeface="+mj-lt"/>
              </a:rPr>
              <a:t>Напёрсток </a:t>
            </a:r>
          </a:p>
          <a:p>
            <a:pPr>
              <a:spcBef>
                <a:spcPct val="50000"/>
              </a:spcBef>
              <a:buFont typeface="Wingdings" pitchFamily="2" charset="2"/>
              <a:buChar char="v"/>
            </a:pPr>
            <a:r>
              <a:rPr lang="ru-RU" dirty="0" smtClean="0">
                <a:latin typeface="+mj-lt"/>
              </a:rPr>
              <a:t>Ткани,  нитки № 40, 50</a:t>
            </a:r>
          </a:p>
          <a:p>
            <a:pPr>
              <a:spcBef>
                <a:spcPct val="50000"/>
              </a:spcBef>
              <a:buFont typeface="Wingdings" pitchFamily="2" charset="2"/>
              <a:buChar char="v"/>
            </a:pPr>
            <a:r>
              <a:rPr lang="ru-RU" dirty="0" smtClean="0">
                <a:latin typeface="+mj-lt"/>
              </a:rPr>
              <a:t>Утюг</a:t>
            </a:r>
          </a:p>
          <a:p>
            <a:pPr>
              <a:spcBef>
                <a:spcPct val="50000"/>
              </a:spcBef>
              <a:buFont typeface="Wingdings" pitchFamily="2" charset="2"/>
              <a:buChar char="v"/>
            </a:pPr>
            <a:r>
              <a:rPr lang="ru-RU" dirty="0" smtClean="0">
                <a:latin typeface="+mj-lt"/>
              </a:rPr>
              <a:t> Гладильная доска</a:t>
            </a:r>
          </a:p>
          <a:p>
            <a:endParaRPr lang="ru-RU"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Поток">
  <a:themeElements>
    <a:clrScheme name="Поток">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Поток">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Поток">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732</TotalTime>
  <Words>1196</Words>
  <Application>Microsoft Office PowerPoint</Application>
  <PresentationFormat>Экран (4:3)</PresentationFormat>
  <Paragraphs>96</Paragraphs>
  <Slides>20</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20</vt:i4>
      </vt:variant>
    </vt:vector>
  </HeadingPairs>
  <TitlesOfParts>
    <vt:vector size="21" baseType="lpstr">
      <vt:lpstr>Поток</vt:lpstr>
      <vt:lpstr>Изделия в технике  лоскутного шитья</vt:lpstr>
      <vt:lpstr>ВВЕДЕНИЕ</vt:lpstr>
      <vt:lpstr>Слайд 3</vt:lpstr>
      <vt:lpstr>Из истории лоскутного шитья</vt:lpstr>
      <vt:lpstr>Из истории лоскутного шитья</vt:lpstr>
      <vt:lpstr>Слайд 6</vt:lpstr>
      <vt:lpstr>Материалы лоскутной техники</vt:lpstr>
      <vt:lpstr>Подбор тканей по цвету, фактуре и рисунку</vt:lpstr>
      <vt:lpstr>Инструменты, материалы и оборудование</vt:lpstr>
      <vt:lpstr>Шаблоны</vt:lpstr>
      <vt:lpstr>Основные правила по технике безопасности</vt:lpstr>
      <vt:lpstr>Легко ли шить из лоскутков? </vt:lpstr>
      <vt:lpstr>Слайд 13</vt:lpstr>
      <vt:lpstr>Слайд 14</vt:lpstr>
      <vt:lpstr>Слайд 15</vt:lpstr>
      <vt:lpstr>Слайд 16</vt:lpstr>
      <vt:lpstr>Слайд 17</vt:lpstr>
      <vt:lpstr>Слайд 18</vt:lpstr>
      <vt:lpstr>Слайд 19</vt:lpstr>
      <vt:lpstr>СПАСИБО ЗА ВНИМАНИЕ!</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“Лоскутное шитьё – неиссякаемый источник творчества” </dc:title>
  <cp:lastModifiedBy>Admin</cp:lastModifiedBy>
  <cp:revision>175</cp:revision>
  <dcterms:modified xsi:type="dcterms:W3CDTF">2020-09-06T05:08:32Z</dcterms:modified>
</cp:coreProperties>
</file>