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5" r:id="rId2"/>
    <p:sldId id="261" r:id="rId3"/>
    <p:sldId id="256" r:id="rId4"/>
    <p:sldId id="257" r:id="rId5"/>
    <p:sldId id="258" r:id="rId6"/>
    <p:sldId id="259" r:id="rId7"/>
    <p:sldId id="260" r:id="rId8"/>
  </p:sldIdLst>
  <p:sldSz cx="9144000" cy="6858000" type="screen4x3"/>
  <p:notesSz cx="6858000" cy="9144000"/>
  <p:defaultTextStyle>
    <a:defPPr>
      <a:defRPr lang="en-US"/>
    </a:defPPr>
    <a:lvl1pPr marL="0" algn="l" defTabSz="914400" rtl="0" latinLnBrk="0">
      <a:defRPr sz="1800" kern="1200">
        <a:solidFill>
          <a:schemeClr val="tx1"/>
        </a:solidFill>
        <a:latin typeface="+mn-lt"/>
        <a:ea typeface="+mn-ea"/>
        <a:cs typeface="+mn-cs"/>
      </a:defRPr>
    </a:lvl1pPr>
    <a:lvl2pPr marL="457200" algn="l" defTabSz="914400" rtl="0" latinLnBrk="0">
      <a:defRPr sz="1800" kern="1200">
        <a:solidFill>
          <a:schemeClr val="tx1"/>
        </a:solidFill>
        <a:latin typeface="+mn-lt"/>
        <a:ea typeface="+mn-ea"/>
        <a:cs typeface="+mn-cs"/>
      </a:defRPr>
    </a:lvl2pPr>
    <a:lvl3pPr marL="914400" algn="l" defTabSz="914400" rtl="0" latinLnBrk="0">
      <a:defRPr sz="1800" kern="1200">
        <a:solidFill>
          <a:schemeClr val="tx1"/>
        </a:solidFill>
        <a:latin typeface="+mn-lt"/>
        <a:ea typeface="+mn-ea"/>
        <a:cs typeface="+mn-cs"/>
      </a:defRPr>
    </a:lvl3pPr>
    <a:lvl4pPr marL="1371600" algn="l" defTabSz="914400" rtl="0" latinLnBrk="0">
      <a:defRPr sz="1800" kern="1200">
        <a:solidFill>
          <a:schemeClr val="tx1"/>
        </a:solidFill>
        <a:latin typeface="+mn-lt"/>
        <a:ea typeface="+mn-ea"/>
        <a:cs typeface="+mn-cs"/>
      </a:defRPr>
    </a:lvl4pPr>
    <a:lvl5pPr marL="1828800" algn="l" defTabSz="914400" rtl="0" latinLnBrk="0">
      <a:defRPr sz="1800" kern="1200">
        <a:solidFill>
          <a:schemeClr val="tx1"/>
        </a:solidFill>
        <a:latin typeface="+mn-lt"/>
        <a:ea typeface="+mn-ea"/>
        <a:cs typeface="+mn-cs"/>
      </a:defRPr>
    </a:lvl5pPr>
    <a:lvl6pPr marL="2286000" algn="l" defTabSz="914400" rtl="0" latinLnBrk="0">
      <a:defRPr sz="1800" kern="1200">
        <a:solidFill>
          <a:schemeClr val="tx1"/>
        </a:solidFill>
        <a:latin typeface="+mn-lt"/>
        <a:ea typeface="+mn-ea"/>
        <a:cs typeface="+mn-cs"/>
      </a:defRPr>
    </a:lvl6pPr>
    <a:lvl7pPr marL="2743200" algn="l" defTabSz="914400" rtl="0" latinLnBrk="0">
      <a:defRPr sz="1800" kern="1200">
        <a:solidFill>
          <a:schemeClr val="tx1"/>
        </a:solidFill>
        <a:latin typeface="+mn-lt"/>
        <a:ea typeface="+mn-ea"/>
        <a:cs typeface="+mn-cs"/>
      </a:defRPr>
    </a:lvl7pPr>
    <a:lvl8pPr marL="3200400" algn="l" defTabSz="914400" rtl="0" latinLnBrk="0">
      <a:defRPr sz="1800" kern="1200">
        <a:solidFill>
          <a:schemeClr val="tx1"/>
        </a:solidFill>
        <a:latin typeface="+mn-lt"/>
        <a:ea typeface="+mn-ea"/>
        <a:cs typeface="+mn-cs"/>
      </a:defRPr>
    </a:lvl8pPr>
    <a:lvl9pPr marL="3657600" algn="l" defTabSz="914400" rtl="0" latinLnBrk="0">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72" d="100"/>
          <a:sy n="72" d="100"/>
        </p:scale>
        <p:origin x="-1104" y="-10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bwMode="blackGray">
      <p:bgRef idx="1002">
        <a:schemeClr val="bg1"/>
      </p:bgRef>
    </p:bg>
    <p:spTree>
      <p:nvGrpSpPr>
        <p:cNvPr id="1" name=""/>
        <p:cNvGrpSpPr/>
        <p:nvPr/>
      </p:nvGrpSpPr>
      <p:grpSpPr>
        <a:xfrm>
          <a:off x="0" y="0"/>
          <a:ext cx="0" cy="0"/>
          <a:chOff x="0" y="0"/>
          <a:chExt cx="0" cy="0"/>
        </a:xfrm>
      </p:grpSpPr>
      <p:sp>
        <p:nvSpPr>
          <p:cNvPr id="8" name="Прямоугольник 7"/>
          <p:cNvSpPr/>
          <p:nvPr/>
        </p:nvSpPr>
        <p:spPr>
          <a:xfrm flipH="1">
            <a:off x="2667000" y="0"/>
            <a:ext cx="6477000" cy="6858000"/>
          </a:xfrm>
          <a:prstGeom prst="rect">
            <a:avLst/>
          </a:prstGeom>
          <a:blipFill>
            <a:blip r:embed="rId2">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Прямая соединительная линия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Заголовок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ru-RU" smtClean="0"/>
              <a:t>Образец заголовка</a:t>
            </a:r>
            <a:endParaRPr kumimoji="0" lang="en-US"/>
          </a:p>
        </p:txBody>
      </p:sp>
      <p:sp>
        <p:nvSpPr>
          <p:cNvPr id="25" name="Подзаголовок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31" name="Дата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7EAF463A-BC7C-46EE-9F1E-7F377CCA4891}" type="datetimeFigureOut">
              <a:rPr lang="en-US" smtClean="0"/>
              <a:pPr/>
              <a:t>9/6/2020</a:t>
            </a:fld>
            <a:endParaRPr lang="en-US"/>
          </a:p>
        </p:txBody>
      </p:sp>
      <p:sp>
        <p:nvSpPr>
          <p:cNvPr id="18" name="Нижний колонтитул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en-US"/>
          </a:p>
        </p:txBody>
      </p:sp>
      <p:sp>
        <p:nvSpPr>
          <p:cNvPr id="29" name="Номер слайда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A483448D-3A78-4528-A469-B745A65DA480}"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7EAF463A-BC7C-46EE-9F1E-7F377CCA4891}" type="datetimeFigureOut">
              <a:rPr lang="en-US" smtClean="0"/>
              <a:pPr/>
              <a:t>9/6/2020</a:t>
            </a:fld>
            <a:endParaRPr lang="en-US"/>
          </a:p>
        </p:txBody>
      </p:sp>
      <p:sp>
        <p:nvSpPr>
          <p:cNvPr id="5" name="Нижний колонтитул 4"/>
          <p:cNvSpPr>
            <a:spLocks noGrp="1"/>
          </p:cNvSpPr>
          <p:nvPr>
            <p:ph type="ftr" sz="quarter" idx="11"/>
          </p:nvPr>
        </p:nvSpPr>
        <p:spPr/>
        <p:txBody>
          <a:bodyPr/>
          <a:lstStyle>
            <a:extLst/>
          </a:lstStyle>
          <a:p>
            <a:endParaRPr lang="en-US"/>
          </a:p>
        </p:txBody>
      </p:sp>
      <p:sp>
        <p:nvSpPr>
          <p:cNvPr id="6" name="Номер слайда 5"/>
          <p:cNvSpPr>
            <a:spLocks noGrp="1"/>
          </p:cNvSpPr>
          <p:nvPr>
            <p:ph type="sldNum" sz="quarter" idx="12"/>
          </p:nvPr>
        </p:nvSpPr>
        <p:spPr/>
        <p:txBody>
          <a:bodyPr/>
          <a:lstStyle>
            <a:extLst/>
          </a:lstStyle>
          <a:p>
            <a:fld id="{A483448D-3A78-4528-A469-B745A65DA48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553200" y="274955"/>
            <a:ext cx="1524000" cy="5851525"/>
          </a:xfrm>
        </p:spPr>
        <p:txBody>
          <a:bodyPr vert="eaVert" ancho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42"/>
            <a:ext cx="6019800" cy="5851525"/>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a:xfrm>
            <a:off x="4242816" y="6557946"/>
            <a:ext cx="2002464" cy="226902"/>
          </a:xfrm>
        </p:spPr>
        <p:txBody>
          <a:bodyPr/>
          <a:lstStyle>
            <a:extLst/>
          </a:lstStyle>
          <a:p>
            <a:fld id="{7EAF463A-BC7C-46EE-9F1E-7F377CCA4891}" type="datetimeFigureOut">
              <a:rPr lang="en-US" smtClean="0"/>
              <a:pPr/>
              <a:t>9/6/2020</a:t>
            </a:fld>
            <a:endParaRPr lang="en-US"/>
          </a:p>
        </p:txBody>
      </p:sp>
      <p:sp>
        <p:nvSpPr>
          <p:cNvPr id="5" name="Нижний колонтитул 4"/>
          <p:cNvSpPr>
            <a:spLocks noGrp="1"/>
          </p:cNvSpPr>
          <p:nvPr>
            <p:ph type="ftr" sz="quarter" idx="11"/>
          </p:nvPr>
        </p:nvSpPr>
        <p:spPr>
          <a:xfrm>
            <a:off x="457200" y="6556248"/>
            <a:ext cx="3657600" cy="228600"/>
          </a:xfrm>
        </p:spPr>
        <p:txBody>
          <a:bodyPr/>
          <a:lstStyle>
            <a:extLst/>
          </a:lstStyle>
          <a:p>
            <a:endParaRPr lang="en-US"/>
          </a:p>
        </p:txBody>
      </p:sp>
      <p:sp>
        <p:nvSpPr>
          <p:cNvPr id="6" name="Номер слайда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A483448D-3A78-4528-A469-B745A65DA480}"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7EAF463A-BC7C-46EE-9F1E-7F377CCA4891}" type="datetimeFigureOut">
              <a:rPr lang="en-US" smtClean="0"/>
              <a:pPr/>
              <a:t>9/6/2020</a:t>
            </a:fld>
            <a:endParaRPr lang="en-US"/>
          </a:p>
        </p:txBody>
      </p:sp>
      <p:sp>
        <p:nvSpPr>
          <p:cNvPr id="5" name="Нижний колонтитул 4"/>
          <p:cNvSpPr>
            <a:spLocks noGrp="1"/>
          </p:cNvSpPr>
          <p:nvPr>
            <p:ph type="ftr" sz="quarter" idx="11"/>
          </p:nvPr>
        </p:nvSpPr>
        <p:spPr/>
        <p:txBody>
          <a:bodyPr/>
          <a:lstStyle>
            <a:extLst/>
          </a:lstStyle>
          <a:p>
            <a:endParaRPr lang="en-US"/>
          </a:p>
        </p:txBody>
      </p:sp>
      <p:sp>
        <p:nvSpPr>
          <p:cNvPr id="6" name="Номер слайда 5"/>
          <p:cNvSpPr>
            <a:spLocks noGrp="1"/>
          </p:cNvSpPr>
          <p:nvPr>
            <p:ph type="sldNum" sz="quarter" idx="12"/>
          </p:nvPr>
        </p:nvSpPr>
        <p:spPr/>
        <p:txBody>
          <a:bodyPr/>
          <a:lstStyle>
            <a:extLst/>
          </a:lstStyle>
          <a:p>
            <a:fld id="{A483448D-3A78-4528-A469-B745A65DA480}"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7EAF463A-BC7C-46EE-9F1E-7F377CCA4891}" type="datetimeFigureOut">
              <a:rPr lang="en-US" smtClean="0"/>
              <a:pPr/>
              <a:t>9/6/2020</a:t>
            </a:fld>
            <a:endParaRPr lang="en-US"/>
          </a:p>
        </p:txBody>
      </p:sp>
      <p:sp>
        <p:nvSpPr>
          <p:cNvPr id="5" name="Нижний колонтитул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en-US"/>
          </a:p>
        </p:txBody>
      </p:sp>
      <p:sp>
        <p:nvSpPr>
          <p:cNvPr id="6" name="Номер слайда 5"/>
          <p:cNvSpPr>
            <a:spLocks noGrp="1"/>
          </p:cNvSpPr>
          <p:nvPr>
            <p:ph type="sldNum" sz="quarter" idx="12"/>
          </p:nvPr>
        </p:nvSpPr>
        <p:spPr>
          <a:xfrm>
            <a:off x="6733952" y="6555112"/>
            <a:ext cx="588336" cy="228600"/>
          </a:xfrm>
        </p:spPr>
        <p:txBody>
          <a:bodyPr/>
          <a:lstStyle>
            <a:extLst/>
          </a:lstStyle>
          <a:p>
            <a:fld id="{A483448D-3A78-4528-A469-B745A65DA480}"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lstStyle>
            <a:extLst/>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7EAF463A-BC7C-46EE-9F1E-7F377CCA4891}" type="datetimeFigureOut">
              <a:rPr lang="en-US" smtClean="0"/>
              <a:pPr/>
              <a:t>9/6/2020</a:t>
            </a:fld>
            <a:endParaRPr lang="en-US"/>
          </a:p>
        </p:txBody>
      </p:sp>
      <p:sp>
        <p:nvSpPr>
          <p:cNvPr id="6" name="Нижний колонтитул 5"/>
          <p:cNvSpPr>
            <a:spLocks noGrp="1"/>
          </p:cNvSpPr>
          <p:nvPr>
            <p:ph type="ftr" sz="quarter" idx="11"/>
          </p:nvPr>
        </p:nvSpPr>
        <p:spPr/>
        <p:txBody>
          <a:bodyPr/>
          <a:lstStyle>
            <a:extLst/>
          </a:lstStyle>
          <a:p>
            <a:endParaRPr lang="en-US"/>
          </a:p>
        </p:txBody>
      </p:sp>
      <p:sp>
        <p:nvSpPr>
          <p:cNvPr id="7" name="Номер слайда 6"/>
          <p:cNvSpPr>
            <a:spLocks noGrp="1"/>
          </p:cNvSpPr>
          <p:nvPr>
            <p:ph type="sldNum" sz="quarter" idx="12"/>
          </p:nvPr>
        </p:nvSpPr>
        <p:spPr/>
        <p:txBody>
          <a:bodyPr/>
          <a:lstStyle>
            <a:extLst/>
          </a:lstStyle>
          <a:p>
            <a:fld id="{A483448D-3A78-4528-A469-B745A65DA480}"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nchor="b"/>
          <a:lstStyle>
            <a:lvl1pPr>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7EAF463A-BC7C-46EE-9F1E-7F377CCA4891}" type="datetimeFigureOut">
              <a:rPr lang="en-US" smtClean="0"/>
              <a:pPr/>
              <a:t>9/6/2020</a:t>
            </a:fld>
            <a:endParaRPr lang="en-US"/>
          </a:p>
        </p:txBody>
      </p:sp>
      <p:sp>
        <p:nvSpPr>
          <p:cNvPr id="8" name="Нижний колонтитул 7"/>
          <p:cNvSpPr>
            <a:spLocks noGrp="1"/>
          </p:cNvSpPr>
          <p:nvPr>
            <p:ph type="ftr" sz="quarter" idx="11"/>
          </p:nvPr>
        </p:nvSpPr>
        <p:spPr/>
        <p:txBody>
          <a:bodyPr/>
          <a:lstStyle>
            <a:extLst/>
          </a:lstStyle>
          <a:p>
            <a:endParaRPr lang="en-US"/>
          </a:p>
        </p:txBody>
      </p:sp>
      <p:sp>
        <p:nvSpPr>
          <p:cNvPr id="9" name="Номер слайда 8"/>
          <p:cNvSpPr>
            <a:spLocks noGrp="1"/>
          </p:cNvSpPr>
          <p:nvPr>
            <p:ph type="sldNum" sz="quarter" idx="12"/>
          </p:nvPr>
        </p:nvSpPr>
        <p:spPr/>
        <p:txBody>
          <a:bodyPr/>
          <a:lstStyle>
            <a:extLst/>
          </a:lstStyle>
          <a:p>
            <a:fld id="{A483448D-3A78-4528-A469-B745A65DA480}"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lstStyle>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7EAF463A-BC7C-46EE-9F1E-7F377CCA4891}" type="datetimeFigureOut">
              <a:rPr lang="en-US" smtClean="0"/>
              <a:pPr/>
              <a:t>9/6/2020</a:t>
            </a:fld>
            <a:endParaRPr lang="en-US"/>
          </a:p>
        </p:txBody>
      </p:sp>
      <p:sp>
        <p:nvSpPr>
          <p:cNvPr id="4" name="Нижний колонтитул 3"/>
          <p:cNvSpPr>
            <a:spLocks noGrp="1"/>
          </p:cNvSpPr>
          <p:nvPr>
            <p:ph type="ftr" sz="quarter" idx="11"/>
          </p:nvPr>
        </p:nvSpPr>
        <p:spPr/>
        <p:txBody>
          <a:bodyPr/>
          <a:lstStyle>
            <a:extLst/>
          </a:lstStyle>
          <a:p>
            <a:endParaRPr lang="en-US"/>
          </a:p>
        </p:txBody>
      </p:sp>
      <p:sp>
        <p:nvSpPr>
          <p:cNvPr id="5" name="Номер слайда 4"/>
          <p:cNvSpPr>
            <a:spLocks noGrp="1"/>
          </p:cNvSpPr>
          <p:nvPr>
            <p:ph type="sldNum" sz="quarter" idx="12"/>
          </p:nvPr>
        </p:nvSpPr>
        <p:spPr/>
        <p:txBody>
          <a:bodyPr/>
          <a:lstStyle>
            <a:extLst/>
          </a:lstStyle>
          <a:p>
            <a:fld id="{A483448D-3A78-4528-A469-B745A65DA480}"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lvl1pPr>
              <a:defRPr>
                <a:solidFill>
                  <a:schemeClr val="tx2"/>
                </a:solidFill>
              </a:defRPr>
            </a:lvl1pPr>
            <a:extLst/>
          </a:lstStyle>
          <a:p>
            <a:fld id="{7EAF463A-BC7C-46EE-9F1E-7F377CCA4891}" type="datetimeFigureOut">
              <a:rPr lang="en-US" smtClean="0"/>
              <a:pPr/>
              <a:t>9/6/2020</a:t>
            </a:fld>
            <a:endParaRPr lang="en-US"/>
          </a:p>
        </p:txBody>
      </p:sp>
      <p:sp>
        <p:nvSpPr>
          <p:cNvPr id="3" name="Нижний колонтитул 2"/>
          <p:cNvSpPr>
            <a:spLocks noGrp="1"/>
          </p:cNvSpPr>
          <p:nvPr>
            <p:ph type="ftr" sz="quarter" idx="11"/>
          </p:nvPr>
        </p:nvSpPr>
        <p:spPr/>
        <p:txBody>
          <a:bodyPr/>
          <a:lstStyle>
            <a:lvl1pPr>
              <a:defRPr>
                <a:solidFill>
                  <a:schemeClr val="tx2"/>
                </a:solidFill>
              </a:defRPr>
            </a:lvl1pPr>
            <a:extLst/>
          </a:lstStyle>
          <a:p>
            <a:endParaRPr lang="en-US"/>
          </a:p>
        </p:txBody>
      </p:sp>
      <p:sp>
        <p:nvSpPr>
          <p:cNvPr id="4" name="Номер слайда 3"/>
          <p:cNvSpPr>
            <a:spLocks noGrp="1"/>
          </p:cNvSpPr>
          <p:nvPr>
            <p:ph type="sldNum" sz="quarter" idx="12"/>
          </p:nvPr>
        </p:nvSpPr>
        <p:spPr/>
        <p:txBody>
          <a:bodyPr/>
          <a:lstStyle>
            <a:extLst/>
          </a:lstStyle>
          <a:p>
            <a:fld id="{A483448D-3A78-4528-A469-B745A65DA48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7EAF463A-BC7C-46EE-9F1E-7F377CCA4891}" type="datetimeFigureOut">
              <a:rPr lang="en-US" smtClean="0"/>
              <a:pPr/>
              <a:t>9/6/2020</a:t>
            </a:fld>
            <a:endParaRPr lang="en-US"/>
          </a:p>
        </p:txBody>
      </p:sp>
      <p:sp>
        <p:nvSpPr>
          <p:cNvPr id="6" name="Нижний колонтитул 5"/>
          <p:cNvSpPr>
            <a:spLocks noGrp="1"/>
          </p:cNvSpPr>
          <p:nvPr>
            <p:ph type="ftr" sz="quarter" idx="11"/>
          </p:nvPr>
        </p:nvSpPr>
        <p:spPr/>
        <p:txBody>
          <a:bodyPr/>
          <a:lstStyle>
            <a:extLst/>
          </a:lstStyle>
          <a:p>
            <a:endParaRPr lang="en-US"/>
          </a:p>
        </p:txBody>
      </p:sp>
      <p:sp>
        <p:nvSpPr>
          <p:cNvPr id="7" name="Номер слайда 6"/>
          <p:cNvSpPr>
            <a:spLocks noGrp="1"/>
          </p:cNvSpPr>
          <p:nvPr>
            <p:ph type="sldNum" sz="quarter" idx="12"/>
          </p:nvPr>
        </p:nvSpPr>
        <p:spPr/>
        <p:txBody>
          <a:bodyPr/>
          <a:lstStyle>
            <a:extLst/>
          </a:lstStyle>
          <a:p>
            <a:fld id="{A483448D-3A78-4528-A469-B745A65DA480}"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bg>
      <p:bgRef idx="1002">
        <a:schemeClr val="bg2"/>
      </p:bgRef>
    </p:bg>
    <p:spTree>
      <p:nvGrpSpPr>
        <p:cNvPr id="1" name=""/>
        <p:cNvGrpSpPr/>
        <p:nvPr/>
      </p:nvGrpSpPr>
      <p:grpSpPr>
        <a:xfrm>
          <a:off x="0" y="0"/>
          <a:ext cx="0" cy="0"/>
          <a:chOff x="0" y="0"/>
          <a:chExt cx="0" cy="0"/>
        </a:xfrm>
      </p:grpSpPr>
      <p:sp>
        <p:nvSpPr>
          <p:cNvPr id="8" name="Прямоугольник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Прямоугольник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Заголовок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ru-RU" smtClean="0"/>
              <a:t>Образец заголовка</a:t>
            </a:r>
            <a:endParaRPr kumimoji="0" lang="en-US" dirty="0"/>
          </a:p>
        </p:txBody>
      </p:sp>
      <p:sp>
        <p:nvSpPr>
          <p:cNvPr id="4" name="Текст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ru-RU" smtClean="0"/>
              <a:t>Образец текста</a:t>
            </a:r>
          </a:p>
        </p:txBody>
      </p:sp>
      <p:sp>
        <p:nvSpPr>
          <p:cNvPr id="5" name="Дата 4"/>
          <p:cNvSpPr>
            <a:spLocks noGrp="1"/>
          </p:cNvSpPr>
          <p:nvPr>
            <p:ph type="dt" sz="half" idx="10"/>
          </p:nvPr>
        </p:nvSpPr>
        <p:spPr/>
        <p:txBody>
          <a:bodyPr/>
          <a:lstStyle>
            <a:extLst/>
          </a:lstStyle>
          <a:p>
            <a:fld id="{7EAF463A-BC7C-46EE-9F1E-7F377CCA4891}" type="datetimeFigureOut">
              <a:rPr lang="en-US" smtClean="0"/>
              <a:pPr/>
              <a:t>9/6/2020</a:t>
            </a:fld>
            <a:endParaRPr lang="en-US"/>
          </a:p>
        </p:txBody>
      </p:sp>
      <p:sp>
        <p:nvSpPr>
          <p:cNvPr id="6" name="Нижний колонтитул 5"/>
          <p:cNvSpPr>
            <a:spLocks noGrp="1"/>
          </p:cNvSpPr>
          <p:nvPr>
            <p:ph type="ftr" sz="quarter" idx="11"/>
          </p:nvPr>
        </p:nvSpPr>
        <p:spPr/>
        <p:txBody>
          <a:bodyPr/>
          <a:lstStyle>
            <a:extLst/>
          </a:lstStyle>
          <a:p>
            <a:endParaRPr lang="en-US"/>
          </a:p>
        </p:txBody>
      </p:sp>
      <p:sp>
        <p:nvSpPr>
          <p:cNvPr id="7" name="Номер слайда 6"/>
          <p:cNvSpPr>
            <a:spLocks noGrp="1"/>
          </p:cNvSpPr>
          <p:nvPr>
            <p:ph type="sldNum" sz="quarter" idx="12"/>
          </p:nvPr>
        </p:nvSpPr>
        <p:spPr/>
        <p:txBody>
          <a:bodyPr/>
          <a:lstStyle>
            <a:extLst/>
          </a:lstStyle>
          <a:p>
            <a:fld id="{A483448D-3A78-4528-A469-B745A65DA480}" type="slidenum">
              <a:rPr lang="en-US" smtClean="0"/>
              <a:pPr/>
              <a:t>‹#›</a:t>
            </a:fld>
            <a:endParaRPr lang="en-US"/>
          </a:p>
        </p:txBody>
      </p:sp>
      <p:sp>
        <p:nvSpPr>
          <p:cNvPr id="10" name="Рисунок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ru-RU" smtClean="0"/>
              <a:t>Вставка рисунка</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Прямоугольник 8"/>
          <p:cNvSpPr/>
          <p:nvPr/>
        </p:nvSpPr>
        <p:spPr>
          <a:xfrm flipH="1">
            <a:off x="8153400" y="0"/>
            <a:ext cx="990600" cy="6858000"/>
          </a:xfrm>
          <a:prstGeom prst="rect">
            <a:avLst/>
          </a:prstGeom>
          <a:blipFill>
            <a:blip r:embed="rId13">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Заголовок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ru-RU" smtClean="0"/>
              <a:t>Образец заголовка</a:t>
            </a:r>
            <a:endParaRPr kumimoji="0" lang="en-US"/>
          </a:p>
        </p:txBody>
      </p:sp>
      <p:sp>
        <p:nvSpPr>
          <p:cNvPr id="31" name="Текст 30"/>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7" name="Дата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7EAF463A-BC7C-46EE-9F1E-7F377CCA4891}" type="datetimeFigureOut">
              <a:rPr lang="en-US" smtClean="0"/>
              <a:pPr/>
              <a:t>9/6/2020</a:t>
            </a:fld>
            <a:endParaRPr lang="en-US"/>
          </a:p>
        </p:txBody>
      </p:sp>
      <p:sp>
        <p:nvSpPr>
          <p:cNvPr id="4" name="Нижний колонтитул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en-US"/>
          </a:p>
        </p:txBody>
      </p:sp>
      <p:sp>
        <p:nvSpPr>
          <p:cNvPr id="16" name="Номер слайда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A483448D-3A78-4528-A469-B745A65DA480}"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flipH="1" flipV="1">
            <a:off x="8686800" y="228600"/>
            <a:ext cx="76200" cy="46038"/>
          </a:xfrm>
        </p:spPr>
        <p:txBody>
          <a:bodyPr>
            <a:normAutofit fontScale="90000"/>
          </a:bodyPr>
          <a:lstStyle/>
          <a:p>
            <a:endParaRPr lang="ru-RU" dirty="0"/>
          </a:p>
        </p:txBody>
      </p:sp>
      <p:sp>
        <p:nvSpPr>
          <p:cNvPr id="3" name="Содержимое 2"/>
          <p:cNvSpPr>
            <a:spLocks noGrp="1"/>
          </p:cNvSpPr>
          <p:nvPr>
            <p:ph idx="1"/>
          </p:nvPr>
        </p:nvSpPr>
        <p:spPr>
          <a:xfrm>
            <a:off x="533400" y="457200"/>
            <a:ext cx="4114800" cy="5791200"/>
          </a:xfrm>
        </p:spPr>
        <p:txBody>
          <a:bodyPr>
            <a:normAutofit lnSpcReduction="10000"/>
          </a:bodyPr>
          <a:lstStyle/>
          <a:p>
            <a:pPr algn="ctr">
              <a:buNone/>
            </a:pPr>
            <a:r>
              <a:rPr lang="ru-RU" sz="2400" b="1" i="1" u="sng" dirty="0" smtClean="0">
                <a:latin typeface="Times New Roman" pitchFamily="18" charset="0"/>
                <a:cs typeface="Times New Roman" pitchFamily="18" charset="0"/>
              </a:rPr>
              <a:t>Конспект проведения прогулки</a:t>
            </a:r>
            <a:endParaRPr lang="ru-RU" sz="2400" i="1" u="sng" dirty="0" smtClean="0">
              <a:latin typeface="Times New Roman" pitchFamily="18" charset="0"/>
              <a:cs typeface="Times New Roman" pitchFamily="18" charset="0"/>
            </a:endParaRPr>
          </a:p>
          <a:p>
            <a:pPr algn="ctr">
              <a:buNone/>
            </a:pPr>
            <a:r>
              <a:rPr lang="ru-RU" sz="2400" b="1" i="1" u="sng" dirty="0" smtClean="0">
                <a:latin typeface="Times New Roman" pitchFamily="18" charset="0"/>
                <a:cs typeface="Times New Roman" pitchFamily="18" charset="0"/>
              </a:rPr>
              <a:t>воспитателя ГБДОУ детский сад № 125 Центрального района</a:t>
            </a:r>
          </a:p>
          <a:p>
            <a:pPr algn="ctr">
              <a:buNone/>
            </a:pPr>
            <a:r>
              <a:rPr lang="ru-RU" sz="2400" b="1" i="1" u="sng" dirty="0" err="1" smtClean="0">
                <a:latin typeface="Times New Roman" pitchFamily="18" charset="0"/>
                <a:cs typeface="Times New Roman" pitchFamily="18" charset="0"/>
              </a:rPr>
              <a:t>Пястоловой</a:t>
            </a:r>
            <a:r>
              <a:rPr lang="ru-RU" sz="2400" b="1" i="1" u="sng" dirty="0" smtClean="0">
                <a:latin typeface="Times New Roman" pitchFamily="18" charset="0"/>
                <a:cs typeface="Times New Roman" pitchFamily="18" charset="0"/>
              </a:rPr>
              <a:t> Елены Борисовны.</a:t>
            </a:r>
          </a:p>
          <a:p>
            <a:pPr algn="ctr">
              <a:buNone/>
            </a:pPr>
            <a:endParaRPr lang="ru-RU" sz="2400" b="1" dirty="0" smtClean="0">
              <a:latin typeface="Times New Roman" pitchFamily="18" charset="0"/>
              <a:cs typeface="Times New Roman" pitchFamily="18" charset="0"/>
            </a:endParaRPr>
          </a:p>
          <a:p>
            <a:r>
              <a:rPr lang="ru-RU" b="1" dirty="0" smtClean="0">
                <a:latin typeface="Times New Roman" pitchFamily="18" charset="0"/>
                <a:cs typeface="Times New Roman" pitchFamily="18" charset="0"/>
              </a:rPr>
              <a:t>Тема: «Наблюдение за березой зимой».</a:t>
            </a:r>
            <a:endParaRPr lang="ru-RU" dirty="0" smtClean="0">
              <a:latin typeface="Times New Roman" pitchFamily="18" charset="0"/>
              <a:cs typeface="Times New Roman" pitchFamily="18" charset="0"/>
            </a:endParaRPr>
          </a:p>
          <a:p>
            <a:r>
              <a:rPr lang="ru-RU" b="1" dirty="0" smtClean="0">
                <a:latin typeface="Times New Roman" pitchFamily="18" charset="0"/>
                <a:cs typeface="Times New Roman" pitchFamily="18" charset="0"/>
              </a:rPr>
              <a:t>Возраст </a:t>
            </a:r>
            <a:r>
              <a:rPr lang="ru-RU" b="1" smtClean="0">
                <a:latin typeface="Times New Roman" pitchFamily="18" charset="0"/>
                <a:cs typeface="Times New Roman" pitchFamily="18" charset="0"/>
              </a:rPr>
              <a:t>– </a:t>
            </a:r>
            <a:r>
              <a:rPr lang="ru-RU" b="1" smtClean="0">
                <a:latin typeface="Times New Roman" pitchFamily="18" charset="0"/>
                <a:cs typeface="Times New Roman" pitchFamily="18" charset="0"/>
              </a:rPr>
              <a:t>старшая </a:t>
            </a:r>
            <a:r>
              <a:rPr lang="ru-RU" smtClean="0">
                <a:latin typeface="Times New Roman" pitchFamily="18" charset="0"/>
                <a:cs typeface="Times New Roman" pitchFamily="18" charset="0"/>
              </a:rPr>
              <a:t>группа</a:t>
            </a:r>
            <a:r>
              <a:rPr lang="ru-RU" b="1" dirty="0" smtClean="0">
                <a:latin typeface="Times New Roman" pitchFamily="18" charset="0"/>
                <a:cs typeface="Times New Roman" pitchFamily="18" charset="0"/>
              </a:rPr>
              <a:t>.</a:t>
            </a:r>
            <a:endParaRPr lang="ru-RU" dirty="0" smtClean="0">
              <a:latin typeface="Times New Roman" pitchFamily="18" charset="0"/>
              <a:cs typeface="Times New Roman" pitchFamily="18" charset="0"/>
            </a:endParaRPr>
          </a:p>
          <a:p>
            <a:r>
              <a:rPr lang="ru-RU" b="1" dirty="0" smtClean="0">
                <a:latin typeface="Times New Roman" pitchFamily="18" charset="0"/>
                <a:cs typeface="Times New Roman" pitchFamily="18" charset="0"/>
              </a:rPr>
              <a:t>Место организации занятия: </a:t>
            </a:r>
            <a:r>
              <a:rPr lang="ru-RU" dirty="0" smtClean="0">
                <a:latin typeface="Times New Roman" pitchFamily="18" charset="0"/>
                <a:cs typeface="Times New Roman" pitchFamily="18" charset="0"/>
              </a:rPr>
              <a:t>на территории детского сада.</a:t>
            </a:r>
          </a:p>
          <a:p>
            <a:endParaRPr lang="ru-RU" dirty="0"/>
          </a:p>
        </p:txBody>
      </p:sp>
      <p:pic>
        <p:nvPicPr>
          <p:cNvPr id="1026" name="Picture 2" descr="http://www.stihi.ru/pics/2017/02/10/4238.jpg"/>
          <p:cNvPicPr>
            <a:picLocks noChangeAspect="1" noChangeArrowheads="1"/>
          </p:cNvPicPr>
          <p:nvPr/>
        </p:nvPicPr>
        <p:blipFill>
          <a:blip r:embed="rId2"/>
          <a:srcRect/>
          <a:stretch>
            <a:fillRect/>
          </a:stretch>
        </p:blipFill>
        <p:spPr bwMode="auto">
          <a:xfrm>
            <a:off x="4724400" y="228600"/>
            <a:ext cx="4227076" cy="6248400"/>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3400" y="457200"/>
            <a:ext cx="7543800" cy="5867400"/>
          </a:xfrm>
        </p:spPr>
        <p:txBody>
          <a:bodyPr>
            <a:normAutofit fontScale="90000"/>
          </a:bodyPr>
          <a:lstStyle/>
          <a:p>
            <a:pPr>
              <a:lnSpc>
                <a:spcPct val="150000"/>
              </a:lnSpc>
            </a:pPr>
            <a:r>
              <a:rPr lang="ru-RU" sz="1800" b="1" u="sng" dirty="0" smtClean="0">
                <a:solidFill>
                  <a:schemeClr val="tx1"/>
                </a:solidFill>
                <a:latin typeface="Times New Roman" pitchFamily="18" charset="0"/>
                <a:cs typeface="Times New Roman" pitchFamily="18" charset="0"/>
              </a:rPr>
              <a:t>Цель</a:t>
            </a:r>
            <a:r>
              <a:rPr lang="ru-RU" sz="1800" dirty="0" smtClean="0">
                <a:solidFill>
                  <a:schemeClr val="tx1"/>
                </a:solidFill>
                <a:latin typeface="Times New Roman" pitchFamily="18" charset="0"/>
                <a:cs typeface="Times New Roman" pitchFamily="18" charset="0"/>
              </a:rPr>
              <a:t>: Закрепить представления детей о сезонных изменениях в природе зимой на примере деревьев – берёзы.</a:t>
            </a:r>
            <a:br>
              <a:rPr lang="ru-RU" sz="1800" dirty="0" smtClean="0">
                <a:solidFill>
                  <a:schemeClr val="tx1"/>
                </a:solidFill>
                <a:latin typeface="Times New Roman" pitchFamily="18" charset="0"/>
                <a:cs typeface="Times New Roman" pitchFamily="18" charset="0"/>
              </a:rPr>
            </a:br>
            <a:r>
              <a:rPr lang="ru-RU" sz="1800" dirty="0" smtClean="0">
                <a:solidFill>
                  <a:schemeClr val="tx1"/>
                </a:solidFill>
                <a:latin typeface="Times New Roman" pitchFamily="18" charset="0"/>
                <a:cs typeface="Times New Roman" pitchFamily="18" charset="0"/>
              </a:rPr>
              <a:t/>
            </a:r>
            <a:br>
              <a:rPr lang="ru-RU" sz="1800" dirty="0" smtClean="0">
                <a:solidFill>
                  <a:schemeClr val="tx1"/>
                </a:solidFill>
                <a:latin typeface="Times New Roman" pitchFamily="18" charset="0"/>
                <a:cs typeface="Times New Roman" pitchFamily="18" charset="0"/>
              </a:rPr>
            </a:br>
            <a:r>
              <a:rPr lang="ru-RU" sz="1800" b="1" u="sng" dirty="0" smtClean="0">
                <a:solidFill>
                  <a:schemeClr val="tx1"/>
                </a:solidFill>
                <a:latin typeface="Times New Roman" pitchFamily="18" charset="0"/>
                <a:cs typeface="Times New Roman" pitchFamily="18" charset="0"/>
              </a:rPr>
              <a:t>Задачи</a:t>
            </a:r>
            <a:r>
              <a:rPr lang="ru-RU" sz="1800" dirty="0" smtClean="0">
                <a:solidFill>
                  <a:schemeClr val="tx1"/>
                </a:solidFill>
                <a:latin typeface="Times New Roman" pitchFamily="18" charset="0"/>
                <a:cs typeface="Times New Roman" pitchFamily="18" charset="0"/>
              </a:rPr>
              <a:t>: формировать знания об особенностях жизни деревьев зимой; воспитывать бережное отношение к растениям (не задевать хрупких от мороза веток и почек, так как они ломаются). Обогащение активного словаря. Развивать трудолюбие и умение помогать взрослым. Формировать способность реализовывать игровые замыслы и умение устанавливать взаимоотношения в игре.</a:t>
            </a:r>
            <a:br>
              <a:rPr lang="ru-RU" sz="1800" dirty="0" smtClean="0">
                <a:solidFill>
                  <a:schemeClr val="tx1"/>
                </a:solidFill>
                <a:latin typeface="Times New Roman" pitchFamily="18" charset="0"/>
                <a:cs typeface="Times New Roman" pitchFamily="18" charset="0"/>
              </a:rPr>
            </a:br>
            <a:r>
              <a:rPr lang="ru-RU" sz="1800" dirty="0" smtClean="0">
                <a:solidFill>
                  <a:schemeClr val="tx1"/>
                </a:solidFill>
                <a:latin typeface="Times New Roman" pitchFamily="18" charset="0"/>
                <a:cs typeface="Times New Roman" pitchFamily="18" charset="0"/>
              </a:rPr>
              <a:t/>
            </a:r>
            <a:br>
              <a:rPr lang="ru-RU" sz="1800" dirty="0" smtClean="0">
                <a:solidFill>
                  <a:schemeClr val="tx1"/>
                </a:solidFill>
                <a:latin typeface="Times New Roman" pitchFamily="18" charset="0"/>
                <a:cs typeface="Times New Roman" pitchFamily="18" charset="0"/>
              </a:rPr>
            </a:br>
            <a:r>
              <a:rPr lang="ru-RU" sz="1800" b="1" u="sng" dirty="0" smtClean="0">
                <a:solidFill>
                  <a:schemeClr val="tx1"/>
                </a:solidFill>
                <a:latin typeface="Times New Roman" pitchFamily="18" charset="0"/>
                <a:cs typeface="Times New Roman" pitchFamily="18" charset="0"/>
              </a:rPr>
              <a:t>Выносной материал и оборудование</a:t>
            </a:r>
            <a:r>
              <a:rPr lang="ru-RU" sz="1800" b="1" dirty="0" smtClean="0">
                <a:solidFill>
                  <a:schemeClr val="tx1"/>
                </a:solidFill>
                <a:latin typeface="Times New Roman" pitchFamily="18" charset="0"/>
                <a:cs typeface="Times New Roman" pitchFamily="18" charset="0"/>
              </a:rPr>
              <a:t>: </a:t>
            </a:r>
            <a:r>
              <a:rPr lang="ru-RU" sz="1800" dirty="0" smtClean="0">
                <a:solidFill>
                  <a:schemeClr val="tx1"/>
                </a:solidFill>
                <a:latin typeface="Times New Roman" pitchFamily="18" charset="0"/>
                <a:cs typeface="Times New Roman" pitchFamily="18" charset="0"/>
              </a:rPr>
              <a:t>детские лопаты и ведра для сбора мусора.</a:t>
            </a:r>
            <a:br>
              <a:rPr lang="ru-RU" sz="1800" dirty="0" smtClean="0">
                <a:solidFill>
                  <a:schemeClr val="tx1"/>
                </a:solidFill>
                <a:latin typeface="Times New Roman" pitchFamily="18" charset="0"/>
                <a:cs typeface="Times New Roman" pitchFamily="18" charset="0"/>
              </a:rPr>
            </a:br>
            <a:endParaRPr lang="ru-RU" sz="1800" dirty="0">
              <a:solidFill>
                <a:schemeClr val="tx1"/>
              </a:solidFill>
              <a:latin typeface="Times New Roman" pitchFamily="18" charset="0"/>
              <a:cs typeface="Times New Roman" pitchFamily="18" charset="0"/>
            </a:endParaRPr>
          </a:p>
        </p:txBody>
      </p:sp>
      <p:sp>
        <p:nvSpPr>
          <p:cNvPr id="3" name="Содержимое 2"/>
          <p:cNvSpPr>
            <a:spLocks noGrp="1"/>
          </p:cNvSpPr>
          <p:nvPr>
            <p:ph idx="1"/>
          </p:nvPr>
        </p:nvSpPr>
        <p:spPr>
          <a:xfrm>
            <a:off x="7543800" y="5410201"/>
            <a:ext cx="1143000" cy="76200"/>
          </a:xfrm>
        </p:spPr>
        <p:txBody>
          <a:bodyPr>
            <a:normAutofit fontScale="25000" lnSpcReduction="20000"/>
          </a:bodyPr>
          <a:lstStyle/>
          <a:p>
            <a:endParaRPr lang="ru-RU"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533400" y="304800"/>
            <a:ext cx="7772400" cy="1470025"/>
          </a:xfrm>
        </p:spPr>
        <p:txBody>
          <a:bodyPr>
            <a:noAutofit/>
          </a:bodyPr>
          <a:lstStyle/>
          <a:p>
            <a:r>
              <a:rPr lang="ru-RU" sz="1400" dirty="0" smtClean="0"/>
              <a:t/>
            </a:r>
            <a:br>
              <a:rPr lang="ru-RU" sz="1400" dirty="0" smtClean="0"/>
            </a:br>
            <a:endParaRPr lang="ru-RU" sz="1400" dirty="0"/>
          </a:p>
        </p:txBody>
      </p:sp>
      <p:sp>
        <p:nvSpPr>
          <p:cNvPr id="3" name="Подзаголовок 2"/>
          <p:cNvSpPr>
            <a:spLocks noGrp="1"/>
          </p:cNvSpPr>
          <p:nvPr>
            <p:ph type="subTitle" idx="1"/>
          </p:nvPr>
        </p:nvSpPr>
        <p:spPr>
          <a:xfrm>
            <a:off x="2895600" y="152400"/>
            <a:ext cx="5715000" cy="4343400"/>
          </a:xfrm>
        </p:spPr>
        <p:txBody>
          <a:bodyPr>
            <a:normAutofit fontScale="55000" lnSpcReduction="20000"/>
          </a:bodyPr>
          <a:lstStyle/>
          <a:p>
            <a:pPr algn="ctr"/>
            <a:r>
              <a:rPr lang="ru-RU" sz="2500" b="1" u="sng" dirty="0" smtClean="0">
                <a:solidFill>
                  <a:schemeClr val="bg1">
                    <a:lumMod val="95000"/>
                  </a:schemeClr>
                </a:solidFill>
                <a:effectLst>
                  <a:outerShdw blurRad="38100" dist="38100" dir="2700000" algn="tl">
                    <a:srgbClr val="000000">
                      <a:alpha val="43137"/>
                    </a:srgbClr>
                  </a:outerShdw>
                </a:effectLst>
              </a:rPr>
              <a:t>Ход прогулки</a:t>
            </a:r>
            <a:r>
              <a:rPr lang="ru-RU" b="1" dirty="0" smtClean="0">
                <a:solidFill>
                  <a:schemeClr val="bg1">
                    <a:lumMod val="95000"/>
                  </a:schemeClr>
                </a:solidFill>
                <a:effectLst>
                  <a:outerShdw blurRad="38100" dist="38100" dir="2700000" algn="tl">
                    <a:srgbClr val="000000">
                      <a:alpha val="43137"/>
                    </a:srgbClr>
                  </a:outerShdw>
                </a:effectLst>
              </a:rPr>
              <a:t>:</a:t>
            </a:r>
            <a:endParaRPr lang="ru-RU" dirty="0" smtClean="0">
              <a:solidFill>
                <a:schemeClr val="bg1">
                  <a:lumMod val="95000"/>
                </a:schemeClr>
              </a:solidFill>
              <a:effectLst>
                <a:outerShdw blurRad="38100" dist="38100" dir="2700000" algn="tl">
                  <a:srgbClr val="000000">
                    <a:alpha val="43137"/>
                  </a:srgbClr>
                </a:outerShdw>
              </a:effectLst>
            </a:endParaRPr>
          </a:p>
          <a:p>
            <a:r>
              <a:rPr lang="ru-RU" sz="2500" dirty="0" smtClean="0">
                <a:solidFill>
                  <a:schemeClr val="bg1">
                    <a:lumMod val="95000"/>
                  </a:schemeClr>
                </a:solidFill>
                <a:effectLst>
                  <a:outerShdw blurRad="38100" dist="38100" dir="2700000" algn="tl">
                    <a:srgbClr val="000000">
                      <a:alpha val="43137"/>
                    </a:srgbClr>
                  </a:outerShdw>
                </a:effectLst>
              </a:rPr>
              <a:t>Воспитатель подводит детей к березе и обращает их внимание на дерево, читая стихи:</a:t>
            </a:r>
          </a:p>
          <a:p>
            <a:r>
              <a:rPr lang="ru-RU" sz="2500" dirty="0" smtClean="0">
                <a:solidFill>
                  <a:schemeClr val="bg1">
                    <a:lumMod val="95000"/>
                  </a:schemeClr>
                </a:solidFill>
                <a:effectLst>
                  <a:outerShdw blurRad="38100" dist="38100" dir="2700000" algn="tl">
                    <a:srgbClr val="000000">
                      <a:alpha val="43137"/>
                    </a:srgbClr>
                  </a:outerShdw>
                </a:effectLst>
              </a:rPr>
              <a:t>Ой, какое вижу чудо! -</a:t>
            </a:r>
            <a:br>
              <a:rPr lang="ru-RU" sz="2500" dirty="0" smtClean="0">
                <a:solidFill>
                  <a:schemeClr val="bg1">
                    <a:lumMod val="95000"/>
                  </a:schemeClr>
                </a:solidFill>
                <a:effectLst>
                  <a:outerShdw blurRad="38100" dist="38100" dir="2700000" algn="tl">
                    <a:srgbClr val="000000">
                      <a:alpha val="43137"/>
                    </a:srgbClr>
                  </a:outerShdw>
                </a:effectLst>
              </a:rPr>
            </a:br>
            <a:r>
              <a:rPr lang="ru-RU" sz="2500" dirty="0" smtClean="0">
                <a:solidFill>
                  <a:schemeClr val="bg1">
                    <a:lumMod val="95000"/>
                  </a:schemeClr>
                </a:solidFill>
                <a:effectLst>
                  <a:outerShdw blurRad="38100" dist="38100" dir="2700000" algn="tl">
                    <a:srgbClr val="000000">
                      <a:alpha val="43137"/>
                    </a:srgbClr>
                  </a:outerShdw>
                </a:effectLst>
              </a:rPr>
              <a:t>Белый снег лежит повсюду!</a:t>
            </a:r>
            <a:br>
              <a:rPr lang="ru-RU" sz="2500" dirty="0" smtClean="0">
                <a:solidFill>
                  <a:schemeClr val="bg1">
                    <a:lumMod val="95000"/>
                  </a:schemeClr>
                </a:solidFill>
                <a:effectLst>
                  <a:outerShdw blurRad="38100" dist="38100" dir="2700000" algn="tl">
                    <a:srgbClr val="000000">
                      <a:alpha val="43137"/>
                    </a:srgbClr>
                  </a:outerShdw>
                </a:effectLst>
              </a:rPr>
            </a:br>
            <a:r>
              <a:rPr lang="ru-RU" sz="2500" dirty="0" smtClean="0">
                <a:solidFill>
                  <a:schemeClr val="bg1">
                    <a:lumMod val="95000"/>
                  </a:schemeClr>
                </a:solidFill>
                <a:effectLst>
                  <a:outerShdw blurRad="38100" dist="38100" dir="2700000" algn="tl">
                    <a:srgbClr val="000000">
                      <a:alpha val="43137"/>
                    </a:srgbClr>
                  </a:outerShdw>
                </a:effectLst>
              </a:rPr>
              <a:t>И вверху и на земле!</a:t>
            </a:r>
            <a:br>
              <a:rPr lang="ru-RU" sz="2500" dirty="0" smtClean="0">
                <a:solidFill>
                  <a:schemeClr val="bg1">
                    <a:lumMod val="95000"/>
                  </a:schemeClr>
                </a:solidFill>
                <a:effectLst>
                  <a:outerShdw blurRad="38100" dist="38100" dir="2700000" algn="tl">
                    <a:srgbClr val="000000">
                      <a:alpha val="43137"/>
                    </a:srgbClr>
                  </a:outerShdw>
                </a:effectLst>
              </a:rPr>
            </a:br>
            <a:r>
              <a:rPr lang="ru-RU" sz="2500" dirty="0" smtClean="0">
                <a:solidFill>
                  <a:schemeClr val="bg1">
                    <a:lumMod val="95000"/>
                  </a:schemeClr>
                </a:solidFill>
                <a:effectLst>
                  <a:outerShdw blurRad="38100" dist="38100" dir="2700000" algn="tl">
                    <a:srgbClr val="000000">
                      <a:alpha val="43137"/>
                    </a:srgbClr>
                  </a:outerShdw>
                </a:effectLst>
              </a:rPr>
              <a:t>Прикоснулась я к коре.</a:t>
            </a:r>
            <a:br>
              <a:rPr lang="ru-RU" sz="2500" dirty="0" smtClean="0">
                <a:solidFill>
                  <a:schemeClr val="bg1">
                    <a:lumMod val="95000"/>
                  </a:schemeClr>
                </a:solidFill>
                <a:effectLst>
                  <a:outerShdw blurRad="38100" dist="38100" dir="2700000" algn="tl">
                    <a:srgbClr val="000000">
                      <a:alpha val="43137"/>
                    </a:srgbClr>
                  </a:outerShdw>
                </a:effectLst>
              </a:rPr>
            </a:br>
            <a:r>
              <a:rPr lang="ru-RU" sz="2500" dirty="0" smtClean="0">
                <a:solidFill>
                  <a:schemeClr val="bg1">
                    <a:lumMod val="95000"/>
                  </a:schemeClr>
                </a:solidFill>
                <a:effectLst>
                  <a:outerShdw blurRad="38100" dist="38100" dir="2700000" algn="tl">
                    <a:srgbClr val="000000">
                      <a:alpha val="43137"/>
                    </a:srgbClr>
                  </a:outerShdw>
                </a:effectLst>
              </a:rPr>
              <a:t>А она белым - бела!</a:t>
            </a:r>
            <a:br>
              <a:rPr lang="ru-RU" sz="2500" dirty="0" smtClean="0">
                <a:solidFill>
                  <a:schemeClr val="bg1">
                    <a:lumMod val="95000"/>
                  </a:schemeClr>
                </a:solidFill>
                <a:effectLst>
                  <a:outerShdw blurRad="38100" dist="38100" dir="2700000" algn="tl">
                    <a:srgbClr val="000000">
                      <a:alpha val="43137"/>
                    </a:srgbClr>
                  </a:outerShdw>
                </a:effectLst>
              </a:rPr>
            </a:br>
            <a:r>
              <a:rPr lang="ru-RU" sz="2500" dirty="0" smtClean="0">
                <a:solidFill>
                  <a:schemeClr val="bg1">
                    <a:lumMod val="95000"/>
                  </a:schemeClr>
                </a:solidFill>
                <a:effectLst>
                  <a:outerShdw blurRad="38100" dist="38100" dir="2700000" algn="tl">
                    <a:srgbClr val="000000">
                      <a:alpha val="43137"/>
                    </a:srgbClr>
                  </a:outerShdw>
                </a:effectLst>
              </a:rPr>
              <a:t>И зачем же навела,</a:t>
            </a:r>
            <a:br>
              <a:rPr lang="ru-RU" sz="2500" dirty="0" smtClean="0">
                <a:solidFill>
                  <a:schemeClr val="bg1">
                    <a:lumMod val="95000"/>
                  </a:schemeClr>
                </a:solidFill>
                <a:effectLst>
                  <a:outerShdw blurRad="38100" dist="38100" dir="2700000" algn="tl">
                    <a:srgbClr val="000000">
                      <a:alpha val="43137"/>
                    </a:srgbClr>
                  </a:outerShdw>
                </a:effectLst>
              </a:rPr>
            </a:br>
            <a:r>
              <a:rPr lang="ru-RU" sz="2500" dirty="0" smtClean="0">
                <a:solidFill>
                  <a:schemeClr val="bg1">
                    <a:lumMod val="95000"/>
                  </a:schemeClr>
                </a:solidFill>
                <a:effectLst>
                  <a:outerShdw blurRad="38100" dist="38100" dir="2700000" algn="tl">
                    <a:srgbClr val="000000">
                      <a:alpha val="43137"/>
                    </a:srgbClr>
                  </a:outerShdw>
                </a:effectLst>
              </a:rPr>
              <a:t>На коре  полоски</a:t>
            </a:r>
            <a:br>
              <a:rPr lang="ru-RU" sz="2500" dirty="0" smtClean="0">
                <a:solidFill>
                  <a:schemeClr val="bg1">
                    <a:lumMod val="95000"/>
                  </a:schemeClr>
                </a:solidFill>
                <a:effectLst>
                  <a:outerShdw blurRad="38100" dist="38100" dir="2700000" algn="tl">
                    <a:srgbClr val="000000">
                      <a:alpha val="43137"/>
                    </a:srgbClr>
                  </a:outerShdw>
                </a:effectLst>
              </a:rPr>
            </a:br>
            <a:r>
              <a:rPr lang="ru-RU" sz="2500" dirty="0" smtClean="0">
                <a:solidFill>
                  <a:schemeClr val="bg1">
                    <a:lumMod val="95000"/>
                  </a:schemeClr>
                </a:solidFill>
                <a:effectLst>
                  <a:outerShdw blurRad="38100" dist="38100" dir="2700000" algn="tl">
                    <a:srgbClr val="000000">
                      <a:alpha val="43137"/>
                    </a:srgbClr>
                  </a:outerShdw>
                </a:effectLst>
              </a:rPr>
              <a:t>Белая березка? </a:t>
            </a:r>
          </a:p>
          <a:p>
            <a:r>
              <a:rPr lang="ru-RU" sz="2500" dirty="0" smtClean="0">
                <a:solidFill>
                  <a:schemeClr val="bg1">
                    <a:lumMod val="95000"/>
                  </a:schemeClr>
                </a:solidFill>
                <a:effectLst>
                  <a:outerShdw blurRad="38100" dist="38100" dir="2700000" algn="tl">
                    <a:srgbClr val="000000">
                      <a:alpha val="43137"/>
                    </a:srgbClr>
                  </a:outerShdw>
                </a:effectLst>
              </a:rPr>
              <a:t>Воспитатель обращает внимание детей  на красоту березы, присыпанной снегом. Прекрасная береза зимой вовсе не теряет своей красоты, даже наоборот. Это изящное, хрупкое дерево с раскидистыми гибкими ветвями даже без листьев завораживает своим видом. Становится видно каждую мельчайшую веточку, их причудливое расположение, замысловатые сплетения. Береза зимой – будто королева красоты: стройная, изящная, с пышными белыми кудрями по пояс, сияющими в солнечном свете. </a:t>
            </a:r>
          </a:p>
          <a:p>
            <a:r>
              <a:rPr lang="ru-RU" sz="2500" dirty="0" smtClean="0">
                <a:solidFill>
                  <a:schemeClr val="bg1">
                    <a:lumMod val="95000"/>
                  </a:schemeClr>
                </a:solidFill>
                <a:effectLst>
                  <a:outerShdw blurRad="38100" dist="38100" dir="2700000" algn="tl">
                    <a:srgbClr val="000000">
                      <a:alpha val="43137"/>
                    </a:srgbClr>
                  </a:outerShdw>
                </a:effectLst>
              </a:rPr>
              <a:t>Предлагает рассмотреть крону, кору, ветки и их расположение, почки, сравнить с соседним деревом.</a:t>
            </a:r>
          </a:p>
          <a:p>
            <a:r>
              <a:rPr lang="ru-RU" sz="2500" dirty="0" smtClean="0">
                <a:solidFill>
                  <a:schemeClr val="bg1">
                    <a:lumMod val="95000"/>
                  </a:schemeClr>
                </a:solidFill>
                <a:effectLst>
                  <a:outerShdw blurRad="38100" dist="38100" dir="2700000" algn="tl">
                    <a:srgbClr val="000000">
                      <a:alpha val="43137"/>
                    </a:srgbClr>
                  </a:outerShdw>
                </a:effectLst>
              </a:rPr>
              <a:t>Напоминает, что береза является символом России.</a:t>
            </a:r>
          </a:p>
          <a:p>
            <a:endParaRPr lang="ru-RU" dirty="0">
              <a:solidFill>
                <a:schemeClr val="bg1">
                  <a:lumMod val="95000"/>
                </a:schemeClr>
              </a:solidFill>
              <a:effectLst>
                <a:outerShdw blurRad="38100" dist="38100" dir="2700000" algn="tl">
                  <a:srgbClr val="000000">
                    <a:alpha val="43137"/>
                  </a:srgbClr>
                </a:outerShdw>
              </a:effectLst>
            </a:endParaRPr>
          </a:p>
        </p:txBody>
      </p:sp>
      <p:pic>
        <p:nvPicPr>
          <p:cNvPr id="9218" name="Picture 2" descr="https://avatars.mds.yandex.net/get-pdb/939428/db9f530c-d289-4f81-afd5-c4d0b3b22291/s1200"/>
          <p:cNvPicPr>
            <a:picLocks noChangeAspect="1" noChangeArrowheads="1"/>
          </p:cNvPicPr>
          <p:nvPr/>
        </p:nvPicPr>
        <p:blipFill>
          <a:blip r:embed="rId2" cstate="print"/>
          <a:srcRect/>
          <a:stretch>
            <a:fillRect/>
          </a:stretch>
        </p:blipFill>
        <p:spPr bwMode="auto">
          <a:xfrm>
            <a:off x="152400" y="1066800"/>
            <a:ext cx="2971800" cy="2674620"/>
          </a:xfrm>
          <a:prstGeom prst="rect">
            <a:avLst/>
          </a:prstGeom>
          <a:noFill/>
        </p:spPr>
      </p:pic>
      <p:pic>
        <p:nvPicPr>
          <p:cNvPr id="9220" name="Picture 4" descr="https://ds04.infourok.ru/uploads/ex/04f7/0007b99e-519e9285/2/img3.jpg"/>
          <p:cNvPicPr>
            <a:picLocks noChangeAspect="1" noChangeArrowheads="1"/>
          </p:cNvPicPr>
          <p:nvPr/>
        </p:nvPicPr>
        <p:blipFill>
          <a:blip r:embed="rId3" cstate="print"/>
          <a:srcRect/>
          <a:stretch>
            <a:fillRect/>
          </a:stretch>
        </p:blipFill>
        <p:spPr bwMode="auto">
          <a:xfrm>
            <a:off x="4419600" y="4495800"/>
            <a:ext cx="3149599" cy="2362200"/>
          </a:xfrm>
          <a:prstGeom prst="rect">
            <a:avLst/>
          </a:prstGeo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228600" y="990600"/>
            <a:ext cx="8077200" cy="3810000"/>
          </a:xfrm>
        </p:spPr>
        <p:txBody>
          <a:bodyPr>
            <a:noAutofit/>
          </a:bodyPr>
          <a:lstStyle/>
          <a:p>
            <a:pPr algn="l">
              <a:lnSpc>
                <a:spcPct val="150000"/>
              </a:lnSpc>
            </a:pPr>
            <a:r>
              <a:rPr lang="ru-RU" sz="1000" b="0" dirty="0" smtClean="0">
                <a:solidFill>
                  <a:schemeClr val="tx1"/>
                </a:solidFill>
              </a:rPr>
              <a:t>все деревья в зимнее время находятся в состоянии покоя, они спят. Зимой береза не замерзает, она живая, но от мороза ее веточки и почки становятся хрупкими и быстро ломаются. Поэтому их нельзя трогать. Если подберем обломанные ветром ветки и поставим их в воду, то они зазеленеют.</a:t>
            </a:r>
            <a:br>
              <a:rPr lang="ru-RU" sz="1000" b="0" dirty="0" smtClean="0">
                <a:solidFill>
                  <a:schemeClr val="tx1"/>
                </a:solidFill>
              </a:rPr>
            </a:br>
            <a:r>
              <a:rPr lang="ru-RU" sz="1000" b="0" dirty="0" smtClean="0">
                <a:solidFill>
                  <a:schemeClr val="tx1"/>
                </a:solidFill>
              </a:rPr>
              <a:t>Воспитатель задает детям вопросы:</a:t>
            </a:r>
            <a:br>
              <a:rPr lang="ru-RU" sz="1000" b="0" dirty="0" smtClean="0">
                <a:solidFill>
                  <a:schemeClr val="tx1"/>
                </a:solidFill>
              </a:rPr>
            </a:br>
            <a:r>
              <a:rPr lang="ru-RU" sz="1000" b="0" dirty="0" smtClean="0">
                <a:solidFill>
                  <a:schemeClr val="tx1"/>
                </a:solidFill>
              </a:rPr>
              <a:t>Как чувствуют себя деревья зимой?</a:t>
            </a:r>
            <a:br>
              <a:rPr lang="ru-RU" sz="1000" b="0" dirty="0" smtClean="0">
                <a:solidFill>
                  <a:schemeClr val="tx1"/>
                </a:solidFill>
              </a:rPr>
            </a:br>
            <a:r>
              <a:rPr lang="ru-RU" sz="1000" b="0" dirty="0" smtClean="0">
                <a:solidFill>
                  <a:schemeClr val="tx1"/>
                </a:solidFill>
              </a:rPr>
              <a:t>Вспомните, какие они были осенью?</a:t>
            </a:r>
            <a:br>
              <a:rPr lang="ru-RU" sz="1000" b="0" dirty="0" smtClean="0">
                <a:solidFill>
                  <a:schemeClr val="tx1"/>
                </a:solidFill>
              </a:rPr>
            </a:br>
            <a:r>
              <a:rPr lang="ru-RU" sz="1000" b="0" dirty="0" smtClean="0">
                <a:solidFill>
                  <a:schemeClr val="tx1"/>
                </a:solidFill>
              </a:rPr>
              <a:t>В каком состоянии находятся деревья зимой? (В покое.)</a:t>
            </a:r>
            <a:br>
              <a:rPr lang="ru-RU" sz="1000" b="0" dirty="0" smtClean="0">
                <a:solidFill>
                  <a:schemeClr val="tx1"/>
                </a:solidFill>
              </a:rPr>
            </a:br>
            <a:r>
              <a:rPr lang="ru-RU" sz="1000" b="0" dirty="0" smtClean="0">
                <a:solidFill>
                  <a:schemeClr val="tx1"/>
                </a:solidFill>
              </a:rPr>
              <a:t>Как вы узнали березу?</a:t>
            </a:r>
            <a:br>
              <a:rPr lang="ru-RU" sz="1000" b="0" dirty="0" smtClean="0">
                <a:solidFill>
                  <a:schemeClr val="tx1"/>
                </a:solidFill>
              </a:rPr>
            </a:br>
            <a:r>
              <a:rPr lang="ru-RU" sz="1000" b="0" dirty="0" smtClean="0">
                <a:solidFill>
                  <a:schemeClr val="tx1"/>
                </a:solidFill>
              </a:rPr>
              <a:t> Какой главный березы вы можете назвать?</a:t>
            </a:r>
            <a:br>
              <a:rPr lang="ru-RU" sz="1000" b="0" dirty="0" smtClean="0">
                <a:solidFill>
                  <a:schemeClr val="tx1"/>
                </a:solidFill>
              </a:rPr>
            </a:br>
            <a:r>
              <a:rPr lang="ru-RU" sz="1000" b="0" dirty="0" smtClean="0">
                <a:solidFill>
                  <a:schemeClr val="tx1"/>
                </a:solidFill>
              </a:rPr>
              <a:t>Как вы думаете, береза живая или нет? Почему?</a:t>
            </a:r>
            <a:br>
              <a:rPr lang="ru-RU" sz="1000" b="0" dirty="0" smtClean="0">
                <a:solidFill>
                  <a:schemeClr val="tx1"/>
                </a:solidFill>
              </a:rPr>
            </a:br>
            <a:r>
              <a:rPr lang="ru-RU" sz="1000" b="0" dirty="0" smtClean="0">
                <a:solidFill>
                  <a:schemeClr val="tx1"/>
                </a:solidFill>
              </a:rPr>
              <a:t>Как вы думаете, что было бы с деревом зимой, если бы остались листья на ветках?</a:t>
            </a:r>
            <a:br>
              <a:rPr lang="ru-RU" sz="1000" b="0" dirty="0" smtClean="0">
                <a:solidFill>
                  <a:schemeClr val="tx1"/>
                </a:solidFill>
              </a:rPr>
            </a:br>
            <a:r>
              <a:rPr lang="ru-RU" sz="1000" b="0" dirty="0" smtClean="0">
                <a:solidFill>
                  <a:schemeClr val="tx1"/>
                </a:solidFill>
              </a:rPr>
              <a:t>Что осталось на ветках березы зимой?</a:t>
            </a:r>
            <a:br>
              <a:rPr lang="ru-RU" sz="1000" b="0" dirty="0" smtClean="0">
                <a:solidFill>
                  <a:schemeClr val="tx1"/>
                </a:solidFill>
              </a:rPr>
            </a:br>
            <a:r>
              <a:rPr lang="ru-RU" sz="1000" b="0" dirty="0" smtClean="0">
                <a:solidFill>
                  <a:schemeClr val="tx1"/>
                </a:solidFill>
              </a:rPr>
              <a:t> Как нужно себя вести около дерева зимой? отличительный признак ему?</a:t>
            </a:r>
            <a:br>
              <a:rPr lang="ru-RU" sz="1000" b="0" dirty="0" smtClean="0">
                <a:solidFill>
                  <a:schemeClr val="tx1"/>
                </a:solidFill>
              </a:rPr>
            </a:br>
            <a:r>
              <a:rPr lang="ru-RU" sz="1000" b="0" dirty="0" smtClean="0">
                <a:solidFill>
                  <a:schemeClr val="tx1"/>
                </a:solidFill>
              </a:rPr>
              <a:t> Почему березу называют русской красавицей, является символом России?</a:t>
            </a:r>
            <a:br>
              <a:rPr lang="ru-RU" sz="1000" b="0" dirty="0" smtClean="0">
                <a:solidFill>
                  <a:schemeClr val="tx1"/>
                </a:solidFill>
              </a:rPr>
            </a:br>
            <a:endParaRPr lang="ru-RU" sz="1000" b="0" dirty="0">
              <a:solidFill>
                <a:schemeClr val="tx1"/>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noAutofit/>
          </a:bodyPr>
          <a:lstStyle/>
          <a:p>
            <a:r>
              <a:rPr lang="ru-RU" sz="1600" dirty="0" smtClean="0"/>
              <a:t/>
            </a:r>
            <a:br>
              <a:rPr lang="ru-RU" sz="1600" dirty="0" smtClean="0"/>
            </a:br>
            <a:endParaRPr lang="ru-RU" sz="1600" dirty="0"/>
          </a:p>
        </p:txBody>
      </p:sp>
      <p:sp>
        <p:nvSpPr>
          <p:cNvPr id="3" name="Подзаголовок 2"/>
          <p:cNvSpPr>
            <a:spLocks noGrp="1"/>
          </p:cNvSpPr>
          <p:nvPr>
            <p:ph type="subTitle" idx="1"/>
          </p:nvPr>
        </p:nvSpPr>
        <p:spPr>
          <a:xfrm>
            <a:off x="228600" y="685800"/>
            <a:ext cx="3886200" cy="5638800"/>
          </a:xfrm>
        </p:spPr>
        <p:txBody>
          <a:bodyPr>
            <a:normAutofit fontScale="92500" lnSpcReduction="10000"/>
          </a:bodyPr>
          <a:lstStyle/>
          <a:p>
            <a:pPr algn="l"/>
            <a:r>
              <a:rPr lang="ru-RU" b="1" u="sng" dirty="0" smtClean="0">
                <a:solidFill>
                  <a:schemeClr val="tx1"/>
                </a:solidFill>
              </a:rPr>
              <a:t>Исследовательская деятельность: </a:t>
            </a:r>
            <a:endParaRPr lang="ru-RU" dirty="0" smtClean="0">
              <a:solidFill>
                <a:schemeClr val="tx1"/>
              </a:solidFill>
            </a:endParaRPr>
          </a:p>
          <a:p>
            <a:pPr algn="l"/>
            <a:r>
              <a:rPr lang="ru-RU" dirty="0" smtClean="0">
                <a:solidFill>
                  <a:schemeClr val="tx1"/>
                </a:solidFill>
              </a:rPr>
              <a:t>Предложить рассмотреть почку: рассказать, что под плотной кожурой почек спят, как в теплых колыбельках, молодые листочки. Очистить почку от кожуры, показать зеленый листок.</a:t>
            </a:r>
            <a:br>
              <a:rPr lang="ru-RU" dirty="0" smtClean="0">
                <a:solidFill>
                  <a:schemeClr val="tx1"/>
                </a:solidFill>
              </a:rPr>
            </a:br>
            <a:endParaRPr lang="ru-RU" dirty="0" smtClean="0">
              <a:solidFill>
                <a:schemeClr val="tx1"/>
              </a:solidFill>
            </a:endParaRPr>
          </a:p>
          <a:p>
            <a:pPr algn="l"/>
            <a:r>
              <a:rPr lang="ru-RU" b="1" u="sng" dirty="0" smtClean="0">
                <a:solidFill>
                  <a:schemeClr val="tx1"/>
                </a:solidFill>
              </a:rPr>
              <a:t>Дидактическая игра:</a:t>
            </a:r>
            <a:endParaRPr lang="ru-RU" dirty="0" smtClean="0">
              <a:solidFill>
                <a:schemeClr val="tx1"/>
              </a:solidFill>
            </a:endParaRPr>
          </a:p>
          <a:p>
            <a:pPr algn="l"/>
            <a:r>
              <a:rPr lang="ru-RU" dirty="0" smtClean="0">
                <a:solidFill>
                  <a:schemeClr val="tx1"/>
                </a:solidFill>
              </a:rPr>
              <a:t>«Назови какая?». Дети придумывают красивые определения для березки, называют ее ласково. </a:t>
            </a:r>
          </a:p>
          <a:p>
            <a:pPr algn="l"/>
            <a:r>
              <a:rPr lang="ru-RU" dirty="0" smtClean="0">
                <a:solidFill>
                  <a:schemeClr val="tx1"/>
                </a:solidFill>
              </a:rPr>
              <a:t>Цель: упражнять в подборе прилагательных; активизировать словарный запас.</a:t>
            </a:r>
          </a:p>
          <a:p>
            <a:endParaRPr lang="ru-RU" dirty="0">
              <a:solidFill>
                <a:schemeClr val="tx1"/>
              </a:solidFill>
            </a:endParaRPr>
          </a:p>
        </p:txBody>
      </p:sp>
      <p:pic>
        <p:nvPicPr>
          <p:cNvPr id="7170" name="Picture 2" descr="https://www.maam.ru/upload/blogs/detsad-299943-1423512187.jpg"/>
          <p:cNvPicPr>
            <a:picLocks noChangeAspect="1" noChangeArrowheads="1"/>
          </p:cNvPicPr>
          <p:nvPr/>
        </p:nvPicPr>
        <p:blipFill>
          <a:blip r:embed="rId2"/>
          <a:srcRect/>
          <a:stretch>
            <a:fillRect/>
          </a:stretch>
        </p:blipFill>
        <p:spPr bwMode="auto">
          <a:xfrm>
            <a:off x="3810274" y="838200"/>
            <a:ext cx="5333726" cy="4343400"/>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1066801"/>
            <a:ext cx="3962400" cy="2533650"/>
          </a:xfrm>
        </p:spPr>
        <p:txBody>
          <a:bodyPr>
            <a:noAutofit/>
          </a:bodyPr>
          <a:lstStyle/>
          <a:p>
            <a:r>
              <a:rPr lang="ru-RU" sz="1800" dirty="0" smtClean="0"/>
              <a:t/>
            </a:r>
            <a:br>
              <a:rPr lang="ru-RU" sz="1800" dirty="0" smtClean="0"/>
            </a:br>
            <a:endParaRPr lang="ru-RU" sz="1800" dirty="0"/>
          </a:p>
        </p:txBody>
      </p:sp>
      <p:sp>
        <p:nvSpPr>
          <p:cNvPr id="3" name="Подзаголовок 2"/>
          <p:cNvSpPr>
            <a:spLocks noGrp="1"/>
          </p:cNvSpPr>
          <p:nvPr>
            <p:ph type="subTitle" idx="1"/>
          </p:nvPr>
        </p:nvSpPr>
        <p:spPr>
          <a:xfrm>
            <a:off x="0" y="1447800"/>
            <a:ext cx="3733800" cy="4191000"/>
          </a:xfrm>
        </p:spPr>
        <p:txBody>
          <a:bodyPr>
            <a:normAutofit fontScale="92500" lnSpcReduction="20000"/>
          </a:bodyPr>
          <a:lstStyle/>
          <a:p>
            <a:r>
              <a:rPr lang="ru-RU" b="1" u="sng" dirty="0" smtClean="0">
                <a:solidFill>
                  <a:schemeClr val="tx1"/>
                </a:solidFill>
              </a:rPr>
              <a:t>Трудовая деятельность:</a:t>
            </a:r>
            <a:endParaRPr lang="ru-RU" dirty="0" smtClean="0">
              <a:solidFill>
                <a:schemeClr val="tx1"/>
              </a:solidFill>
            </a:endParaRPr>
          </a:p>
          <a:p>
            <a:r>
              <a:rPr lang="ru-RU" dirty="0" smtClean="0">
                <a:solidFill>
                  <a:schemeClr val="tx1"/>
                </a:solidFill>
              </a:rPr>
              <a:t>Наведение порядка на участке. Сбор веточек и крупного мусора.</a:t>
            </a:r>
          </a:p>
          <a:p>
            <a:r>
              <a:rPr lang="ru-RU" dirty="0" smtClean="0">
                <a:solidFill>
                  <a:schemeClr val="tx1"/>
                </a:solidFill>
              </a:rPr>
              <a:t> Цель: учить работать сообща; воспитывать трудолюбие.</a:t>
            </a:r>
          </a:p>
          <a:p>
            <a:r>
              <a:rPr lang="ru-RU" b="1" u="sng" dirty="0" smtClean="0">
                <a:solidFill>
                  <a:schemeClr val="tx1"/>
                </a:solidFill>
              </a:rPr>
              <a:t>Подвижные игры:</a:t>
            </a:r>
            <a:endParaRPr lang="ru-RU" dirty="0" smtClean="0">
              <a:solidFill>
                <a:schemeClr val="tx1"/>
              </a:solidFill>
            </a:endParaRPr>
          </a:p>
          <a:p>
            <a:r>
              <a:rPr lang="ru-RU" dirty="0" smtClean="0">
                <a:solidFill>
                  <a:schemeClr val="tx1"/>
                </a:solidFill>
              </a:rPr>
              <a:t>«Пятнашки», «Догони соперника». </a:t>
            </a:r>
          </a:p>
          <a:p>
            <a:r>
              <a:rPr lang="ru-RU" dirty="0" smtClean="0">
                <a:solidFill>
                  <a:schemeClr val="tx1"/>
                </a:solidFill>
              </a:rPr>
              <a:t>Цель: развивать умение действовать по сигналу, быстроту движений, ловкость.</a:t>
            </a:r>
          </a:p>
          <a:p>
            <a:r>
              <a:rPr lang="ru-RU" dirty="0" smtClean="0">
                <a:solidFill>
                  <a:schemeClr val="tx1"/>
                </a:solidFill>
              </a:rPr>
              <a:t> </a:t>
            </a:r>
          </a:p>
          <a:p>
            <a:endParaRPr lang="ru-RU" dirty="0"/>
          </a:p>
        </p:txBody>
      </p:sp>
      <p:pic>
        <p:nvPicPr>
          <p:cNvPr id="6146" name="Picture 2" descr="https://img4.goodfon.ru/original/1024x768/a/bf/devochka-priroda-zima-sneg-ulybka.jpg"/>
          <p:cNvPicPr>
            <a:picLocks noChangeAspect="1" noChangeArrowheads="1"/>
          </p:cNvPicPr>
          <p:nvPr/>
        </p:nvPicPr>
        <p:blipFill>
          <a:blip r:embed="rId2"/>
          <a:srcRect/>
          <a:stretch>
            <a:fillRect/>
          </a:stretch>
        </p:blipFill>
        <p:spPr bwMode="auto">
          <a:xfrm>
            <a:off x="4114800" y="1447800"/>
            <a:ext cx="4673600" cy="3505200"/>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752600" y="838200"/>
            <a:ext cx="5334000" cy="3048000"/>
          </a:xfrm>
        </p:spPr>
        <p:txBody>
          <a:bodyPr/>
          <a:lstStyle/>
          <a:p>
            <a:r>
              <a:rPr lang="ru-RU" dirty="0" smtClean="0"/>
              <a:t>Спасибо за внимание!</a:t>
            </a:r>
            <a:endParaRPr lang="ru-RU" dirty="0"/>
          </a:p>
        </p:txBody>
      </p:sp>
      <p:sp>
        <p:nvSpPr>
          <p:cNvPr id="3" name="Подзаголовок 2"/>
          <p:cNvSpPr>
            <a:spLocks noGrp="1"/>
          </p:cNvSpPr>
          <p:nvPr>
            <p:ph type="subTitle" idx="1"/>
          </p:nvPr>
        </p:nvSpPr>
        <p:spPr>
          <a:xfrm>
            <a:off x="8001000" y="4572000"/>
            <a:ext cx="468220" cy="69112"/>
          </a:xfrm>
        </p:spPr>
        <p:txBody>
          <a:bodyPr>
            <a:normAutofit fontScale="25000" lnSpcReduction="20000"/>
          </a:bodyPr>
          <a:lstStyle/>
          <a:p>
            <a:endParaRPr lang="ru-RU"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Изящная">
  <a:themeElements>
    <a:clrScheme name="Городская">
      <a:dk1>
        <a:sysClr val="windowText" lastClr="000000"/>
      </a:dk1>
      <a:lt1>
        <a:sysClr val="window" lastClr="FFFFFF"/>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fontScheme name="Изящная">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Изящная">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193</TotalTime>
  <Words>217</Words>
  <PresentationFormat>Экран (4:3)</PresentationFormat>
  <Paragraphs>31</Paragraphs>
  <Slides>7</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7</vt:i4>
      </vt:variant>
    </vt:vector>
  </HeadingPairs>
  <TitlesOfParts>
    <vt:vector size="8" baseType="lpstr">
      <vt:lpstr>Изящная</vt:lpstr>
      <vt:lpstr>Слайд 1</vt:lpstr>
      <vt:lpstr>Цель: Закрепить представления детей о сезонных изменениях в природе зимой на примере деревьев – берёзы.  Задачи: формировать знания об особенностях жизни деревьев зимой; воспитывать бережное отношение к растениям (не задевать хрупких от мороза веток и почек, так как они ломаются). Обогащение активного словаря. Развивать трудолюбие и умение помогать взрослым. Формировать способность реализовывать игровые замыслы и умение устанавливать взаимоотношения в игре.  Выносной материал и оборудование: детские лопаты и ведра для сбора мусора. </vt:lpstr>
      <vt:lpstr> </vt:lpstr>
      <vt:lpstr>все деревья в зимнее время находятся в состоянии покоя, они спят. Зимой береза не замерзает, она живая, но от мороза ее веточки и почки становятся хрупкими и быстро ломаются. Поэтому их нельзя трогать. Если подберем обломанные ветром ветки и поставим их в воду, то они зазеленеют. Воспитатель задает детям вопросы: Как чувствуют себя деревья зимой? Вспомните, какие они были осенью? В каком состоянии находятся деревья зимой? (В покое.) Как вы узнали березу?  Какой главный березы вы можете назвать? Как вы думаете, береза живая или нет? Почему? Как вы думаете, что было бы с деревом зимой, если бы остались листья на ветках? Что осталось на ветках березы зимой?  Как нужно себя вести около дерева зимой? отличительный признак ему?  Почему березу называют русской красавицей, является символом России? </vt:lpstr>
      <vt:lpstr> </vt:lpstr>
      <vt:lpstr> </vt:lpstr>
      <vt:lpstr>Спасибо за внимание!</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User</dc:creator>
  <cp:lastModifiedBy>User</cp:lastModifiedBy>
  <cp:revision>36</cp:revision>
  <dcterms:created xsi:type="dcterms:W3CDTF">2018-09-22T19:10:53Z</dcterms:created>
  <dcterms:modified xsi:type="dcterms:W3CDTF">2020-09-06T14:39:35Z</dcterms:modified>
</cp:coreProperties>
</file>