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2B01"/>
    <a:srgbClr val="B94900"/>
    <a:srgbClr val="712703"/>
    <a:srgbClr val="92300F"/>
    <a:srgbClr val="A9915D"/>
    <a:srgbClr val="AD9861"/>
    <a:srgbClr val="8A733F"/>
    <a:srgbClr val="FCFCE9"/>
    <a:srgbClr val="F5F1BF"/>
    <a:srgbClr val="B39E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80" d="100"/>
          <a:sy n="80" d="100"/>
        </p:scale>
        <p:origin x="-2514" y="-7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68991" y="1308390"/>
            <a:ext cx="7547212" cy="197490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>
              <a:lnSpc>
                <a:spcPts val="7000"/>
              </a:lnSpc>
            </a:pPr>
            <a:r>
              <a:rPr lang="ru-RU" sz="3600" b="1" dirty="0" smtClean="0">
                <a:solidFill>
                  <a:srgbClr val="FF0000"/>
                </a:solidFill>
              </a:rPr>
              <a:t>ВДОХНОВЕНИЕ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Основная образовательная программа 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дошкольного образования</a:t>
            </a:r>
            <a:endParaRPr lang="ru-RU" sz="3200" b="1" i="1" dirty="0">
              <a:ln w="19050">
                <a:noFill/>
              </a:ln>
              <a:solidFill>
                <a:srgbClr val="FF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ea typeface="Tahoma" panose="020B0604030504040204" pitchFamily="34" charset="0"/>
              <a:cs typeface="Gotham Pro Black" panose="020009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56847" y="4056797"/>
            <a:ext cx="614389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ea typeface="Tahoma" panose="020B0604030504040204" pitchFamily="34" charset="0"/>
                <a:cs typeface="Gotham Pro" panose="02000503040000020004" pitchFamily="50" charset="0"/>
              </a:rPr>
              <a:t>Презентацию </a:t>
            </a:r>
            <a:r>
              <a:rPr lang="ru-RU" sz="2200" b="1" dirty="0" smtClean="0">
                <a:solidFill>
                  <a:srgbClr val="002060"/>
                </a:solidFill>
                <a:ea typeface="Tahoma" panose="020B0604030504040204" pitchFamily="34" charset="0"/>
                <a:cs typeface="Gotham Pro" panose="02000503040000020004" pitchFamily="50" charset="0"/>
              </a:rPr>
              <a:t>подготовил</a:t>
            </a:r>
            <a:r>
              <a:rPr lang="ru-RU" sz="2200" b="1" dirty="0">
                <a:solidFill>
                  <a:srgbClr val="002060"/>
                </a:solidFill>
                <a:ea typeface="Tahoma" panose="020B0604030504040204" pitchFamily="34" charset="0"/>
                <a:cs typeface="Gotham Pro" panose="02000503040000020004" pitchFamily="50" charset="0"/>
              </a:rPr>
              <a:t>а</a:t>
            </a:r>
            <a:r>
              <a:rPr lang="ru-RU" sz="2200" b="1" dirty="0" smtClean="0">
                <a:solidFill>
                  <a:srgbClr val="002060"/>
                </a:solidFill>
                <a:ea typeface="Tahoma" panose="020B0604030504040204" pitchFamily="34" charset="0"/>
                <a:cs typeface="Gotham Pro" panose="02000503040000020004" pitchFamily="50" charset="0"/>
              </a:rPr>
              <a:t>: </a:t>
            </a:r>
            <a:endParaRPr lang="ru-RU" sz="2200" b="1" dirty="0" smtClean="0">
              <a:solidFill>
                <a:srgbClr val="002060"/>
              </a:solidFill>
              <a:ea typeface="Tahoma" panose="020B0604030504040204" pitchFamily="34" charset="0"/>
              <a:cs typeface="Gotham Pro" panose="02000503040000020004" pitchFamily="50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Яковлева </a:t>
            </a:r>
            <a:r>
              <a:rPr lang="ru-RU" sz="2400" b="1" dirty="0" smtClean="0">
                <a:solidFill>
                  <a:srgbClr val="002060"/>
                </a:solidFill>
              </a:rPr>
              <a:t>Н.А.                                           </a:t>
            </a:r>
          </a:p>
          <a:p>
            <a:endParaRPr lang="ru-RU" sz="2200" dirty="0">
              <a:solidFill>
                <a:srgbClr val="0070C0"/>
              </a:solidFill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9125" y="1657350"/>
            <a:ext cx="4648200" cy="499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Программа предоставляет возможность ее реализации с участием детей с ОВЗ, а также в группах детей компенсирующей и комбинированной направленности.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Научные подходы Программы могут быть реализованы как в работе с успешно развивающимися детьми, так и с детьми с особенностями в развитии. </a:t>
            </a:r>
            <a:endParaRPr lang="ru-RU" sz="2400" dirty="0"/>
          </a:p>
        </p:txBody>
      </p:sp>
      <p:pic>
        <p:nvPicPr>
          <p:cNvPr id="4" name="Рисунок 3" descr="в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9695" y="3436485"/>
            <a:ext cx="3964305" cy="34215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7225" y="438150"/>
            <a:ext cx="68484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Программа коррекционно-развивающей работы с детьми с ограниченными возможностями здоровья </a:t>
            </a:r>
          </a:p>
        </p:txBody>
      </p:sp>
    </p:spTree>
    <p:extLst>
      <p:ext uri="{BB962C8B-B14F-4D97-AF65-F5344CB8AC3E}">
        <p14:creationId xmlns:p14="http://schemas.microsoft.com/office/powerpoint/2010/main" val="3001494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04850" y="-144084"/>
            <a:ext cx="8190277" cy="8279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Девиз программы – «Вдохновлять!»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Только тот воспитатель сможет выстроить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полноценный и качественный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образовательно-воспитательный процесс,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кто воодушевлен своей работой,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видит в ней смысл и выполняет ее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 радостью и удовольствием!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2060"/>
              </a:solidFill>
              <a:ea typeface="Times New Roman" pitchFamily="18" charset="0"/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Спасибо за внимание!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в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9325" y="3509962"/>
            <a:ext cx="5467350" cy="240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494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1026" name="AutoShape 2" descr="Картинки по запросу программа вдохнов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в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123" y="1784837"/>
            <a:ext cx="3475447" cy="4844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24414" y="1695451"/>
            <a:ext cx="399098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Под редакцией В.К. </a:t>
            </a:r>
            <a:r>
              <a:rPr lang="ru-RU" b="1" dirty="0" err="1" smtClean="0">
                <a:solidFill>
                  <a:srgbClr val="002060"/>
                </a:solidFill>
                <a:latin typeface="Comic Sans MS" pitchFamily="66" charset="0"/>
              </a:rPr>
              <a:t>Загвоздкина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, И.Е. Федосовой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Авторский коллектив Программы: С.Н. Бондарева, А.И. Буренина, В.К.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Загвоздкин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, А.М.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Лельчук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, Л.В. Свирская, С.С. Славин, Т.Э.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Тютюнникова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, И.Е. Федосова 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Руководитель авторского коллектива — В.К. </a:t>
            </a:r>
            <a:r>
              <a:rPr lang="ru-RU" sz="1600" b="1" dirty="0" err="1" smtClean="0">
                <a:solidFill>
                  <a:srgbClr val="002060"/>
                </a:solidFill>
                <a:latin typeface="Comic Sans MS" pitchFamily="66" charset="0"/>
              </a:rPr>
              <a:t>Загвоздкин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, ведущий сотрудник ФИРО </a:t>
            </a:r>
            <a:r>
              <a:rPr lang="ru-RU" sz="1600" dirty="0" err="1" smtClean="0">
                <a:solidFill>
                  <a:srgbClr val="002060"/>
                </a:solidFill>
                <a:latin typeface="Comic Sans MS" pitchFamily="66" charset="0"/>
              </a:rPr>
              <a:t>РАНХиГС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, кандидат педагогических наук .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Comic Sans MS" pitchFamily="66" charset="0"/>
              </a:rPr>
              <a:t>Общая редакция Программы — И. Е. Федосова</a:t>
            </a:r>
            <a:r>
              <a:rPr lang="ru-RU" sz="1600" dirty="0" smtClean="0">
                <a:solidFill>
                  <a:srgbClr val="002060"/>
                </a:solidFill>
                <a:latin typeface="Comic Sans MS" pitchFamily="66" charset="0"/>
              </a:rPr>
              <a:t>, директор АНО ДПО «Национальный институт качества образования», член Координационной группы по вопросам дошкольного образования Министерства просвещения Российской Федерации</a:t>
            </a:r>
            <a:endParaRPr lang="ru-RU" sz="1600" b="1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5200" y="345056"/>
            <a:ext cx="7734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Основная образовательная программа дошкольного образования «Вдохновение» создана в полном соответствии с требованиями ФГОС ДО </a:t>
            </a:r>
            <a:r>
              <a:rPr lang="ru-RU" b="1" dirty="0" err="1" smtClean="0">
                <a:solidFill>
                  <a:srgbClr val="002060"/>
                </a:solidFill>
                <a:latin typeface="Comic Sans MS" pitchFamily="66" charset="0"/>
              </a:rPr>
              <a:t>c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учетом результатов новейших отечественных и зарубежных психолого-педагогических исследований в области дошкольного детства. 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2982" y="917951"/>
            <a:ext cx="843334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/>
            <a:r>
              <a:rPr lang="ru-RU" sz="2400" dirty="0" smtClean="0">
                <a:solidFill>
                  <a:srgbClr val="002060"/>
                </a:solidFill>
              </a:rPr>
              <a:t>       является целостное и разностороннее развитие детей младенческого, раннего и дошкольного возраста, сообразное актуальной </a:t>
            </a:r>
            <a:r>
              <a:rPr lang="ru-RU" sz="2400" dirty="0" err="1" smtClean="0">
                <a:solidFill>
                  <a:srgbClr val="002060"/>
                </a:solidFill>
              </a:rPr>
              <a:t>социокультурной</a:t>
            </a:r>
            <a:r>
              <a:rPr lang="ru-RU" sz="2400" dirty="0" smtClean="0">
                <a:solidFill>
                  <a:srgbClr val="002060"/>
                </a:solidFill>
              </a:rPr>
              <a:t> ситуации детства и требованиям современного общества и государства, через создание системы образовательных процессов и условий, поддерживающих активное участие детей в образовательной деятельности, обеспечивающих индивидуализацию их развития и позитивную социализацию. </a:t>
            </a:r>
            <a:endParaRPr lang="ru-RU" sz="2400" dirty="0">
              <a:solidFill>
                <a:srgbClr val="002060"/>
              </a:solidFill>
              <a:latin typeface="FuturaDemiCTT" pitchFamily="2" charset="0"/>
              <a:ea typeface="Tahoma" panose="020B0604030504040204" pitchFamily="34" charset="0"/>
              <a:cs typeface="Gotham Pro" panose="02000503040000020004" pitchFamily="50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31880" y="204434"/>
            <a:ext cx="4730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3600" b="1" dirty="0" smtClean="0">
                <a:solidFill>
                  <a:srgbClr val="002060"/>
                </a:solidFill>
              </a:rPr>
              <a:t>Целью Программы</a:t>
            </a:r>
          </a:p>
        </p:txBody>
      </p:sp>
      <p:pic>
        <p:nvPicPr>
          <p:cNvPr id="7" name="Рисунок 6" descr="в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33700" y="4155839"/>
            <a:ext cx="3667125" cy="244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892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28299" y="820088"/>
            <a:ext cx="735614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Основная задача Программы </a:t>
            </a:r>
            <a:r>
              <a:rPr lang="ru-RU" sz="3200" dirty="0" smtClean="0">
                <a:solidFill>
                  <a:srgbClr val="002060"/>
                </a:solidFill>
              </a:rPr>
              <a:t>—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предоставить детским садам современную научно-методологическую, методическую основу для разработки собственных основных образовательных программ, а также педагогический инструментарий и практические примеры осуществления образовательной деятельности на современном уровне. Решение этой задачи позволит добиться высокого качества современного дошкольного образования в России. 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94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117693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Целевые ориентиры в раннем возрасте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К 2–3 годам ребенок: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• интересуется окружающими предметами, активно действует с ними, исследует их свойства, экспериментирует. Использует специфические, культурно фиксированные предметные действия, знает назначение бытовых предметов (ложки, расчески, карандаша и пр.) и умеет пользоваться ими. Проявляет настойчивость в достижении результата своих действий;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• стремится к общению и воспринимает смыслы в различных ситуациях общения со взрослыми, активно подражает им в движениях и действиях, умеет действовать согласованно;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• владеет активной и пассивной речью: понимает речь взрослых, может обращаться с вопросами и просьбами, знает названия окружающих предметов и игрушек;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• проявляет интерес к сверстникам; наблюдает за их действиями и подражает им; взаимодействие с ровесниками окрашено яркими эмоциями;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• в короткой игре воспроизводит действия взрослого, впервые осуществляя игровые замещения;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• проявляет самостоятельность в бытовых и игровых действиях, владеет простейшими навыками самообслуживания;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• любит слушать стихи, песни, короткие сказки, рассматривать картинки, двигаться под музыку; проявляет живой эмоциональный отклик на эстетические впечатления; охотно включается в продуктивные виды деятельности (изобразительную деятельность, конструирование и др.);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• с удовольствием двигается — ходит, бегает в разных направлениях, стремится осваивать различные виды движения (подпрыгивание, лазанье, перешагивание и пр.).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94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73457" y="436478"/>
            <a:ext cx="8270543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Целевые ориентиры на этапе завершения освоения Программы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 7 годам: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• ребенок овладевает основными культурными способами деятельности, проявляет инициативу и самостоятельность в игре, общении, конструировании и других видах детской активности; способен выбирать себе род занятий, участников по совместной деятельности;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• ребенок положительно относится к миру, другим людям и самому себе, обладает чувством собственного достоинства; активно взаимодействует со сверстниками и взрослыми, участвует в совместных играх. Способен договариваться, учитывать интересы и чувства других, сопереживать неудачам и радоваться успехам других, адекватно проявляет свои чувства, в том числе чувство веры в себя, старается разрешать конфликты;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• ребенок обладает воображением, которое реализуется в разных видах деятельности и прежде всего в игре; владеет разными формами и видами игры, различает условную и реальную ситуации, умеет подчиняться правилам и социальным нормам;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• ребенок достаточно хорошо владеет устной речью, может выражать свои мысли и желания, использовать речь для выражения своих мыслей, чувств и желаний, построения речевого высказывания в ситуации общения, может выделять звуки в словах, у ребенка складываются предпосылки грамотности;.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94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41694" y="723332"/>
            <a:ext cx="803853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• у ребенка развита крупная и мелкая моторика; он подвижен, вынослив, владеет основными произвольными движениями, может контролировать свои движения и управлять ими;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• ребенок способен к волевым усилиям, может следовать социальным нормам поведения и правилам в разных видах деятельности, во взаимоотношениях со взрослыми и сверстниками, может соблюдать правила безопасного поведения и личной гигиены;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• ребенок проявляет любознательность, задает вопросы взрослым и сверстникам, интересуется причинно-следственными связями, пытается самостоятельно придумывать объяснения явлениям природы и поступкам людей; склонен наблюдать, экспериментировать, строить смысловую картину окружающей реальности, обладает начальными знаниями о себе, о природном и социальном мире, в котором он живет; знаком с произведениями детской литературы, обладает элементарными представлениями из области живой природы, естествознания, математики, истории и т. п.; способен к принятию собственных решений, опираясь на свои знания и умения в различных видах деятельности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94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9116" y="632557"/>
            <a:ext cx="767004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Описание содержания образовательной деятельности в соответствии с требованиями Стандарта сгруппировано в пять образовательных областей детского развития— </a:t>
            </a:r>
          </a:p>
          <a:p>
            <a:r>
              <a:rPr lang="ru-RU" dirty="0" smtClean="0"/>
              <a:t>-</a:t>
            </a:r>
            <a:r>
              <a:rPr lang="ru-RU" sz="2000" b="1" dirty="0" smtClean="0">
                <a:solidFill>
                  <a:srgbClr val="002060"/>
                </a:solidFill>
              </a:rPr>
              <a:t>социально-коммуникативную,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-познавательную,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-речевую,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-художественно-эстетическую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-физическую. 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Поскольку Программа предусматривает целостное развитие ребенка и взаимную интеграцию образовательных областей, то в описаниях каждой из них указаны связи данной образовательной области с другими. Это позволяет, реализуя деятельность, описанную в какой-либо из областей, решать отдельные задачи развития и из других областей.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94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91791" y="337361"/>
            <a:ext cx="3715761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Взаимодействие взрослых с детьми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048" y="1313935"/>
            <a:ext cx="8215951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Философия Программы ставит в центр образовательного процесса качество взаимодействия взрослых с детьми в Детском саду 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Общий подход социального конструктивизма, положенный в основу Программы, рассматривает качество взаимодействия «ребенок — взрослый» как основной фактор развития. 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68992" y="2961564"/>
            <a:ext cx="7833815" cy="3584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Взаимодействие с семьями воспитанников, установление с ними доверительных партнерских отношений в рамках Программы предполагает применение современного подхода к организации взаимодействия с семьей, основанного на равноправном партнерстве.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Взаимодействие с семьей в духе партнерства в деле образования и воспитания детей является предпосылкой для обеспечения блага детей. Партнерство означает, что отношения обеих сторон строятся на совместной ответственности за воспитание детей. Понятие «партнерство» подразумевает, что семья и Детский сад равноправны и сотрудничают в достижении общих целей.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4947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655</TotalTime>
  <Words>1109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 Windows</cp:lastModifiedBy>
  <cp:revision>88</cp:revision>
  <dcterms:created xsi:type="dcterms:W3CDTF">2013-11-19T05:52:05Z</dcterms:created>
  <dcterms:modified xsi:type="dcterms:W3CDTF">2020-09-06T11:32:43Z</dcterms:modified>
</cp:coreProperties>
</file>