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65" r:id="rId4"/>
    <p:sldId id="270" r:id="rId5"/>
    <p:sldId id="272" r:id="rId6"/>
    <p:sldId id="275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FA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8" descr="&amp;Kcy;&amp;lcy;&amp;icy;&amp;pcy;&amp;acy;&amp;rcy;&amp;tcy; &amp;kcy;&amp;ocy; &amp;dcy;&amp;ncy;&amp;yucy; &amp;zcy;&amp;acy;&amp;shchcy;&amp;icy;&amp;tcy;&amp;ncy;&amp;icy;&amp;kcy;&amp;acy; &amp;ocy;&amp;tcy;&amp;iecy;&amp;chcy;&amp;iecy;&amp;scy;&amp;tcy;&amp;vcy;&amp;acy; &amp;icy; &amp;dcy;&amp;ncy;&amp;yucy; &amp;pcy;&amp;ocy;&amp;bcy;&amp;iecy;&amp;dcy;&amp;y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 userDrawn="1"/>
        </p:nvPicPr>
        <p:blipFill>
          <a:blip r:embed="rId2"/>
          <a:srcRect b="-4012"/>
          <a:stretch>
            <a:fillRect/>
          </a:stretch>
        </p:blipFill>
        <p:spPr bwMode="auto">
          <a:xfrm>
            <a:off x="142875" y="6072188"/>
            <a:ext cx="8858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6"/>
          <p:cNvGrpSpPr>
            <a:grpSpLocks/>
          </p:cNvGrpSpPr>
          <p:nvPr userDrawn="1"/>
        </p:nvGrpSpPr>
        <p:grpSpPr bwMode="auto">
          <a:xfrm>
            <a:off x="0" y="5286375"/>
            <a:ext cx="1857375" cy="1571625"/>
            <a:chOff x="3571868" y="214290"/>
            <a:chExt cx="2000240" cy="1643050"/>
          </a:xfrm>
        </p:grpSpPr>
        <p:pic>
          <p:nvPicPr>
            <p:cNvPr id="4" name="Picture 28" descr="&amp;Kcy;&amp;lcy;&amp;icy;&amp;pcy;&amp;acy;&amp;rcy;&amp;tcy; &amp;kcy;&amp;ocy; &amp;dcy;&amp;ncy;&amp;yucy; &amp;zcy;&amp;acy;&amp;shchcy;&amp;icy;&amp;tcy;&amp;ncy;&amp;icy;&amp;kcy;&amp;acy; &amp;ocy;&amp;tcy;&amp;iecy;&amp;chcy;&amp;iecy;&amp;scy;&amp;tcy;&amp;vcy;&amp;acy; &amp;icy; &amp;dcy;&amp;ncy;&amp;yucy; &amp;pcy;&amp;ocy;&amp;bcy;&amp;iecy;&amp;dcy;&amp;y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4777" y="214290"/>
              <a:ext cx="1214446" cy="11627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8" descr="&amp;Pcy;&amp;ocy;&amp;zcy;&amp;dcy;&amp;rcy;&amp;acy;&amp;vcy;&amp;lcy;&amp;iecy;&amp;ncy;&amp;icy;&amp;yacy; &amp;kcy; 23 &amp;fcy;&amp;iecy;&amp;vcy;&amp;rcy;&amp;acy;&amp;lcy;&amp;ya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3438" y="928670"/>
              <a:ext cx="92867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8" descr="&amp;Pcy;&amp;ocy;&amp;zcy;&amp;dcy;&amp;rcy;&amp;acy;&amp;vcy;&amp;lcy;&amp;iecy;&amp;ncy;&amp;icy;&amp;yacy; &amp;kcy; 23 &amp;fcy;&amp;iecy;&amp;vcy;&amp;rcy;&amp;acy;&amp;lcy;&amp;ya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  <p:cNvPicPr>
              <a:picLocks noChangeAspect="1" noChangeArrowheads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3571868" y="928670"/>
              <a:ext cx="928670" cy="92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254F404-FFE7-45C7-B8B0-A2F7785ACD36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AAA99D-C7FE-447D-AA4B-7C4325E19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E187FB1-07CA-4FBB-AD97-16E9A654AB2F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A43865-F002-4856-96AF-457B128024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FAB8863-4CFE-4263-93B6-7A0F40E0EB2F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04E90E1-F5D5-490F-B901-FD60641B1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84FAED-4886-4168-9553-2BD03CBE6654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0A2CE1A-D82F-40D8-901C-F79374CBA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B7B32A3-FB8E-481B-910F-59379C0A8FA2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8ADB6A-0D20-4A9D-83AF-C8D5D2ADB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&amp;Pcy;&amp;lcy;&amp;icy;&amp;tcy;&amp;kcy;&amp;acy; &amp;ncy;&amp;acy;&amp;scy;&amp;tcy;&amp;iecy;&amp;ncy;&amp;ncy;&amp;acy;&amp;yacy; &amp;Kcy;&amp;acy;&amp;mcy;&amp;icy;&amp;lcy;&amp;lcy;&amp;acy; &amp;scy;&amp;acy;&amp;lcy;&amp;acy;&amp;tcy;&amp;ncy;&amp;ycy;&amp;jcy; 2 25&amp;khcy;33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harade and Cioccolato angled lines and stripes seamless tileable 22zbmh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2197"/>
            </a:avLst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Блок-схема: альтернативный процесс 8"/>
          <p:cNvSpPr/>
          <p:nvPr userDrawn="1"/>
        </p:nvSpPr>
        <p:spPr>
          <a:xfrm>
            <a:off x="214282" y="214290"/>
            <a:ext cx="8715436" cy="6429420"/>
          </a:xfrm>
          <a:prstGeom prst="flowChartAlternateProcess">
            <a:avLst/>
          </a:prstGeom>
          <a:solidFill>
            <a:srgbClr val="D3FA94">
              <a:alpha val="50196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</a:rPr>
              <a:t>Познавательно-речевой проект ко Дню Победы </a:t>
            </a:r>
            <a:r>
              <a:rPr lang="ru-RU" sz="2000" smtClean="0"/>
              <a:t>«</a:t>
            </a:r>
            <a:r>
              <a:rPr lang="ru-RU" sz="2000" smtClean="0">
                <a:latin typeface="Times New Roman" pitchFamily="18" charset="0"/>
              </a:rPr>
              <a:t>Никто не забыт, ничто не забыто</a:t>
            </a:r>
            <a:r>
              <a:rPr lang="ru-RU" sz="2000" smtClean="0"/>
              <a:t>»</a:t>
            </a:r>
            <a:r>
              <a:rPr lang="ru-RU" sz="2000" smtClean="0">
                <a:latin typeface="Times New Roman" pitchFamily="18" charset="0"/>
              </a:rPr>
              <a:t> для старшей группы компенсирующей направленности № 15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84213" y="1125538"/>
            <a:ext cx="8002587" cy="50006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Times New Roman" pitchFamily="18" charset="0"/>
              </a:rPr>
              <a:t>Цель:</a:t>
            </a:r>
            <a:r>
              <a:rPr lang="ru-RU" sz="1800" smtClean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Times New Roman" pitchFamily="18" charset="0"/>
              </a:rPr>
              <a:t>Расширить представления детей об истории Родины .</a:t>
            </a:r>
            <a:endParaRPr lang="en-US" sz="180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Times New Roman" pitchFamily="18" charset="0"/>
              </a:rPr>
              <a:t>Воспитывать чувство патриотизма, сострадания, гордости за свою Родину.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 Задачи: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Воспитывать бережное отношение к народной памяти, чувство благодарности к ветеранам ВОВ.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Воспитывать любовь к Родине, интерес к ее героической истории.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Формировать чувство гордости за воинов </a:t>
            </a:r>
            <a:r>
              <a:rPr lang="ru-RU" sz="1800" smtClean="0"/>
              <a:t>–</a:t>
            </a:r>
            <a:r>
              <a:rPr lang="ru-RU" sz="1800" smtClean="0">
                <a:latin typeface="Times New Roman" pitchFamily="18" charset="0"/>
              </a:rPr>
              <a:t>защитников.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Воспитывать любовь и уважение к ветеранам войны, вызвать желание быть похожими на них.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Обогатить представление детей о мужестве, героизме, отваге народа, о значении победы нашего народа в ВОВ.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Развивать связную речь, через пересказ текстов, разучивание стихотворений о войне.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Расширить музыкальный кругозор детей. Развить интерес к песням, созданным в дни ВОВ, познакомить с песнями о войне.</a:t>
            </a:r>
            <a:br>
              <a:rPr lang="ru-RU" sz="1800" smtClean="0">
                <a:latin typeface="Times New Roman" pitchFamily="18" charset="0"/>
              </a:rPr>
            </a:br>
            <a:r>
              <a:rPr lang="ru-RU" sz="1800" smtClean="0">
                <a:latin typeface="Times New Roman" pitchFamily="18" charset="0"/>
              </a:rPr>
              <a:t>- Привлечь родителей к совместным познавательно- тематическим мероприятиям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1600" smtClean="0">
                <a:latin typeface="Times New Roman" pitchFamily="18" charset="0"/>
              </a:rPr>
              <a:t>Просмотр презентации </a:t>
            </a:r>
            <a:r>
              <a:rPr lang="ru-RU" sz="1600" smtClean="0"/>
              <a:t>«</a:t>
            </a:r>
            <a:r>
              <a:rPr lang="ru-RU" sz="1600" smtClean="0">
                <a:latin typeface="Times New Roman" pitchFamily="18" charset="0"/>
              </a:rPr>
              <a:t>Георгиевская лента </a:t>
            </a:r>
            <a:r>
              <a:rPr lang="ru-RU" sz="1600" smtClean="0"/>
              <a:t>–</a:t>
            </a:r>
            <a:r>
              <a:rPr lang="ru-RU" sz="1600" smtClean="0">
                <a:latin typeface="Times New Roman" pitchFamily="18" charset="0"/>
              </a:rPr>
              <a:t> символ Дня Победы</a:t>
            </a:r>
            <a:r>
              <a:rPr lang="ru-RU" sz="1600" smtClean="0"/>
              <a:t>»</a:t>
            </a:r>
            <a:r>
              <a:rPr lang="en-US" sz="1600" smtClean="0"/>
              <a:t>, </a:t>
            </a:r>
            <a:r>
              <a:rPr lang="ru-RU" sz="1600" smtClean="0">
                <a:latin typeface="Times New Roman" pitchFamily="18" charset="0"/>
              </a:rPr>
              <a:t>Прослушивание песен о войне.</a:t>
            </a:r>
            <a:br>
              <a:rPr lang="ru-RU" sz="1600" smtClean="0">
                <a:latin typeface="Times New Roman" pitchFamily="18" charset="0"/>
              </a:rPr>
            </a:br>
            <a:r>
              <a:rPr lang="ru-RU" sz="1600" smtClean="0">
                <a:latin typeface="Times New Roman" pitchFamily="18" charset="0"/>
              </a:rPr>
              <a:t>Беседа </a:t>
            </a:r>
            <a:r>
              <a:rPr lang="ru-RU" sz="1600" smtClean="0"/>
              <a:t>«</a:t>
            </a:r>
            <a:r>
              <a:rPr lang="ru-RU" sz="1600" smtClean="0">
                <a:latin typeface="Times New Roman" pitchFamily="18" charset="0"/>
              </a:rPr>
              <a:t>Дети-герои</a:t>
            </a:r>
            <a:r>
              <a:rPr lang="ru-RU" sz="1600" smtClean="0"/>
              <a:t>»</a:t>
            </a:r>
            <a:r>
              <a:rPr lang="ru-RU" sz="1600" smtClean="0">
                <a:latin typeface="Times New Roman" pitchFamily="18" charset="0"/>
              </a:rPr>
              <a:t> Проведение открытого занятия для родителей </a:t>
            </a:r>
            <a:r>
              <a:rPr lang="ru-RU" sz="1600" smtClean="0"/>
              <a:t>«</a:t>
            </a:r>
            <a:r>
              <a:rPr lang="ru-RU" sz="1600" smtClean="0">
                <a:latin typeface="Times New Roman" pitchFamily="18" charset="0"/>
              </a:rPr>
              <a:t>День Победы</a:t>
            </a:r>
            <a:r>
              <a:rPr lang="ru-RU" sz="1600" smtClean="0"/>
              <a:t>»</a:t>
            </a:r>
          </a:p>
        </p:txBody>
      </p:sp>
      <p:pic>
        <p:nvPicPr>
          <p:cNvPr id="9218" name="Picture 6" descr="IMG_025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163" y="1600200"/>
            <a:ext cx="6034087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</a:rPr>
              <a:t>Просмотр презентации </a:t>
            </a:r>
            <a:r>
              <a:rPr lang="ru-RU" sz="3200" smtClean="0"/>
              <a:t>«</a:t>
            </a:r>
            <a:r>
              <a:rPr lang="ru-RU" sz="3200" smtClean="0">
                <a:latin typeface="Times New Roman" pitchFamily="18" charset="0"/>
              </a:rPr>
              <a:t> 9 Мая</a:t>
            </a:r>
            <a:r>
              <a:rPr lang="ru-RU" sz="3200" smtClean="0"/>
              <a:t>»</a:t>
            </a:r>
            <a:r>
              <a:rPr lang="en-US" sz="3200" smtClean="0"/>
              <a:t>.</a:t>
            </a:r>
            <a:r>
              <a:rPr lang="ru-RU" sz="3200" smtClean="0"/>
              <a:t> </a:t>
            </a:r>
            <a:r>
              <a:rPr lang="ru-RU" sz="3200" smtClean="0">
                <a:latin typeface="Times New Roman" pitchFamily="18" charset="0"/>
              </a:rPr>
              <a:t>Дети читают стихи о войне</a:t>
            </a:r>
            <a:r>
              <a:rPr lang="ru-RU" sz="3200" smtClean="0"/>
              <a:t> </a:t>
            </a:r>
            <a:r>
              <a:rPr lang="en-US" sz="3200" smtClean="0"/>
              <a:t>,</a:t>
            </a:r>
            <a:br>
              <a:rPr lang="en-US" sz="3200" smtClean="0"/>
            </a:br>
            <a:r>
              <a:rPr lang="en-US" sz="3200" smtClean="0"/>
              <a:t> </a:t>
            </a:r>
            <a:r>
              <a:rPr lang="ru-RU" sz="3200" smtClean="0">
                <a:latin typeface="Times New Roman" pitchFamily="18" charset="0"/>
              </a:rPr>
              <a:t>Дети рассказывают о своих прадедах. </a:t>
            </a:r>
            <a:r>
              <a:rPr lang="ru-RU" sz="3200" smtClean="0"/>
              <a:t>«</a:t>
            </a:r>
            <a:r>
              <a:rPr lang="ru-RU" sz="3200" smtClean="0">
                <a:latin typeface="Times New Roman" pitchFamily="18" charset="0"/>
              </a:rPr>
              <a:t>Репортаж </a:t>
            </a:r>
            <a:r>
              <a:rPr lang="ru-RU" sz="3200" smtClean="0"/>
              <a:t>«</a:t>
            </a:r>
            <a:r>
              <a:rPr lang="ru-RU" sz="3200" smtClean="0">
                <a:latin typeface="Times New Roman" pitchFamily="18" charset="0"/>
              </a:rPr>
              <a:t>Я помню, я горжусь</a:t>
            </a:r>
            <a:r>
              <a:rPr lang="ru-RU" sz="3200" smtClean="0"/>
              <a:t>»»</a:t>
            </a:r>
          </a:p>
        </p:txBody>
      </p:sp>
      <p:pic>
        <p:nvPicPr>
          <p:cNvPr id="10242" name="Picture 7" descr="IMG_025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420938"/>
            <a:ext cx="4038600" cy="30289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</a:rPr>
              <a:t>Проводились физминутка «Солдатики», кинезиологические минутки</a:t>
            </a:r>
          </a:p>
        </p:txBody>
      </p:sp>
      <p:pic>
        <p:nvPicPr>
          <p:cNvPr id="11266" name="Picture 5" descr="IMG_026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163" y="1600200"/>
            <a:ext cx="6034087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</a:rPr>
              <a:t>Развиваем мелкую моторику</a:t>
            </a:r>
            <a:r>
              <a:rPr lang="ru-RU" sz="2800" smtClean="0">
                <a:latin typeface="Arial" charset="0"/>
              </a:rPr>
              <a:t>:</a:t>
            </a:r>
            <a:r>
              <a:rPr lang="ru-RU" sz="2800" smtClean="0">
                <a:latin typeface="Times New Roman" pitchFamily="18" charset="0"/>
              </a:rPr>
              <a:t> </a:t>
            </a:r>
            <a:r>
              <a:rPr lang="ru-RU" sz="2800" smtClean="0">
                <a:latin typeface="Arial" charset="0"/>
              </a:rPr>
              <a:t>н</a:t>
            </a:r>
            <a:r>
              <a:rPr lang="ru-RU" sz="2800" smtClean="0">
                <a:latin typeface="Times New Roman" pitchFamily="18" charset="0"/>
              </a:rPr>
              <a:t>етрадиционные упражнения со счетными палочками</a:t>
            </a:r>
            <a:r>
              <a:rPr lang="ru-RU" sz="2800" smtClean="0">
                <a:latin typeface="Arial" charset="0"/>
              </a:rPr>
              <a:t>, лепка </a:t>
            </a:r>
          </a:p>
        </p:txBody>
      </p:sp>
      <p:pic>
        <p:nvPicPr>
          <p:cNvPr id="12290" name="Picture 9" descr="IMG_023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163" y="1600200"/>
            <a:ext cx="6034087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</a:rPr>
              <a:t>Активное участие родителей в реализации проекта.</a:t>
            </a:r>
          </a:p>
        </p:txBody>
      </p:sp>
      <p:pic>
        <p:nvPicPr>
          <p:cNvPr id="13314" name="Picture 5" descr="IMG_023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47913"/>
            <a:ext cx="4038600" cy="302895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13315" name="Picture 5" descr="IMG_024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463" y="1600200"/>
            <a:ext cx="3394075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180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Познавательно-речевой проект ко Дню Победы «Никто не забыт, ничто не забыто» для старшей группы компенсирующей направленности № 15</vt:lpstr>
      <vt:lpstr>Просмотр презентации «Георгиевская лента – символ Дня Победы», Прослушивание песен о войне. Беседа «Дети-герои» Проведение открытого занятия для родителей «День Победы»</vt:lpstr>
      <vt:lpstr>Просмотр презентации « 9 Мая». Дети читают стихи о войне ,  Дети рассказывают о своих прадедах. «Репортаж «Я помню, я горжусь»»</vt:lpstr>
      <vt:lpstr>Проводились физминутка «Солдатики», кинезиологические минутки</vt:lpstr>
      <vt:lpstr>Развиваем мелкую моторику: нетрадиционные упражнения со счетными палочками, лепка </vt:lpstr>
      <vt:lpstr>Активное участие родителей в реализации проекта.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33</cp:revision>
  <dcterms:created xsi:type="dcterms:W3CDTF">2015-01-11T17:24:32Z</dcterms:created>
  <dcterms:modified xsi:type="dcterms:W3CDTF">2020-09-06T11:49:38Z</dcterms:modified>
</cp:coreProperties>
</file>